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0"/>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347" r:id="rId28"/>
    <p:sldId id="283" r:id="rId29"/>
    <p:sldId id="346" r:id="rId30"/>
    <p:sldId id="284" r:id="rId31"/>
    <p:sldId id="285" r:id="rId32"/>
    <p:sldId id="286" r:id="rId33"/>
    <p:sldId id="287" r:id="rId34"/>
    <p:sldId id="288" r:id="rId35"/>
    <p:sldId id="290" r:id="rId36"/>
    <p:sldId id="291" r:id="rId37"/>
    <p:sldId id="292" r:id="rId38"/>
    <p:sldId id="293" r:id="rId39"/>
    <p:sldId id="294" r:id="rId40"/>
    <p:sldId id="295" r:id="rId41"/>
    <p:sldId id="296" r:id="rId42"/>
    <p:sldId id="348"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45" r:id="rId77"/>
    <p:sldId id="333" r:id="rId78"/>
    <p:sldId id="334" r:id="rId79"/>
    <p:sldId id="335" r:id="rId80"/>
    <p:sldId id="336" r:id="rId81"/>
    <p:sldId id="337" r:id="rId82"/>
    <p:sldId id="338" r:id="rId83"/>
    <p:sldId id="339" r:id="rId84"/>
    <p:sldId id="340" r:id="rId85"/>
    <p:sldId id="341" r:id="rId86"/>
    <p:sldId id="343" r:id="rId87"/>
    <p:sldId id="344" r:id="rId88"/>
    <p:sldId id="342" r:id="rId8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23"/>
    <p:restoredTop sz="52245"/>
  </p:normalViewPr>
  <p:slideViewPr>
    <p:cSldViewPr snapToObjects="1">
      <p:cViewPr varScale="1">
        <p:scale>
          <a:sx n="63" d="100"/>
          <a:sy n="63" d="100"/>
        </p:scale>
        <p:origin x="1984" y="184"/>
      </p:cViewPr>
      <p:guideLst>
        <p:guide orient="horz" pos="2160"/>
        <p:guide pos="3888"/>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Lst>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_rels/viewProps.xml.rels><?xml version="1.0" encoding="UTF-8" standalone="yes"?>
<Relationships xmlns="http://schemas.openxmlformats.org/package/2006/relationships"><Relationship Id="rId26" Type="http://schemas.openxmlformats.org/officeDocument/2006/relationships/slide" Target="slides/slide30.xml"/><Relationship Id="rId21" Type="http://schemas.openxmlformats.org/officeDocument/2006/relationships/slide" Target="slides/slide25.xml"/><Relationship Id="rId42" Type="http://schemas.openxmlformats.org/officeDocument/2006/relationships/slide" Target="slides/slide46.xml"/><Relationship Id="rId47" Type="http://schemas.openxmlformats.org/officeDocument/2006/relationships/slide" Target="slides/slide51.xml"/><Relationship Id="rId63" Type="http://schemas.openxmlformats.org/officeDocument/2006/relationships/slide" Target="slides/slide67.xml"/><Relationship Id="rId68" Type="http://schemas.openxmlformats.org/officeDocument/2006/relationships/slide" Target="slides/slide72.xml"/><Relationship Id="rId84" Type="http://schemas.openxmlformats.org/officeDocument/2006/relationships/slide" Target="slides/slide88.xml"/><Relationship Id="rId16" Type="http://schemas.openxmlformats.org/officeDocument/2006/relationships/slide" Target="slides/slide20.xml"/><Relationship Id="rId11" Type="http://schemas.openxmlformats.org/officeDocument/2006/relationships/slide" Target="slides/slide15.xml"/><Relationship Id="rId32" Type="http://schemas.openxmlformats.org/officeDocument/2006/relationships/slide" Target="slides/slide36.xml"/><Relationship Id="rId37" Type="http://schemas.openxmlformats.org/officeDocument/2006/relationships/slide" Target="slides/slide41.xml"/><Relationship Id="rId53" Type="http://schemas.openxmlformats.org/officeDocument/2006/relationships/slide" Target="slides/slide57.xml"/><Relationship Id="rId58" Type="http://schemas.openxmlformats.org/officeDocument/2006/relationships/slide" Target="slides/slide62.xml"/><Relationship Id="rId74" Type="http://schemas.openxmlformats.org/officeDocument/2006/relationships/slide" Target="slides/slide78.xml"/><Relationship Id="rId79" Type="http://schemas.openxmlformats.org/officeDocument/2006/relationships/slide" Target="slides/slide83.xml"/><Relationship Id="rId5" Type="http://schemas.openxmlformats.org/officeDocument/2006/relationships/slide" Target="slides/slide9.xml"/><Relationship Id="rId61" Type="http://schemas.openxmlformats.org/officeDocument/2006/relationships/slide" Target="slides/slide65.xml"/><Relationship Id="rId82" Type="http://schemas.openxmlformats.org/officeDocument/2006/relationships/slide" Target="slides/slide86.xml"/><Relationship Id="rId19" Type="http://schemas.openxmlformats.org/officeDocument/2006/relationships/slide" Target="slides/slide23.xml"/><Relationship Id="rId14" Type="http://schemas.openxmlformats.org/officeDocument/2006/relationships/slide" Target="slides/slide18.xml"/><Relationship Id="rId22" Type="http://schemas.openxmlformats.org/officeDocument/2006/relationships/slide" Target="slides/slide26.xml"/><Relationship Id="rId27" Type="http://schemas.openxmlformats.org/officeDocument/2006/relationships/slide" Target="slides/slide31.xml"/><Relationship Id="rId30" Type="http://schemas.openxmlformats.org/officeDocument/2006/relationships/slide" Target="slides/slide34.xml"/><Relationship Id="rId35" Type="http://schemas.openxmlformats.org/officeDocument/2006/relationships/slide" Target="slides/slide39.xml"/><Relationship Id="rId43" Type="http://schemas.openxmlformats.org/officeDocument/2006/relationships/slide" Target="slides/slide47.xml"/><Relationship Id="rId48" Type="http://schemas.openxmlformats.org/officeDocument/2006/relationships/slide" Target="slides/slide52.xml"/><Relationship Id="rId56" Type="http://schemas.openxmlformats.org/officeDocument/2006/relationships/slide" Target="slides/slide60.xml"/><Relationship Id="rId64" Type="http://schemas.openxmlformats.org/officeDocument/2006/relationships/slide" Target="slides/slide68.xml"/><Relationship Id="rId69" Type="http://schemas.openxmlformats.org/officeDocument/2006/relationships/slide" Target="slides/slide73.xml"/><Relationship Id="rId77" Type="http://schemas.openxmlformats.org/officeDocument/2006/relationships/slide" Target="slides/slide81.xml"/><Relationship Id="rId8" Type="http://schemas.openxmlformats.org/officeDocument/2006/relationships/slide" Target="slides/slide12.xml"/><Relationship Id="rId51" Type="http://schemas.openxmlformats.org/officeDocument/2006/relationships/slide" Target="slides/slide55.xml"/><Relationship Id="rId72" Type="http://schemas.openxmlformats.org/officeDocument/2006/relationships/slide" Target="slides/slide76.xml"/><Relationship Id="rId80" Type="http://schemas.openxmlformats.org/officeDocument/2006/relationships/slide" Target="slides/slide84.xml"/><Relationship Id="rId3" Type="http://schemas.openxmlformats.org/officeDocument/2006/relationships/slide" Target="slides/slide7.xml"/><Relationship Id="rId12" Type="http://schemas.openxmlformats.org/officeDocument/2006/relationships/slide" Target="slides/slide16.xml"/><Relationship Id="rId17" Type="http://schemas.openxmlformats.org/officeDocument/2006/relationships/slide" Target="slides/slide21.xml"/><Relationship Id="rId25" Type="http://schemas.openxmlformats.org/officeDocument/2006/relationships/slide" Target="slides/slide29.xml"/><Relationship Id="rId33" Type="http://schemas.openxmlformats.org/officeDocument/2006/relationships/slide" Target="slides/slide37.xml"/><Relationship Id="rId38" Type="http://schemas.openxmlformats.org/officeDocument/2006/relationships/slide" Target="slides/slide42.xml"/><Relationship Id="rId46" Type="http://schemas.openxmlformats.org/officeDocument/2006/relationships/slide" Target="slides/slide50.xml"/><Relationship Id="rId59" Type="http://schemas.openxmlformats.org/officeDocument/2006/relationships/slide" Target="slides/slide63.xml"/><Relationship Id="rId67" Type="http://schemas.openxmlformats.org/officeDocument/2006/relationships/slide" Target="slides/slide71.xml"/><Relationship Id="rId20" Type="http://schemas.openxmlformats.org/officeDocument/2006/relationships/slide" Target="slides/slide24.xml"/><Relationship Id="rId41" Type="http://schemas.openxmlformats.org/officeDocument/2006/relationships/slide" Target="slides/slide45.xml"/><Relationship Id="rId54" Type="http://schemas.openxmlformats.org/officeDocument/2006/relationships/slide" Target="slides/slide58.xml"/><Relationship Id="rId62" Type="http://schemas.openxmlformats.org/officeDocument/2006/relationships/slide" Target="slides/slide66.xml"/><Relationship Id="rId70" Type="http://schemas.openxmlformats.org/officeDocument/2006/relationships/slide" Target="slides/slide74.xml"/><Relationship Id="rId75" Type="http://schemas.openxmlformats.org/officeDocument/2006/relationships/slide" Target="slides/slide79.xml"/><Relationship Id="rId83" Type="http://schemas.openxmlformats.org/officeDocument/2006/relationships/slide" Target="slides/slide87.xml"/><Relationship Id="rId1" Type="http://schemas.openxmlformats.org/officeDocument/2006/relationships/slide" Target="slides/slide5.xml"/><Relationship Id="rId6" Type="http://schemas.openxmlformats.org/officeDocument/2006/relationships/slide" Target="slides/slide10.xml"/><Relationship Id="rId15" Type="http://schemas.openxmlformats.org/officeDocument/2006/relationships/slide" Target="slides/slide19.xml"/><Relationship Id="rId23" Type="http://schemas.openxmlformats.org/officeDocument/2006/relationships/slide" Target="slides/slide27.xml"/><Relationship Id="rId28" Type="http://schemas.openxmlformats.org/officeDocument/2006/relationships/slide" Target="slides/slide32.xml"/><Relationship Id="rId36" Type="http://schemas.openxmlformats.org/officeDocument/2006/relationships/slide" Target="slides/slide40.xml"/><Relationship Id="rId49" Type="http://schemas.openxmlformats.org/officeDocument/2006/relationships/slide" Target="slides/slide53.xml"/><Relationship Id="rId57" Type="http://schemas.openxmlformats.org/officeDocument/2006/relationships/slide" Target="slides/slide61.xml"/><Relationship Id="rId10" Type="http://schemas.openxmlformats.org/officeDocument/2006/relationships/slide" Target="slides/slide14.xml"/><Relationship Id="rId31" Type="http://schemas.openxmlformats.org/officeDocument/2006/relationships/slide" Target="slides/slide35.xml"/><Relationship Id="rId44" Type="http://schemas.openxmlformats.org/officeDocument/2006/relationships/slide" Target="slides/slide48.xml"/><Relationship Id="rId52" Type="http://schemas.openxmlformats.org/officeDocument/2006/relationships/slide" Target="slides/slide56.xml"/><Relationship Id="rId60" Type="http://schemas.openxmlformats.org/officeDocument/2006/relationships/slide" Target="slides/slide64.xml"/><Relationship Id="rId65" Type="http://schemas.openxmlformats.org/officeDocument/2006/relationships/slide" Target="slides/slide69.xml"/><Relationship Id="rId73" Type="http://schemas.openxmlformats.org/officeDocument/2006/relationships/slide" Target="slides/slide77.xml"/><Relationship Id="rId78" Type="http://schemas.openxmlformats.org/officeDocument/2006/relationships/slide" Target="slides/slide82.xml"/><Relationship Id="rId81" Type="http://schemas.openxmlformats.org/officeDocument/2006/relationships/slide" Target="slides/slide85.xml"/><Relationship Id="rId4" Type="http://schemas.openxmlformats.org/officeDocument/2006/relationships/slide" Target="slides/slide8.xml"/><Relationship Id="rId9" Type="http://schemas.openxmlformats.org/officeDocument/2006/relationships/slide" Target="slides/slide13.xml"/><Relationship Id="rId13" Type="http://schemas.openxmlformats.org/officeDocument/2006/relationships/slide" Target="slides/slide17.xml"/><Relationship Id="rId18" Type="http://schemas.openxmlformats.org/officeDocument/2006/relationships/slide" Target="slides/slide22.xml"/><Relationship Id="rId39" Type="http://schemas.openxmlformats.org/officeDocument/2006/relationships/slide" Target="slides/slide43.xml"/><Relationship Id="rId34" Type="http://schemas.openxmlformats.org/officeDocument/2006/relationships/slide" Target="slides/slide38.xml"/><Relationship Id="rId50" Type="http://schemas.openxmlformats.org/officeDocument/2006/relationships/slide" Target="slides/slide54.xml"/><Relationship Id="rId55" Type="http://schemas.openxmlformats.org/officeDocument/2006/relationships/slide" Target="slides/slide59.xml"/><Relationship Id="rId76" Type="http://schemas.openxmlformats.org/officeDocument/2006/relationships/slide" Target="slides/slide80.xml"/><Relationship Id="rId7" Type="http://schemas.openxmlformats.org/officeDocument/2006/relationships/slide" Target="slides/slide11.xml"/><Relationship Id="rId71" Type="http://schemas.openxmlformats.org/officeDocument/2006/relationships/slide" Target="slides/slide75.xml"/><Relationship Id="rId2" Type="http://schemas.openxmlformats.org/officeDocument/2006/relationships/slide" Target="slides/slide6.xml"/><Relationship Id="rId29" Type="http://schemas.openxmlformats.org/officeDocument/2006/relationships/slide" Target="slides/slide33.xml"/><Relationship Id="rId24" Type="http://schemas.openxmlformats.org/officeDocument/2006/relationships/slide" Target="slides/slide28.xml"/><Relationship Id="rId40" Type="http://schemas.openxmlformats.org/officeDocument/2006/relationships/slide" Target="slides/slide44.xml"/><Relationship Id="rId45" Type="http://schemas.openxmlformats.org/officeDocument/2006/relationships/slide" Target="slides/slide49.xml"/><Relationship Id="rId66"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289E87-23EE-9D47-A8F6-70C9817E13C1}" type="datetimeFigureOut">
              <a:rPr lang="en-US" smtClean="0"/>
              <a:t>10/4/23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7204C-6EC9-7642-9D95-6DAE8D89704E}" type="slidenum">
              <a:rPr lang="en-US" smtClean="0"/>
              <a:t>‹#›</a:t>
            </a:fld>
            <a:endParaRPr lang="en-US"/>
          </a:p>
        </p:txBody>
      </p:sp>
    </p:spTree>
    <p:extLst>
      <p:ext uri="{BB962C8B-B14F-4D97-AF65-F5344CB8AC3E}">
        <p14:creationId xmlns:p14="http://schemas.microsoft.com/office/powerpoint/2010/main" val="4196697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doi.org/10.1080/13854046.2021.1901992"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57F7204C-6EC9-7642-9D95-6DAE8D89704E}" type="slidenum">
              <a:rPr lang="en-US" smtClean="0"/>
              <a:t>1</a:t>
            </a:fld>
            <a:endParaRPr lang="en-US"/>
          </a:p>
        </p:txBody>
      </p:sp>
    </p:spTree>
    <p:extLst>
      <p:ext uri="{BB962C8B-B14F-4D97-AF65-F5344CB8AC3E}">
        <p14:creationId xmlns:p14="http://schemas.microsoft.com/office/powerpoint/2010/main" val="1641016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u="sng" kern="1200" dirty="0">
                <a:solidFill>
                  <a:schemeClr val="tx1"/>
                </a:solidFill>
                <a:effectLst/>
                <a:latin typeface="+mn-lt"/>
                <a:ea typeface="+mn-ea"/>
                <a:cs typeface="+mn-cs"/>
              </a:rPr>
              <a:t>A Test</a:t>
            </a:r>
            <a:r>
              <a:rPr lang="en-US" sz="2000" kern="1200" dirty="0">
                <a:solidFill>
                  <a:schemeClr val="tx1"/>
                </a:solidFill>
                <a:effectLst/>
                <a:latin typeface="+mn-lt"/>
                <a:ea typeface="+mn-ea"/>
                <a:cs typeface="+mn-cs"/>
              </a:rPr>
              <a:t> measures abilities or qualities for which there are authoritative “right or wrong” answers. The test-taker is instructed to “do their best.” Their performance is compared to a sample from the normative data set generated by the test developer.</a:t>
            </a:r>
          </a:p>
          <a:p>
            <a:r>
              <a:rPr lang="en-US" sz="2000" b="1" kern="1200" dirty="0">
                <a:solidFill>
                  <a:schemeClr val="tx1"/>
                </a:solidFill>
                <a:effectLst/>
                <a:latin typeface="+mn-lt"/>
                <a:ea typeface="+mn-ea"/>
                <a:cs typeface="+mn-cs"/>
              </a:rPr>
              <a:t>(Objective, e.g., IQ test – time, people running a race)</a:t>
            </a:r>
            <a:r>
              <a:rPr lang="en-US" sz="2000" b="1" dirty="0">
                <a:effectLst/>
              </a:rPr>
              <a:t> </a:t>
            </a:r>
            <a:r>
              <a:rPr lang="en-US" sz="2000" b="1" kern="1200" dirty="0">
                <a:solidFill>
                  <a:schemeClr val="tx1"/>
                </a:solidFill>
                <a:effectLst/>
                <a:latin typeface="+mn-lt"/>
                <a:ea typeface="+mn-ea"/>
                <a:cs typeface="+mn-cs"/>
              </a:rPr>
              <a:t> </a:t>
            </a:r>
          </a:p>
          <a:p>
            <a:r>
              <a:rPr lang="en-US" sz="2000" kern="1200" dirty="0">
                <a:solidFill>
                  <a:schemeClr val="tx1"/>
                </a:solidFill>
                <a:effectLst/>
                <a:latin typeface="+mn-lt"/>
                <a:ea typeface="+mn-ea"/>
                <a:cs typeface="+mn-cs"/>
              </a:rPr>
              <a:t> </a:t>
            </a:r>
          </a:p>
          <a:p>
            <a:r>
              <a:rPr lang="en-US" sz="2000" u="sng" kern="1200" dirty="0">
                <a:solidFill>
                  <a:schemeClr val="tx1"/>
                </a:solidFill>
                <a:effectLst/>
                <a:latin typeface="+mn-lt"/>
                <a:ea typeface="+mn-ea"/>
                <a:cs typeface="+mn-cs"/>
              </a:rPr>
              <a:t>An Inventory</a:t>
            </a:r>
            <a:r>
              <a:rPr lang="en-US" sz="2000" kern="1200" dirty="0">
                <a:solidFill>
                  <a:schemeClr val="tx1"/>
                </a:solidFill>
                <a:effectLst/>
                <a:latin typeface="+mn-lt"/>
                <a:ea typeface="+mn-ea"/>
                <a:cs typeface="+mn-cs"/>
              </a:rPr>
              <a:t> measures qualities for which there are not “right or wrong” answers. The test-taker is instructed to represent their “typical reactions or feelings.” </a:t>
            </a:r>
          </a:p>
          <a:p>
            <a:r>
              <a:rPr lang="en-US" sz="2000" kern="1200" dirty="0">
                <a:solidFill>
                  <a:schemeClr val="tx1"/>
                </a:solidFill>
                <a:effectLst/>
                <a:latin typeface="+mn-lt"/>
                <a:ea typeface="+mn-ea"/>
                <a:cs typeface="+mn-cs"/>
              </a:rPr>
              <a:t> Inventories can measure self-appraisal or appraisal by others. </a:t>
            </a:r>
          </a:p>
          <a:p>
            <a:r>
              <a:rPr lang="en-US" sz="2000" b="1" kern="1200" dirty="0">
                <a:solidFill>
                  <a:schemeClr val="tx1"/>
                </a:solidFill>
                <a:effectLst/>
                <a:latin typeface="+mn-lt"/>
                <a:ea typeface="+mn-ea"/>
                <a:cs typeface="+mn-cs"/>
              </a:rPr>
              <a:t>(Subjective, e.g., MMPI – ask people how fast they can run</a:t>
            </a:r>
            <a:r>
              <a:rPr lang="en-US" sz="2000" b="1" dirty="0">
                <a:effectLst/>
              </a:rPr>
              <a:t>)</a:t>
            </a:r>
            <a:endParaRPr lang="en-US" sz="20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10</a:t>
            </a:fld>
            <a:endParaRPr lang="en-US"/>
          </a:p>
        </p:txBody>
      </p:sp>
    </p:spTree>
    <p:extLst>
      <p:ext uri="{BB962C8B-B14F-4D97-AF65-F5344CB8AC3E}">
        <p14:creationId xmlns:p14="http://schemas.microsoft.com/office/powerpoint/2010/main" val="1537241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The constructed response format is sometimes called “free response” or “open response.”</a:t>
            </a:r>
          </a:p>
        </p:txBody>
      </p:sp>
      <p:sp>
        <p:nvSpPr>
          <p:cNvPr id="4" name="Slide Number Placeholder 3"/>
          <p:cNvSpPr>
            <a:spLocks noGrp="1"/>
          </p:cNvSpPr>
          <p:nvPr>
            <p:ph type="sldNum" sz="quarter" idx="5"/>
          </p:nvPr>
        </p:nvSpPr>
        <p:spPr/>
        <p:txBody>
          <a:bodyPr/>
          <a:lstStyle/>
          <a:p>
            <a:fld id="{57F7204C-6EC9-7642-9D95-6DAE8D89704E}" type="slidenum">
              <a:rPr lang="en-US" smtClean="0"/>
              <a:t>11</a:t>
            </a:fld>
            <a:endParaRPr lang="en-US"/>
          </a:p>
        </p:txBody>
      </p:sp>
    </p:spTree>
    <p:extLst>
      <p:ext uri="{BB962C8B-B14F-4D97-AF65-F5344CB8AC3E}">
        <p14:creationId xmlns:p14="http://schemas.microsoft.com/office/powerpoint/2010/main" val="1045715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Examples of Response Bias (in case someone asks):</a:t>
            </a:r>
          </a:p>
          <a:p>
            <a:pPr marL="342900" indent="-342900">
              <a:buFont typeface="Arial" panose="020B0604020202020204" pitchFamily="34" charset="0"/>
              <a:buChar char="•"/>
            </a:pPr>
            <a:r>
              <a:rPr lang="en-US" sz="1800" kern="1200" dirty="0">
                <a:solidFill>
                  <a:schemeClr val="tx1"/>
                </a:solidFill>
                <a:effectLst/>
                <a:latin typeface="+mn-lt"/>
                <a:ea typeface="+mn-ea"/>
                <a:cs typeface="+mn-cs"/>
              </a:rPr>
              <a:t>Central Tendency Bias – test-taker avoids extremes, prefers the middle choice</a:t>
            </a:r>
          </a:p>
          <a:p>
            <a:pPr marL="342900" indent="-342900">
              <a:buFont typeface="Arial" panose="020B0604020202020204" pitchFamily="34" charset="0"/>
              <a:buChar char="•"/>
            </a:pPr>
            <a:r>
              <a:rPr lang="en-US" sz="1800" kern="1200" dirty="0">
                <a:solidFill>
                  <a:schemeClr val="tx1"/>
                </a:solidFill>
                <a:effectLst/>
                <a:latin typeface="+mn-lt"/>
                <a:ea typeface="+mn-ea"/>
                <a:cs typeface="+mn-cs"/>
              </a:rPr>
              <a:t>Social Desirability Bias – provides answers they think examiner wants to hear</a:t>
            </a:r>
          </a:p>
          <a:p>
            <a:pPr marL="342900" indent="-342900">
              <a:buFont typeface="Arial" panose="020B0604020202020204" pitchFamily="34" charset="0"/>
              <a:buChar char="•"/>
            </a:pPr>
            <a:r>
              <a:rPr lang="en-US" sz="1800" kern="1200" dirty="0">
                <a:solidFill>
                  <a:schemeClr val="tx1"/>
                </a:solidFill>
                <a:effectLst/>
                <a:latin typeface="+mn-lt"/>
                <a:ea typeface="+mn-ea"/>
                <a:cs typeface="+mn-cs"/>
              </a:rPr>
              <a:t>Random Response Bias – test-taker tends not to know the answers, so answers randomly</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Although there are many types of response bias, in psychological assessments, we are often concerned with the extent to which </a:t>
            </a:r>
            <a:r>
              <a:rPr lang="en-US" sz="2000" dirty="0"/>
              <a:t>test-takers attempt to present themselves in a particular manner</a:t>
            </a:r>
          </a:p>
          <a:p>
            <a:endParaRPr lang="en-US" sz="2000" dirty="0"/>
          </a:p>
          <a:p>
            <a:r>
              <a:rPr lang="en-US" sz="2000" dirty="0"/>
              <a:t>On testing for knowledge and abilities, the focus is on attempts to fake bad or exaggerate, because you can’t fake good.</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(How this can impact decision making for competency evaluations and criminal liability.) </a:t>
            </a: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12</a:t>
            </a:fld>
            <a:endParaRPr lang="en-US"/>
          </a:p>
        </p:txBody>
      </p:sp>
    </p:spTree>
    <p:extLst>
      <p:ext uri="{BB962C8B-B14F-4D97-AF65-F5344CB8AC3E}">
        <p14:creationId xmlns:p14="http://schemas.microsoft.com/office/powerpoint/2010/main" val="2484853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1. A plan is made to define the content and purpose of the test through </a:t>
            </a:r>
            <a:r>
              <a:rPr lang="en-US" sz="2000" u="sng" kern="1200" dirty="0">
                <a:solidFill>
                  <a:schemeClr val="tx1"/>
                </a:solidFill>
                <a:effectLst/>
                <a:latin typeface="+mn-lt"/>
                <a:ea typeface="+mn-ea"/>
                <a:cs typeface="+mn-cs"/>
              </a:rPr>
              <a:t>literature review and expert judgment</a:t>
            </a:r>
            <a:r>
              <a:rPr lang="en-US" sz="2000" kern="1200" dirty="0">
                <a:solidFill>
                  <a:schemeClr val="tx1"/>
                </a:solidFill>
                <a:effectLst/>
                <a:latin typeface="+mn-lt"/>
                <a:ea typeface="+mn-ea"/>
                <a:cs typeface="+mn-cs"/>
              </a:rPr>
              <a:t>. </a:t>
            </a:r>
          </a:p>
          <a:p>
            <a:r>
              <a:rPr lang="en-US" sz="2000" kern="1200" dirty="0">
                <a:solidFill>
                  <a:schemeClr val="tx1"/>
                </a:solidFill>
                <a:effectLst/>
                <a:latin typeface="+mn-lt"/>
                <a:ea typeface="+mn-ea"/>
                <a:cs typeface="+mn-cs"/>
              </a:rPr>
              <a:t>2. Initial </a:t>
            </a:r>
            <a:r>
              <a:rPr lang="en-US" sz="2000" u="sng" kern="1200" dirty="0">
                <a:solidFill>
                  <a:schemeClr val="tx1"/>
                </a:solidFill>
                <a:effectLst/>
                <a:latin typeface="+mn-lt"/>
                <a:ea typeface="+mn-ea"/>
                <a:cs typeface="+mn-cs"/>
              </a:rPr>
              <a:t>test items are generated and tried out on a small group </a:t>
            </a:r>
            <a:r>
              <a:rPr lang="en-US" sz="2000" kern="1200" dirty="0">
                <a:solidFill>
                  <a:schemeClr val="tx1"/>
                </a:solidFill>
                <a:effectLst/>
                <a:latin typeface="+mn-lt"/>
                <a:ea typeface="+mn-ea"/>
                <a:cs typeface="+mn-cs"/>
              </a:rPr>
              <a:t>of people deemed representative of the population for which the test it intended. </a:t>
            </a:r>
          </a:p>
          <a:p>
            <a:r>
              <a:rPr lang="en-US" sz="2000" kern="1200" dirty="0">
                <a:solidFill>
                  <a:schemeClr val="tx1"/>
                </a:solidFill>
                <a:effectLst/>
                <a:latin typeface="+mn-lt"/>
                <a:ea typeface="+mn-ea"/>
                <a:cs typeface="+mn-cs"/>
              </a:rPr>
              <a:t>3. Checks are made on the </a:t>
            </a:r>
            <a:r>
              <a:rPr lang="en-US" sz="2000" u="sng" kern="1200" dirty="0">
                <a:solidFill>
                  <a:schemeClr val="tx1"/>
                </a:solidFill>
                <a:effectLst/>
                <a:latin typeface="+mn-lt"/>
                <a:ea typeface="+mn-ea"/>
                <a:cs typeface="+mn-cs"/>
              </a:rPr>
              <a:t>reliability and validity</a:t>
            </a:r>
            <a:r>
              <a:rPr lang="en-US" sz="2000" kern="1200" dirty="0">
                <a:solidFill>
                  <a:schemeClr val="tx1"/>
                </a:solidFill>
                <a:effectLst/>
                <a:latin typeface="+mn-lt"/>
                <a:ea typeface="+mn-ea"/>
                <a:cs typeface="+mn-cs"/>
              </a:rPr>
              <a:t> of the test results. Items may be discarded that do not meet standards for validity. Administration or scoring methods may be adjusted to improve reliability. </a:t>
            </a:r>
          </a:p>
        </p:txBody>
      </p:sp>
      <p:sp>
        <p:nvSpPr>
          <p:cNvPr id="4" name="Slide Number Placeholder 3"/>
          <p:cNvSpPr>
            <a:spLocks noGrp="1"/>
          </p:cNvSpPr>
          <p:nvPr>
            <p:ph type="sldNum" sz="quarter" idx="5"/>
          </p:nvPr>
        </p:nvSpPr>
        <p:spPr/>
        <p:txBody>
          <a:bodyPr/>
          <a:lstStyle/>
          <a:p>
            <a:fld id="{57F7204C-6EC9-7642-9D95-6DAE8D89704E}" type="slidenum">
              <a:rPr lang="en-US" smtClean="0"/>
              <a:t>13</a:t>
            </a:fld>
            <a:endParaRPr lang="en-US"/>
          </a:p>
        </p:txBody>
      </p:sp>
    </p:spTree>
    <p:extLst>
      <p:ext uri="{BB962C8B-B14F-4D97-AF65-F5344CB8AC3E}">
        <p14:creationId xmlns:p14="http://schemas.microsoft.com/office/powerpoint/2010/main" val="2027900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baseline="0" dirty="0">
                <a:solidFill>
                  <a:schemeClr val="tx1"/>
                </a:solidFill>
                <a:effectLst/>
                <a:latin typeface="+mn-lt"/>
                <a:ea typeface="+mn-ea"/>
                <a:cs typeface="+mn-cs"/>
              </a:rPr>
              <a:t>4. </a:t>
            </a:r>
            <a:r>
              <a:rPr lang="en-US" sz="2000" u="sng" kern="1200" baseline="0" dirty="0">
                <a:solidFill>
                  <a:schemeClr val="tx1"/>
                </a:solidFill>
                <a:effectLst/>
                <a:latin typeface="+mn-lt"/>
                <a:ea typeface="+mn-ea"/>
                <a:cs typeface="+mn-cs"/>
              </a:rPr>
              <a:t>Cross-Validation </a:t>
            </a:r>
            <a:r>
              <a:rPr lang="en-US" sz="2000" kern="1200" baseline="0" dirty="0">
                <a:solidFill>
                  <a:schemeClr val="tx1"/>
                </a:solidFill>
                <a:effectLst/>
                <a:latin typeface="+mn-lt"/>
                <a:ea typeface="+mn-ea"/>
                <a:cs typeface="+mn-cs"/>
              </a:rPr>
              <a:t>is accomplished by administering the test to a different small sample and checking on item reliability and test validity. Additional changes may be made to the test at this stage. Factor analysis may be performed if the test purports to measure multiple constructs. </a:t>
            </a:r>
          </a:p>
          <a:p>
            <a:r>
              <a:rPr lang="en-US" sz="2000" kern="1200" baseline="0" dirty="0">
                <a:solidFill>
                  <a:schemeClr val="tx1"/>
                </a:solidFill>
                <a:effectLst/>
                <a:latin typeface="+mn-lt"/>
                <a:ea typeface="+mn-ea"/>
                <a:cs typeface="+mn-cs"/>
              </a:rPr>
              <a:t>5. </a:t>
            </a:r>
            <a:r>
              <a:rPr lang="en-US" sz="2000" u="sng" kern="1200" baseline="0" dirty="0">
                <a:solidFill>
                  <a:schemeClr val="tx1"/>
                </a:solidFill>
                <a:effectLst/>
                <a:latin typeface="+mn-lt"/>
                <a:ea typeface="+mn-ea"/>
                <a:cs typeface="+mn-cs"/>
              </a:rPr>
              <a:t>Normative data </a:t>
            </a:r>
            <a:r>
              <a:rPr lang="en-US" sz="2000" kern="1200" baseline="0" dirty="0">
                <a:solidFill>
                  <a:schemeClr val="tx1"/>
                </a:solidFill>
                <a:effectLst/>
                <a:latin typeface="+mn-lt"/>
                <a:ea typeface="+mn-ea"/>
                <a:cs typeface="+mn-cs"/>
              </a:rPr>
              <a:t>is generated so that an individual’s raw score can be compared to that of an appropriate reference group. The distribution of scores can be used to generate scaled or percentile scores reflecting relative position.</a:t>
            </a:r>
          </a:p>
          <a:p>
            <a:r>
              <a:rPr lang="en-US" sz="20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57F7204C-6EC9-7642-9D95-6DAE8D89704E}" type="slidenum">
              <a:rPr lang="en-US" smtClean="0"/>
              <a:t>14</a:t>
            </a:fld>
            <a:endParaRPr lang="en-US"/>
          </a:p>
        </p:txBody>
      </p:sp>
    </p:spTree>
    <p:extLst>
      <p:ext uri="{BB962C8B-B14F-4D97-AF65-F5344CB8AC3E}">
        <p14:creationId xmlns:p14="http://schemas.microsoft.com/office/powerpoint/2010/main" val="3899751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kern="1200" dirty="0">
                <a:solidFill>
                  <a:schemeClr val="tx1"/>
                </a:solidFill>
                <a:effectLst/>
                <a:latin typeface="+mn-lt"/>
                <a:ea typeface="+mn-ea"/>
                <a:cs typeface="+mn-cs"/>
              </a:rPr>
              <a:t>Normative Data – What is it, How is it Developed, and Why is it Important?</a:t>
            </a:r>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 </a:t>
            </a:r>
          </a:p>
          <a:p>
            <a:r>
              <a:rPr lang="en-US" sz="2000" kern="1200" dirty="0">
                <a:solidFill>
                  <a:schemeClr val="tx1"/>
                </a:solidFill>
                <a:effectLst/>
                <a:latin typeface="+mn-lt"/>
                <a:ea typeface="+mn-ea"/>
                <a:cs typeface="+mn-cs"/>
              </a:rPr>
              <a:t>Normative Data refers to the sample of test-takers who are representative of the population for whom the test is intended.  </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the time and cost involved in developing this specific PAR test ______. </a:t>
            </a:r>
          </a:p>
          <a:p>
            <a:endParaRPr lang="en-US" sz="2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Most tests are normed on a sample based on the details of the most recent US Census. Few tests, however, have been standardized on people educated outside of the US, or of middle eastern descent, or deaf. </a:t>
            </a: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15</a:t>
            </a:fld>
            <a:endParaRPr lang="en-US"/>
          </a:p>
        </p:txBody>
      </p:sp>
    </p:spTree>
    <p:extLst>
      <p:ext uri="{BB962C8B-B14F-4D97-AF65-F5344CB8AC3E}">
        <p14:creationId xmlns:p14="http://schemas.microsoft.com/office/powerpoint/2010/main" val="967182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kern="1200" dirty="0">
                <a:solidFill>
                  <a:schemeClr val="tx1"/>
                </a:solidFill>
                <a:effectLst/>
                <a:latin typeface="+mn-lt"/>
                <a:ea typeface="+mn-ea"/>
                <a:cs typeface="+mn-cs"/>
              </a:rPr>
              <a:t>Test Validity and Reliability Have Crucial Implications for the Quality of the Decision that are Made Based on the Test Taker’s Score</a:t>
            </a:r>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16</a:t>
            </a:fld>
            <a:endParaRPr lang="en-US"/>
          </a:p>
        </p:txBody>
      </p:sp>
    </p:spTree>
    <p:extLst>
      <p:ext uri="{BB962C8B-B14F-4D97-AF65-F5344CB8AC3E}">
        <p14:creationId xmlns:p14="http://schemas.microsoft.com/office/powerpoint/2010/main" val="3947710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Test Validity </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What is Test Validity? </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	Simply put – Does the test measure what it is supposed to measure? </a:t>
            </a: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17</a:t>
            </a:fld>
            <a:endParaRPr lang="en-US"/>
          </a:p>
        </p:txBody>
      </p:sp>
    </p:spTree>
    <p:extLst>
      <p:ext uri="{BB962C8B-B14F-4D97-AF65-F5344CB8AC3E}">
        <p14:creationId xmlns:p14="http://schemas.microsoft.com/office/powerpoint/2010/main" val="260559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Who is Responsible for the Validity of a Test? </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	- The Test Developer?</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	- The Psychologist?</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	- Both?</a:t>
            </a: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18</a:t>
            </a:fld>
            <a:endParaRPr lang="en-US"/>
          </a:p>
        </p:txBody>
      </p:sp>
    </p:spTree>
    <p:extLst>
      <p:ext uri="{BB962C8B-B14F-4D97-AF65-F5344CB8AC3E}">
        <p14:creationId xmlns:p14="http://schemas.microsoft.com/office/powerpoint/2010/main" val="45901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SKIM THROUGH THIS QUICKLY </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What Types of Validity Need to Be Considered and How? </a:t>
            </a:r>
          </a:p>
          <a:p>
            <a:endParaRPr lang="en-US" sz="2000" kern="1200" dirty="0">
              <a:solidFill>
                <a:schemeClr val="tx1"/>
              </a:solidFill>
              <a:effectLst/>
              <a:latin typeface="+mn-lt"/>
              <a:ea typeface="+mn-ea"/>
              <a:cs typeface="+mn-cs"/>
            </a:endParaRPr>
          </a:p>
          <a:p>
            <a:pPr marL="342900" indent="-342900">
              <a:buFont typeface="Arial" panose="020B0604020202020204" pitchFamily="34" charset="0"/>
              <a:buChar char="•"/>
            </a:pPr>
            <a:r>
              <a:rPr lang="en-US" sz="2000" kern="1200" dirty="0">
                <a:solidFill>
                  <a:schemeClr val="tx1"/>
                </a:solidFill>
                <a:effectLst/>
                <a:latin typeface="+mn-lt"/>
                <a:ea typeface="+mn-ea"/>
                <a:cs typeface="+mn-cs"/>
              </a:rPr>
              <a:t>Test Content Validity (Face Validity/Expert Judgment)</a:t>
            </a:r>
          </a:p>
          <a:p>
            <a:pPr marL="342900" indent="-342900">
              <a:buFont typeface="Arial" panose="020B0604020202020204" pitchFamily="34" charset="0"/>
              <a:buChar char="•"/>
            </a:pPr>
            <a:endParaRPr lang="en-US" sz="2000" kern="1200" dirty="0">
              <a:solidFill>
                <a:schemeClr val="tx1"/>
              </a:solidFill>
              <a:effectLst/>
              <a:latin typeface="+mn-lt"/>
              <a:ea typeface="+mn-ea"/>
              <a:cs typeface="+mn-cs"/>
            </a:endParaRPr>
          </a:p>
          <a:p>
            <a:pPr marL="342900" indent="-342900">
              <a:buFont typeface="Arial" panose="020B0604020202020204" pitchFamily="34" charset="0"/>
              <a:buChar char="•"/>
            </a:pPr>
            <a:r>
              <a:rPr lang="en-US" sz="2000" kern="1200" dirty="0">
                <a:solidFill>
                  <a:schemeClr val="tx1"/>
                </a:solidFill>
                <a:effectLst/>
                <a:latin typeface="+mn-lt"/>
                <a:ea typeface="+mn-ea"/>
                <a:cs typeface="+mn-cs"/>
              </a:rPr>
              <a:t>Test Response Validity</a:t>
            </a:r>
          </a:p>
          <a:p>
            <a:pPr marL="342900" indent="-342900">
              <a:buFont typeface="Arial" panose="020B0604020202020204" pitchFamily="34" charset="0"/>
              <a:buChar char="•"/>
            </a:pPr>
            <a:endParaRPr lang="en-US" sz="2000" kern="1200" dirty="0">
              <a:solidFill>
                <a:schemeClr val="tx1"/>
              </a:solidFill>
              <a:effectLst/>
              <a:latin typeface="+mn-lt"/>
              <a:ea typeface="+mn-ea"/>
              <a:cs typeface="+mn-cs"/>
            </a:endParaRPr>
          </a:p>
          <a:p>
            <a:pPr marL="342900" indent="-342900">
              <a:buFont typeface="Arial" panose="020B0604020202020204" pitchFamily="34" charset="0"/>
              <a:buChar char="•"/>
            </a:pPr>
            <a:r>
              <a:rPr lang="en-US" sz="2000" kern="1200" dirty="0">
                <a:solidFill>
                  <a:schemeClr val="tx1"/>
                </a:solidFill>
                <a:effectLst/>
                <a:latin typeface="+mn-lt"/>
                <a:ea typeface="+mn-ea"/>
                <a:cs typeface="+mn-cs"/>
              </a:rPr>
              <a:t>Internal Structure Validity</a:t>
            </a:r>
          </a:p>
          <a:p>
            <a:pPr marL="342900" indent="-342900">
              <a:buFont typeface="Arial" panose="020B0604020202020204" pitchFamily="34" charset="0"/>
              <a:buChar char="•"/>
            </a:pPr>
            <a:endParaRPr lang="en-US" sz="2000" kern="1200" dirty="0">
              <a:solidFill>
                <a:schemeClr val="tx1"/>
              </a:solidFill>
              <a:effectLst/>
              <a:latin typeface="+mn-lt"/>
              <a:ea typeface="+mn-ea"/>
              <a:cs typeface="+mn-cs"/>
            </a:endParaRPr>
          </a:p>
          <a:p>
            <a:pPr marL="342900" indent="-342900">
              <a:buFont typeface="Arial" panose="020B0604020202020204" pitchFamily="34" charset="0"/>
              <a:buChar char="•"/>
            </a:pPr>
            <a:r>
              <a:rPr lang="en-US" sz="2000" kern="1200" dirty="0">
                <a:solidFill>
                  <a:schemeClr val="tx1"/>
                </a:solidFill>
                <a:effectLst/>
                <a:latin typeface="+mn-lt"/>
                <a:ea typeface="+mn-ea"/>
                <a:cs typeface="+mn-cs"/>
              </a:rPr>
              <a:t>Evidence Based on Relation to Other Variables (Convergent and Divergent Validity)</a:t>
            </a:r>
          </a:p>
          <a:p>
            <a:pPr marL="342900" indent="-342900">
              <a:buFont typeface="Arial" panose="020B0604020202020204" pitchFamily="34" charset="0"/>
              <a:buChar char="•"/>
            </a:pPr>
            <a:endParaRPr lang="en-US" sz="2000" kern="1200" dirty="0">
              <a:solidFill>
                <a:schemeClr val="tx1"/>
              </a:solidFill>
              <a:effectLst/>
              <a:latin typeface="+mn-lt"/>
              <a:ea typeface="+mn-ea"/>
              <a:cs typeface="+mn-cs"/>
            </a:endParaRPr>
          </a:p>
          <a:p>
            <a:pPr marL="342900" indent="-342900">
              <a:buFont typeface="Arial" panose="020B0604020202020204" pitchFamily="34" charset="0"/>
              <a:buChar char="•"/>
            </a:pPr>
            <a:r>
              <a:rPr lang="en-US" sz="2000" kern="1200" dirty="0">
                <a:solidFill>
                  <a:schemeClr val="tx1"/>
                </a:solidFill>
                <a:effectLst/>
                <a:latin typeface="+mn-lt"/>
                <a:ea typeface="+mn-ea"/>
                <a:cs typeface="+mn-cs"/>
              </a:rPr>
              <a:t>Evidence Based on the Outcome of Testing (Predictive Validity)</a:t>
            </a:r>
          </a:p>
          <a:p>
            <a:pPr marL="342900" indent="-342900">
              <a:buFont typeface="Arial" panose="020B0604020202020204" pitchFamily="34" charset="0"/>
              <a:buChar char="•"/>
            </a:pPr>
            <a:endParaRPr lang="en-US" sz="2000" kern="1200" dirty="0">
              <a:solidFill>
                <a:schemeClr val="tx1"/>
              </a:solidFill>
              <a:effectLst/>
              <a:latin typeface="+mn-lt"/>
              <a:ea typeface="+mn-ea"/>
              <a:cs typeface="+mn-cs"/>
            </a:endParaRPr>
          </a:p>
          <a:p>
            <a:pPr marL="0" indent="0">
              <a:buFontTx/>
              <a:buNone/>
            </a:pPr>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19</a:t>
            </a:fld>
            <a:endParaRPr lang="en-US"/>
          </a:p>
        </p:txBody>
      </p:sp>
    </p:spTree>
    <p:extLst>
      <p:ext uri="{BB962C8B-B14F-4D97-AF65-F5344CB8AC3E}">
        <p14:creationId xmlns:p14="http://schemas.microsoft.com/office/powerpoint/2010/main" val="2821100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57F7204C-6EC9-7642-9D95-6DAE8D89704E}" type="slidenum">
              <a:rPr lang="en-US" smtClean="0"/>
              <a:t>2</a:t>
            </a:fld>
            <a:endParaRPr lang="en-US"/>
          </a:p>
        </p:txBody>
      </p:sp>
    </p:spTree>
    <p:extLst>
      <p:ext uri="{BB962C8B-B14F-4D97-AF65-F5344CB8AC3E}">
        <p14:creationId xmlns:p14="http://schemas.microsoft.com/office/powerpoint/2010/main" val="2053132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What Types of Threat to Test Validity Might Arise? </a:t>
            </a:r>
          </a:p>
          <a:p>
            <a:endParaRPr lang="en-US" sz="2000" kern="1200" dirty="0">
              <a:solidFill>
                <a:schemeClr val="tx1"/>
              </a:solidFill>
              <a:effectLst/>
              <a:latin typeface="+mn-lt"/>
              <a:ea typeface="+mn-ea"/>
              <a:cs typeface="+mn-cs"/>
            </a:endParaRPr>
          </a:p>
          <a:p>
            <a:pPr marL="342900" indent="-342900">
              <a:buFont typeface="Arial" panose="020B0604020202020204" pitchFamily="34" charset="0"/>
              <a:buChar char="•"/>
            </a:pPr>
            <a:r>
              <a:rPr lang="en-US" sz="2000" kern="1200" dirty="0">
                <a:solidFill>
                  <a:schemeClr val="tx1"/>
                </a:solidFill>
                <a:effectLst/>
                <a:latin typeface="+mn-lt"/>
                <a:ea typeface="+mn-ea"/>
                <a:cs typeface="+mn-cs"/>
              </a:rPr>
              <a:t>Response Set Issues</a:t>
            </a:r>
          </a:p>
          <a:p>
            <a:pPr marL="342900" indent="-342900">
              <a:buFont typeface="Arial" panose="020B0604020202020204" pitchFamily="34" charset="0"/>
              <a:buChar char="•"/>
            </a:pPr>
            <a:endParaRPr lang="en-US" sz="2000" kern="1200" dirty="0">
              <a:solidFill>
                <a:schemeClr val="tx1"/>
              </a:solidFill>
              <a:effectLst/>
              <a:latin typeface="+mn-lt"/>
              <a:ea typeface="+mn-ea"/>
              <a:cs typeface="+mn-cs"/>
            </a:endParaRPr>
          </a:p>
          <a:p>
            <a:pPr marL="342900" indent="-342900">
              <a:buFont typeface="Arial" panose="020B0604020202020204" pitchFamily="34" charset="0"/>
              <a:buChar char="•"/>
            </a:pPr>
            <a:r>
              <a:rPr lang="en-US" sz="2000" kern="1200" dirty="0">
                <a:solidFill>
                  <a:schemeClr val="tx1"/>
                </a:solidFill>
                <a:effectLst/>
                <a:latin typeface="+mn-lt"/>
                <a:ea typeface="+mn-ea"/>
                <a:cs typeface="+mn-cs"/>
              </a:rPr>
              <a:t>Test-Taker Prior Experience with the Test (THIS IS A CRITICAL POINT – RE-EVALUATION or SOMEONE PREPPED FOR THE TEST.) </a:t>
            </a:r>
          </a:p>
          <a:p>
            <a:pPr marL="342900" indent="-342900">
              <a:buFont typeface="Arial" panose="020B0604020202020204" pitchFamily="34" charset="0"/>
              <a:buChar char="•"/>
            </a:pPr>
            <a:endParaRPr lang="en-US" sz="2000" kern="1200" dirty="0">
              <a:solidFill>
                <a:schemeClr val="tx1"/>
              </a:solidFill>
              <a:effectLst/>
              <a:latin typeface="+mn-lt"/>
              <a:ea typeface="+mn-ea"/>
              <a:cs typeface="+mn-cs"/>
            </a:endParaRPr>
          </a:p>
          <a:p>
            <a:pPr marL="342900" indent="-342900">
              <a:buFont typeface="Arial" panose="020B0604020202020204" pitchFamily="34" charset="0"/>
              <a:buChar char="•"/>
            </a:pPr>
            <a:r>
              <a:rPr lang="en-US" sz="2000" kern="1200" dirty="0">
                <a:solidFill>
                  <a:schemeClr val="tx1"/>
                </a:solidFill>
                <a:effectLst/>
                <a:latin typeface="+mn-lt"/>
                <a:ea typeface="+mn-ea"/>
                <a:cs typeface="+mn-cs"/>
              </a:rPr>
              <a:t>Adverse Test Environment</a:t>
            </a:r>
          </a:p>
          <a:p>
            <a:pPr marL="342900" indent="-342900">
              <a:buFont typeface="Arial" panose="020B0604020202020204" pitchFamily="34" charset="0"/>
              <a:buChar char="•"/>
            </a:pPr>
            <a:endParaRPr lang="en-US" sz="2000" kern="1200" dirty="0">
              <a:solidFill>
                <a:schemeClr val="tx1"/>
              </a:solidFill>
              <a:effectLst/>
              <a:latin typeface="+mn-lt"/>
              <a:ea typeface="+mn-ea"/>
              <a:cs typeface="+mn-cs"/>
            </a:endParaRPr>
          </a:p>
          <a:p>
            <a:pPr marL="342900" indent="-342900">
              <a:buFont typeface="Arial" panose="020B0604020202020204" pitchFamily="34" charset="0"/>
              <a:buChar char="•"/>
            </a:pPr>
            <a:r>
              <a:rPr lang="en-US" sz="2000" kern="1200" dirty="0">
                <a:solidFill>
                  <a:schemeClr val="tx1"/>
                </a:solidFill>
                <a:effectLst/>
                <a:latin typeface="+mn-lt"/>
                <a:ea typeface="+mn-ea"/>
                <a:cs typeface="+mn-cs"/>
              </a:rPr>
              <a:t>Examiner Error in Test Selection, Administration, or Scoring </a:t>
            </a:r>
          </a:p>
          <a:p>
            <a:pPr marL="342900" indent="-342900">
              <a:buFont typeface="Arial" panose="020B0604020202020204" pitchFamily="34" charset="0"/>
              <a:buChar char="•"/>
            </a:pPr>
            <a:endParaRPr lang="en-US" sz="2000" kern="1200" dirty="0">
              <a:solidFill>
                <a:schemeClr val="tx1"/>
              </a:solidFill>
              <a:effectLst/>
              <a:latin typeface="+mn-lt"/>
              <a:ea typeface="+mn-ea"/>
              <a:cs typeface="+mn-cs"/>
            </a:endParaRPr>
          </a:p>
          <a:p>
            <a:pPr marL="342900" indent="-342900">
              <a:buFont typeface="Arial" panose="020B0604020202020204" pitchFamily="34" charset="0"/>
              <a:buChar char="•"/>
            </a:pPr>
            <a:r>
              <a:rPr lang="en-US" sz="2000" kern="1200" dirty="0">
                <a:solidFill>
                  <a:schemeClr val="tx1"/>
                </a:solidFill>
                <a:effectLst/>
                <a:latin typeface="+mn-lt"/>
                <a:ea typeface="+mn-ea"/>
                <a:cs typeface="+mn-cs"/>
              </a:rPr>
              <a:t>What Else?</a:t>
            </a: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20</a:t>
            </a:fld>
            <a:endParaRPr lang="en-US"/>
          </a:p>
        </p:txBody>
      </p:sp>
    </p:spTree>
    <p:extLst>
      <p:ext uri="{BB962C8B-B14F-4D97-AF65-F5344CB8AC3E}">
        <p14:creationId xmlns:p14="http://schemas.microsoft.com/office/powerpoint/2010/main" val="22718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Test Reliability </a:t>
            </a: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Simply put – How precisely or accurately does the test measure what it claims to measure? </a:t>
            </a: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21</a:t>
            </a:fld>
            <a:endParaRPr lang="en-US"/>
          </a:p>
        </p:txBody>
      </p:sp>
    </p:spTree>
    <p:extLst>
      <p:ext uri="{BB962C8B-B14F-4D97-AF65-F5344CB8AC3E}">
        <p14:creationId xmlns:p14="http://schemas.microsoft.com/office/powerpoint/2010/main" val="3896189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What Types of Reliability Need to Be Considered and How?</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	-Scorer Reliability </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	-Internal Consistency Reliability</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	-Test-Re-Test Reliability (Temporal Reliability)</a:t>
            </a: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22</a:t>
            </a:fld>
            <a:endParaRPr lang="en-US"/>
          </a:p>
        </p:txBody>
      </p:sp>
    </p:spTree>
    <p:extLst>
      <p:ext uri="{BB962C8B-B14F-4D97-AF65-F5344CB8AC3E}">
        <p14:creationId xmlns:p14="http://schemas.microsoft.com/office/powerpoint/2010/main" val="4083882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Who is Responsible for the Validity of a Test? </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	- The Test Developer?</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	- The Psychologist?</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	- Both?</a:t>
            </a: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23</a:t>
            </a:fld>
            <a:endParaRPr lang="en-US"/>
          </a:p>
        </p:txBody>
      </p:sp>
    </p:spTree>
    <p:extLst>
      <p:ext uri="{BB962C8B-B14F-4D97-AF65-F5344CB8AC3E}">
        <p14:creationId xmlns:p14="http://schemas.microsoft.com/office/powerpoint/2010/main" val="911493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Cultural, Linguistic, Ethnic, and Gender Issues</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1. Cultural Issues</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2. Linguistic Issues</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3. Ethnic Issues</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4. Gender Issues</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It is incumbent on the provider to keep up to date with the emerging data on assessment practices, including appropriate test selection and interpretation, which requires knowledge of the normative sample for the tests that are used. </a:t>
            </a: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24</a:t>
            </a:fld>
            <a:endParaRPr lang="en-US"/>
          </a:p>
        </p:txBody>
      </p:sp>
    </p:spTree>
    <p:extLst>
      <p:ext uri="{BB962C8B-B14F-4D97-AF65-F5344CB8AC3E}">
        <p14:creationId xmlns:p14="http://schemas.microsoft.com/office/powerpoint/2010/main" val="3891109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25</a:t>
            </a:fld>
            <a:endParaRPr lang="en-US"/>
          </a:p>
        </p:txBody>
      </p:sp>
    </p:spTree>
    <p:extLst>
      <p:ext uri="{BB962C8B-B14F-4D97-AF65-F5344CB8AC3E}">
        <p14:creationId xmlns:p14="http://schemas.microsoft.com/office/powerpoint/2010/main" val="2531314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Also referred to as underrepresented or marginalized.</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It is vital that we keep educating ourselves and keep up to date on developments. Neuropsychological associations and the APA are working on how to create more equitable assessment tools. There are position papers and initiatives ongoing. Please speak to any of us about this important topic for more information. </a:t>
            </a:r>
          </a:p>
        </p:txBody>
      </p:sp>
      <p:sp>
        <p:nvSpPr>
          <p:cNvPr id="4" name="Slide Number Placeholder 3"/>
          <p:cNvSpPr>
            <a:spLocks noGrp="1"/>
          </p:cNvSpPr>
          <p:nvPr>
            <p:ph type="sldNum" sz="quarter" idx="5"/>
          </p:nvPr>
        </p:nvSpPr>
        <p:spPr/>
        <p:txBody>
          <a:bodyPr/>
          <a:lstStyle/>
          <a:p>
            <a:fld id="{57F7204C-6EC9-7642-9D95-6DAE8D89704E}" type="slidenum">
              <a:rPr lang="en-US" smtClean="0"/>
              <a:t>26</a:t>
            </a:fld>
            <a:endParaRPr lang="en-US"/>
          </a:p>
        </p:txBody>
      </p:sp>
    </p:spTree>
    <p:extLst>
      <p:ext uri="{BB962C8B-B14F-4D97-AF65-F5344CB8AC3E}">
        <p14:creationId xmlns:p14="http://schemas.microsoft.com/office/powerpoint/2010/main" val="1883047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27</a:t>
            </a:fld>
            <a:endParaRPr lang="en-US"/>
          </a:p>
        </p:txBody>
      </p:sp>
    </p:spTree>
    <p:extLst>
      <p:ext uri="{BB962C8B-B14F-4D97-AF65-F5344CB8AC3E}">
        <p14:creationId xmlns:p14="http://schemas.microsoft.com/office/powerpoint/2010/main" val="471670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28</a:t>
            </a:fld>
            <a:endParaRPr lang="en-US"/>
          </a:p>
        </p:txBody>
      </p:sp>
    </p:spTree>
    <p:extLst>
      <p:ext uri="{BB962C8B-B14F-4D97-AF65-F5344CB8AC3E}">
        <p14:creationId xmlns:p14="http://schemas.microsoft.com/office/powerpoint/2010/main" val="3295585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29</a:t>
            </a:fld>
            <a:endParaRPr lang="en-US"/>
          </a:p>
        </p:txBody>
      </p:sp>
    </p:spTree>
    <p:extLst>
      <p:ext uri="{BB962C8B-B14F-4D97-AF65-F5344CB8AC3E}">
        <p14:creationId xmlns:p14="http://schemas.microsoft.com/office/powerpoint/2010/main" val="2208433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For their contributions to this presentation and to our understanding of test security issues, we wish to thank</a:t>
            </a:r>
            <a:r>
              <a:rPr lang="en-US" sz="2000" dirty="0">
                <a:effectLst/>
              </a:rPr>
              <a:t> </a:t>
            </a:r>
            <a:endParaRPr lang="en-US" sz="2000" dirty="0"/>
          </a:p>
        </p:txBody>
      </p:sp>
      <p:sp>
        <p:nvSpPr>
          <p:cNvPr id="4" name="Slide Number Placeholder 3"/>
          <p:cNvSpPr>
            <a:spLocks noGrp="1"/>
          </p:cNvSpPr>
          <p:nvPr>
            <p:ph type="sldNum" sz="quarter" idx="5"/>
          </p:nvPr>
        </p:nvSpPr>
        <p:spPr/>
        <p:txBody>
          <a:bodyPr/>
          <a:lstStyle/>
          <a:p>
            <a:fld id="{57F7204C-6EC9-7642-9D95-6DAE8D89704E}" type="slidenum">
              <a:rPr lang="en-US" smtClean="0"/>
              <a:t>3</a:t>
            </a:fld>
            <a:endParaRPr lang="en-US"/>
          </a:p>
        </p:txBody>
      </p:sp>
    </p:spTree>
    <p:extLst>
      <p:ext uri="{BB962C8B-B14F-4D97-AF65-F5344CB8AC3E}">
        <p14:creationId xmlns:p14="http://schemas.microsoft.com/office/powerpoint/2010/main" val="3612477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kern="1200" dirty="0">
                <a:solidFill>
                  <a:schemeClr val="tx1"/>
                </a:solidFill>
                <a:effectLst/>
                <a:latin typeface="+mn-lt"/>
                <a:ea typeface="+mn-ea"/>
                <a:cs typeface="+mn-cs"/>
              </a:rPr>
              <a:t>Main Take-Away Points</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It is critical to remain current on the literature and guidelines in your field regarding:</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 Use of language-appropriate tests</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 Use of interpreters</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 Cross-cultural use of tests normed for US or English-speaking persons</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 Use of tests with individuals of low-education</a:t>
            </a: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30</a:t>
            </a:fld>
            <a:endParaRPr lang="en-US"/>
          </a:p>
        </p:txBody>
      </p:sp>
    </p:spTree>
    <p:extLst>
      <p:ext uri="{BB962C8B-B14F-4D97-AF65-F5344CB8AC3E}">
        <p14:creationId xmlns:p14="http://schemas.microsoft.com/office/powerpoint/2010/main" val="1056972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Refer to someone with expertise in the client’s identity group/s and presentation.</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Consider intersectionality. </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Consult, Consult, Consult! </a:t>
            </a: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31</a:t>
            </a:fld>
            <a:endParaRPr lang="en-US"/>
          </a:p>
        </p:txBody>
      </p:sp>
    </p:spTree>
    <p:extLst>
      <p:ext uri="{BB962C8B-B14F-4D97-AF65-F5344CB8AC3E}">
        <p14:creationId xmlns:p14="http://schemas.microsoft.com/office/powerpoint/2010/main" val="330580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2000" dirty="0"/>
              <a:t>Are the normative data for the test I am using appropriate for this examinee?:</a:t>
            </a:r>
          </a:p>
          <a:p>
            <a:pPr marL="0" lvl="1"/>
            <a:endParaRPr lang="en-US" sz="2000" dirty="0"/>
          </a:p>
          <a:p>
            <a:pPr lvl="2" indent="-457200">
              <a:buFont typeface="+mj-lt"/>
              <a:buAutoNum type="arabicPeriod"/>
            </a:pPr>
            <a:r>
              <a:rPr lang="en-US" sz="2000" dirty="0"/>
              <a:t>Evaluate current reviews of the test.</a:t>
            </a:r>
          </a:p>
          <a:p>
            <a:pPr lvl="2" indent="-457200">
              <a:buFont typeface="+mj-lt"/>
              <a:buAutoNum type="arabicPeriod"/>
            </a:pPr>
            <a:r>
              <a:rPr lang="en-US" sz="2000" dirty="0"/>
              <a:t>Carefully examine the reliability, validity &amp; standardization sample for the test.</a:t>
            </a:r>
          </a:p>
          <a:p>
            <a:pPr lvl="2" indent="-457200">
              <a:buFont typeface="+mj-lt"/>
              <a:buAutoNum type="arabicPeriod"/>
            </a:pPr>
            <a:r>
              <a:rPr lang="en-US" sz="2000" dirty="0"/>
              <a:t>Be familiar with the test’s administration, recording and scoring protocols. </a:t>
            </a:r>
          </a:p>
          <a:p>
            <a:pPr lvl="2" indent="-457200">
              <a:buFont typeface="+mj-lt"/>
              <a:buAutoNum type="arabicPeriod"/>
            </a:pPr>
            <a:r>
              <a:rPr lang="en-US" sz="2000" dirty="0"/>
              <a:t>Evaluate the content validity of the test items for your client and the purpose of the evaluation.</a:t>
            </a: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32</a:t>
            </a:fld>
            <a:endParaRPr lang="en-US"/>
          </a:p>
        </p:txBody>
      </p:sp>
    </p:spTree>
    <p:extLst>
      <p:ext uri="{BB962C8B-B14F-4D97-AF65-F5344CB8AC3E}">
        <p14:creationId xmlns:p14="http://schemas.microsoft.com/office/powerpoint/2010/main" val="3996015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indent="-457200">
              <a:buFont typeface="+mj-lt"/>
              <a:buAutoNum type="arabicPeriod" startAt="4"/>
            </a:pPr>
            <a:r>
              <a:rPr lang="en-US" sz="2000" dirty="0"/>
              <a:t>Practice and observe the administration of the test with an appropriate colleague. Be the examinee.</a:t>
            </a:r>
          </a:p>
          <a:p>
            <a:pPr lvl="2" indent="-457200">
              <a:buFont typeface="+mj-lt"/>
              <a:buAutoNum type="arabicPeriod" startAt="4"/>
            </a:pPr>
            <a:r>
              <a:rPr lang="en-US" sz="2000" dirty="0"/>
              <a:t>Attend a training seminar or workshop, join a relevant professional listserv, take a graduate class, obtain supervision from an experienced colleague.</a:t>
            </a: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33</a:t>
            </a:fld>
            <a:endParaRPr lang="en-US"/>
          </a:p>
        </p:txBody>
      </p:sp>
    </p:spTree>
    <p:extLst>
      <p:ext uri="{BB962C8B-B14F-4D97-AF65-F5344CB8AC3E}">
        <p14:creationId xmlns:p14="http://schemas.microsoft.com/office/powerpoint/2010/main" val="3066735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Because the test normative data was developed in strict accordance with the directions set forth in the test manual, it is vital to administer tests in the same manner, which for the majority of tests we use, takes place in a 1-to-1 setting. </a:t>
            </a: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34</a:t>
            </a:fld>
            <a:endParaRPr lang="en-US"/>
          </a:p>
        </p:txBody>
      </p:sp>
    </p:spTree>
    <p:extLst>
      <p:ext uri="{BB962C8B-B14F-4D97-AF65-F5344CB8AC3E}">
        <p14:creationId xmlns:p14="http://schemas.microsoft.com/office/powerpoint/2010/main" val="1823787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35</a:t>
            </a:fld>
            <a:endParaRPr lang="en-US"/>
          </a:p>
        </p:txBody>
      </p:sp>
    </p:spTree>
    <p:extLst>
      <p:ext uri="{BB962C8B-B14F-4D97-AF65-F5344CB8AC3E}">
        <p14:creationId xmlns:p14="http://schemas.microsoft.com/office/powerpoint/2010/main" val="1101460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Courier New" panose="02070309020205020404" pitchFamily="49" charset="0"/>
              <a:buChar char="o"/>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36</a:t>
            </a:fld>
            <a:endParaRPr lang="en-US"/>
          </a:p>
        </p:txBody>
      </p:sp>
    </p:spTree>
    <p:extLst>
      <p:ext uri="{BB962C8B-B14F-4D97-AF65-F5344CB8AC3E}">
        <p14:creationId xmlns:p14="http://schemas.microsoft.com/office/powerpoint/2010/main" val="37872336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000" dirty="0"/>
              <a:t>Goals for this section</a:t>
            </a:r>
          </a:p>
          <a:p>
            <a:pPr marL="0" indent="0">
              <a:buFontTx/>
              <a:buNone/>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Need for continued protection of test security and refusal of TPOs</a:t>
            </a:r>
          </a:p>
          <a:p>
            <a:pPr marL="0" indent="0">
              <a:buFontTx/>
              <a:buNone/>
            </a:pPr>
            <a:endParaRPr lang="en-US" sz="2000" dirty="0"/>
          </a:p>
          <a:p>
            <a:r>
              <a:rPr lang="en-US" sz="2000" dirty="0"/>
              <a:t>Highlighting threats to </a:t>
            </a:r>
            <a:r>
              <a:rPr lang="en-US" sz="2000" dirty="0" err="1"/>
              <a:t>Neuropsych</a:t>
            </a:r>
            <a:r>
              <a:rPr lang="en-US" sz="2000" dirty="0"/>
              <a:t> Testing and essential Psych tools: </a:t>
            </a:r>
          </a:p>
          <a:p>
            <a:pPr marL="914400" lvl="1" indent="-457200">
              <a:buFont typeface="Arial" panose="020B0604020202020204" pitchFamily="34" charset="0"/>
              <a:buChar char="•"/>
            </a:pPr>
            <a:r>
              <a:rPr lang="en-US" sz="2000" dirty="0"/>
              <a:t>legal/attorney</a:t>
            </a:r>
          </a:p>
          <a:p>
            <a:pPr marL="914400" lvl="1" indent="-457200">
              <a:buFont typeface="Arial" panose="020B0604020202020204" pitchFamily="34" charset="0"/>
              <a:buChar char="•"/>
            </a:pPr>
            <a:r>
              <a:rPr lang="en-US" sz="2000" dirty="0"/>
              <a:t>Legislative</a:t>
            </a:r>
          </a:p>
          <a:p>
            <a:pPr marL="914400" lvl="1" indent="-457200">
              <a:buFont typeface="Arial" panose="020B0604020202020204" pitchFamily="34" charset="0"/>
              <a:buChar char="•"/>
            </a:pPr>
            <a:r>
              <a:rPr lang="en-US" sz="2000" dirty="0"/>
              <a:t>Clients</a:t>
            </a:r>
          </a:p>
          <a:p>
            <a:pPr marL="914400" lvl="1" indent="-457200">
              <a:buFont typeface="Arial" panose="020B0604020202020204" pitchFamily="34" charset="0"/>
              <a:buChar char="•"/>
            </a:pPr>
            <a:r>
              <a:rPr lang="en-US" sz="2000" dirty="0"/>
              <a:t>Non-psychologists</a:t>
            </a:r>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37</a:t>
            </a:fld>
            <a:endParaRPr lang="en-US"/>
          </a:p>
        </p:txBody>
      </p:sp>
    </p:spTree>
    <p:extLst>
      <p:ext uri="{BB962C8B-B14F-4D97-AF65-F5344CB8AC3E}">
        <p14:creationId xmlns:p14="http://schemas.microsoft.com/office/powerpoint/2010/main" val="2698249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000" dirty="0"/>
              <a:t>Premise</a:t>
            </a:r>
          </a:p>
          <a:p>
            <a:pPr marL="0" indent="0">
              <a:buFontTx/>
              <a:buNone/>
            </a:pPr>
            <a:endParaRPr lang="en-US" sz="20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Adhering to test security guidelines ensures that non-psychologists will not have access to questions, stimuli and key operational information about the tests that could undermine the reliability and validity of the test results and thus the welfare of society.</a:t>
            </a:r>
          </a:p>
          <a:p>
            <a:pPr marL="342900" indent="-342900">
              <a:buFont typeface="Arial" panose="020B0604020202020204" pitchFamily="34" charset="0"/>
              <a:buChar char="•"/>
            </a:pPr>
            <a:endParaRPr lang="en-US" sz="20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Neuropsychological tests are valuable as objective measures that increase diagnostic accuracy as opposed to self-report inventories and interviews. Without this objective data, exams are vulnerable to confounding variables that impact the diagnosis (e.g. mood, secondary gain, negative life events).</a:t>
            </a:r>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38</a:t>
            </a:fld>
            <a:endParaRPr lang="en-US"/>
          </a:p>
        </p:txBody>
      </p:sp>
    </p:spTree>
    <p:extLst>
      <p:ext uri="{BB962C8B-B14F-4D97-AF65-F5344CB8AC3E}">
        <p14:creationId xmlns:p14="http://schemas.microsoft.com/office/powerpoint/2010/main" val="1970530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000" dirty="0"/>
              <a:t>AWARENESS</a:t>
            </a:r>
          </a:p>
          <a:p>
            <a:pPr marL="0" indent="0">
              <a:buFontTx/>
              <a:buNone/>
            </a:pPr>
            <a:endParaRPr lang="en-US" sz="2000" dirty="0"/>
          </a:p>
          <a:p>
            <a:pPr marL="0" indent="0">
              <a:buNone/>
            </a:pPr>
            <a:r>
              <a:rPr lang="en-US" sz="2000" dirty="0"/>
              <a:t>A  bit of history (Sanders early involvement) to date, formation of the TPO Task Force, efforts to work   with WSPA and eventual move to IME Coalition.</a:t>
            </a:r>
          </a:p>
          <a:p>
            <a:pPr marL="800100" lvl="1" indent="-342900">
              <a:buFont typeface="Arial" panose="020B0604020202020204" pitchFamily="34" charset="0"/>
              <a:buChar char="•"/>
            </a:pPr>
            <a:r>
              <a:rPr lang="en-US" sz="2000" dirty="0"/>
              <a:t>In 2020, Dr. Sanders notified PNNS via announcement due to great concern on basis of national/local NP concern, NP training and literature (position papers).</a:t>
            </a:r>
          </a:p>
          <a:p>
            <a:pPr marL="800100" lvl="1" indent="-342900">
              <a:buFont typeface="Arial" panose="020B0604020202020204" pitchFamily="34" charset="0"/>
              <a:buChar char="•"/>
            </a:pPr>
            <a:r>
              <a:rPr lang="en-US" sz="2000" dirty="0"/>
              <a:t>A general announcement alerted PNNS members so they can do what they want.</a:t>
            </a:r>
          </a:p>
          <a:p>
            <a:pPr marL="800100" lvl="1" indent="-342900">
              <a:buFont typeface="Arial" panose="020B0604020202020204" pitchFamily="34" charset="0"/>
              <a:buChar char="•"/>
            </a:pPr>
            <a:r>
              <a:rPr lang="en-US" sz="2000" dirty="0"/>
              <a:t>PNNS bylaws don’t allow for advocacy, but individually, we still may need to do something and be aware of legislative activity in WA.</a:t>
            </a:r>
          </a:p>
          <a:p>
            <a:pPr marL="800100" lvl="1" indent="-342900">
              <a:buFont typeface="Arial" panose="020B0604020202020204" pitchFamily="34" charset="0"/>
              <a:buChar char="•"/>
            </a:pPr>
            <a:r>
              <a:rPr lang="en-US" sz="2000" dirty="0"/>
              <a:t>Thus, the TPO Task Force was formed ( the name may change to a broader name--- e.g. ,NP Legislative Task Force).</a:t>
            </a:r>
          </a:p>
          <a:p>
            <a:pPr marL="800100" lvl="1" indent="-342900">
              <a:buFont typeface="Arial" panose="020B0604020202020204" pitchFamily="34" charset="0"/>
              <a:buChar char="•"/>
            </a:pPr>
            <a:r>
              <a:rPr lang="en-US" sz="2000" dirty="0"/>
              <a:t>The Task Force members have prepared information for legislators, PNNS, WSPA and IME Coalition including statements, citations of position papers and testimony at the 2022 WA Legislative Session.</a:t>
            </a:r>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39</a:t>
            </a:fld>
            <a:endParaRPr lang="en-US"/>
          </a:p>
        </p:txBody>
      </p:sp>
    </p:spTree>
    <p:extLst>
      <p:ext uri="{BB962C8B-B14F-4D97-AF65-F5344CB8AC3E}">
        <p14:creationId xmlns:p14="http://schemas.microsoft.com/office/powerpoint/2010/main" val="2393757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Bio Info</a:t>
            </a:r>
          </a:p>
          <a:p>
            <a:endParaRPr lang="en-US" sz="2000" kern="1200" dirty="0">
              <a:solidFill>
                <a:schemeClr val="tx1"/>
              </a:solidFill>
              <a:effectLst/>
              <a:latin typeface="+mn-lt"/>
              <a:ea typeface="+mn-ea"/>
              <a:cs typeface="+mn-cs"/>
            </a:endParaRPr>
          </a:p>
          <a:p>
            <a:r>
              <a:rPr lang="en-US" sz="2000" u="sng" kern="1200" dirty="0">
                <a:solidFill>
                  <a:schemeClr val="tx1"/>
                </a:solidFill>
                <a:effectLst/>
                <a:latin typeface="+mn-lt"/>
                <a:ea typeface="+mn-ea"/>
                <a:cs typeface="+mn-cs"/>
              </a:rPr>
              <a:t>Nora</a:t>
            </a:r>
          </a:p>
          <a:p>
            <a:r>
              <a:rPr lang="en-US" sz="2000" b="0" i="0" kern="1200" dirty="0">
                <a:solidFill>
                  <a:schemeClr val="tx1"/>
                </a:solidFill>
                <a:effectLst/>
                <a:latin typeface="+mn-lt"/>
                <a:ea typeface="+mn-ea"/>
                <a:cs typeface="+mn-cs"/>
              </a:rPr>
              <a:t>Lorem ipsum dolor sit </a:t>
            </a:r>
            <a:r>
              <a:rPr lang="en-US" sz="2000" b="0" i="0" kern="1200" dirty="0" err="1">
                <a:solidFill>
                  <a:schemeClr val="tx1"/>
                </a:solidFill>
                <a:effectLst/>
                <a:latin typeface="+mn-lt"/>
                <a:ea typeface="+mn-ea"/>
                <a:cs typeface="+mn-cs"/>
              </a:rPr>
              <a:t>amet</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consectetur</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adipiscing</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elit</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Donec</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massa</a:t>
            </a:r>
            <a:r>
              <a:rPr lang="en-US" sz="2000" b="0" i="0" kern="1200" dirty="0">
                <a:solidFill>
                  <a:schemeClr val="tx1"/>
                </a:solidFill>
                <a:effectLst/>
                <a:latin typeface="+mn-lt"/>
                <a:ea typeface="+mn-ea"/>
                <a:cs typeface="+mn-cs"/>
              </a:rPr>
              <a:t> libero, </a:t>
            </a:r>
            <a:r>
              <a:rPr lang="en-US" sz="2000" b="0" i="0" kern="1200" dirty="0" err="1">
                <a:solidFill>
                  <a:schemeClr val="tx1"/>
                </a:solidFill>
                <a:effectLst/>
                <a:latin typeface="+mn-lt"/>
                <a:ea typeface="+mn-ea"/>
                <a:cs typeface="+mn-cs"/>
              </a:rPr>
              <a:t>blandit</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ut</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malesuada</a:t>
            </a:r>
            <a:r>
              <a:rPr lang="en-US" sz="2000" b="0" i="0" kern="1200" dirty="0">
                <a:solidFill>
                  <a:schemeClr val="tx1"/>
                </a:solidFill>
                <a:effectLst/>
                <a:latin typeface="+mn-lt"/>
                <a:ea typeface="+mn-ea"/>
                <a:cs typeface="+mn-cs"/>
              </a:rPr>
              <a:t> sed, </a:t>
            </a:r>
            <a:r>
              <a:rPr lang="en-US" sz="2000" b="0" i="0" kern="1200" dirty="0" err="1">
                <a:solidFill>
                  <a:schemeClr val="tx1"/>
                </a:solidFill>
                <a:effectLst/>
                <a:latin typeface="+mn-lt"/>
                <a:ea typeface="+mn-ea"/>
                <a:cs typeface="+mn-cs"/>
              </a:rPr>
              <a:t>ornare</a:t>
            </a:r>
            <a:r>
              <a:rPr lang="en-US" sz="2000" b="0" i="0" kern="1200" dirty="0">
                <a:solidFill>
                  <a:schemeClr val="tx1"/>
                </a:solidFill>
                <a:effectLst/>
                <a:latin typeface="+mn-lt"/>
                <a:ea typeface="+mn-ea"/>
                <a:cs typeface="+mn-cs"/>
              </a:rPr>
              <a:t> sit </a:t>
            </a:r>
            <a:r>
              <a:rPr lang="en-US" sz="2000" b="0" i="0" kern="1200" dirty="0" err="1">
                <a:solidFill>
                  <a:schemeClr val="tx1"/>
                </a:solidFill>
                <a:effectLst/>
                <a:latin typeface="+mn-lt"/>
                <a:ea typeface="+mn-ea"/>
                <a:cs typeface="+mn-cs"/>
              </a:rPr>
              <a:t>amet</a:t>
            </a:r>
            <a:r>
              <a:rPr lang="en-US" sz="2000" b="0" i="0" kern="1200" dirty="0">
                <a:solidFill>
                  <a:schemeClr val="tx1"/>
                </a:solidFill>
                <a:effectLst/>
                <a:latin typeface="+mn-lt"/>
                <a:ea typeface="+mn-ea"/>
                <a:cs typeface="+mn-cs"/>
              </a:rPr>
              <a:t> ipsum. </a:t>
            </a:r>
            <a:r>
              <a:rPr lang="en-US" sz="2000" b="0" i="0" kern="1200" dirty="0" err="1">
                <a:solidFill>
                  <a:schemeClr val="tx1"/>
                </a:solidFill>
                <a:effectLst/>
                <a:latin typeface="+mn-lt"/>
                <a:ea typeface="+mn-ea"/>
                <a:cs typeface="+mn-cs"/>
              </a:rPr>
              <a:t>Proin</a:t>
            </a:r>
            <a:r>
              <a:rPr lang="en-US" sz="2000" b="0" i="0" kern="1200" dirty="0">
                <a:solidFill>
                  <a:schemeClr val="tx1"/>
                </a:solidFill>
                <a:effectLst/>
                <a:latin typeface="+mn-lt"/>
                <a:ea typeface="+mn-ea"/>
                <a:cs typeface="+mn-cs"/>
              </a:rPr>
              <a:t> vel mi </a:t>
            </a:r>
            <a:r>
              <a:rPr lang="en-US" sz="2000" b="0" i="0" kern="1200" dirty="0" err="1">
                <a:solidFill>
                  <a:schemeClr val="tx1"/>
                </a:solidFill>
                <a:effectLst/>
                <a:latin typeface="+mn-lt"/>
                <a:ea typeface="+mn-ea"/>
                <a:cs typeface="+mn-cs"/>
              </a:rPr>
              <a:t>tincidunt</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porttitor</a:t>
            </a:r>
            <a:r>
              <a:rPr lang="en-US" sz="2000" b="0" i="0" kern="1200" dirty="0">
                <a:solidFill>
                  <a:schemeClr val="tx1"/>
                </a:solidFill>
                <a:effectLst/>
                <a:latin typeface="+mn-lt"/>
                <a:ea typeface="+mn-ea"/>
                <a:cs typeface="+mn-cs"/>
              </a:rPr>
              <a:t> ante.</a:t>
            </a:r>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r>
              <a:rPr lang="en-US" sz="2000" u="sng" kern="1200" dirty="0">
                <a:solidFill>
                  <a:schemeClr val="tx1"/>
                </a:solidFill>
                <a:effectLst/>
                <a:latin typeface="+mn-lt"/>
                <a:ea typeface="+mn-ea"/>
                <a:cs typeface="+mn-cs"/>
              </a:rPr>
              <a:t>Karen</a:t>
            </a:r>
          </a:p>
          <a:p>
            <a:r>
              <a:rPr lang="en-US" sz="2000" b="0" i="0" kern="1200" dirty="0">
                <a:solidFill>
                  <a:schemeClr val="tx1"/>
                </a:solidFill>
                <a:effectLst/>
                <a:latin typeface="+mn-lt"/>
                <a:ea typeface="+mn-ea"/>
                <a:cs typeface="+mn-cs"/>
              </a:rPr>
              <a:t>Lorem ipsum dolor sit </a:t>
            </a:r>
            <a:r>
              <a:rPr lang="en-US" sz="2000" b="0" i="0" kern="1200" dirty="0" err="1">
                <a:solidFill>
                  <a:schemeClr val="tx1"/>
                </a:solidFill>
                <a:effectLst/>
                <a:latin typeface="+mn-lt"/>
                <a:ea typeface="+mn-ea"/>
                <a:cs typeface="+mn-cs"/>
              </a:rPr>
              <a:t>amet</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consectetur</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adipiscing</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elit</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Donec</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massa</a:t>
            </a:r>
            <a:r>
              <a:rPr lang="en-US" sz="2000" b="0" i="0" kern="1200" dirty="0">
                <a:solidFill>
                  <a:schemeClr val="tx1"/>
                </a:solidFill>
                <a:effectLst/>
                <a:latin typeface="+mn-lt"/>
                <a:ea typeface="+mn-ea"/>
                <a:cs typeface="+mn-cs"/>
              </a:rPr>
              <a:t> libero, </a:t>
            </a:r>
            <a:r>
              <a:rPr lang="en-US" sz="2000" b="0" i="0" kern="1200" dirty="0" err="1">
                <a:solidFill>
                  <a:schemeClr val="tx1"/>
                </a:solidFill>
                <a:effectLst/>
                <a:latin typeface="+mn-lt"/>
                <a:ea typeface="+mn-ea"/>
                <a:cs typeface="+mn-cs"/>
              </a:rPr>
              <a:t>blandit</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ut</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malesuada</a:t>
            </a:r>
            <a:r>
              <a:rPr lang="en-US" sz="2000" b="0" i="0" kern="1200" dirty="0">
                <a:solidFill>
                  <a:schemeClr val="tx1"/>
                </a:solidFill>
                <a:effectLst/>
                <a:latin typeface="+mn-lt"/>
                <a:ea typeface="+mn-ea"/>
                <a:cs typeface="+mn-cs"/>
              </a:rPr>
              <a:t> sed, </a:t>
            </a:r>
            <a:r>
              <a:rPr lang="en-US" sz="2000" b="0" i="0" kern="1200" dirty="0" err="1">
                <a:solidFill>
                  <a:schemeClr val="tx1"/>
                </a:solidFill>
                <a:effectLst/>
                <a:latin typeface="+mn-lt"/>
                <a:ea typeface="+mn-ea"/>
                <a:cs typeface="+mn-cs"/>
              </a:rPr>
              <a:t>ornare</a:t>
            </a:r>
            <a:r>
              <a:rPr lang="en-US" sz="2000" b="0" i="0" kern="1200" dirty="0">
                <a:solidFill>
                  <a:schemeClr val="tx1"/>
                </a:solidFill>
                <a:effectLst/>
                <a:latin typeface="+mn-lt"/>
                <a:ea typeface="+mn-ea"/>
                <a:cs typeface="+mn-cs"/>
              </a:rPr>
              <a:t> sit </a:t>
            </a:r>
            <a:r>
              <a:rPr lang="en-US" sz="2000" b="0" i="0" kern="1200" dirty="0" err="1">
                <a:solidFill>
                  <a:schemeClr val="tx1"/>
                </a:solidFill>
                <a:effectLst/>
                <a:latin typeface="+mn-lt"/>
                <a:ea typeface="+mn-ea"/>
                <a:cs typeface="+mn-cs"/>
              </a:rPr>
              <a:t>amet</a:t>
            </a:r>
            <a:r>
              <a:rPr lang="en-US" sz="2000" b="0" i="0" kern="1200" dirty="0">
                <a:solidFill>
                  <a:schemeClr val="tx1"/>
                </a:solidFill>
                <a:effectLst/>
                <a:latin typeface="+mn-lt"/>
                <a:ea typeface="+mn-ea"/>
                <a:cs typeface="+mn-cs"/>
              </a:rPr>
              <a:t> ipsum. </a:t>
            </a:r>
            <a:r>
              <a:rPr lang="en-US" sz="2000" b="0" i="0" kern="1200" dirty="0" err="1">
                <a:solidFill>
                  <a:schemeClr val="tx1"/>
                </a:solidFill>
                <a:effectLst/>
                <a:latin typeface="+mn-lt"/>
                <a:ea typeface="+mn-ea"/>
                <a:cs typeface="+mn-cs"/>
              </a:rPr>
              <a:t>Proin</a:t>
            </a:r>
            <a:r>
              <a:rPr lang="en-US" sz="2000" b="0" i="0" kern="1200" dirty="0">
                <a:solidFill>
                  <a:schemeClr val="tx1"/>
                </a:solidFill>
                <a:effectLst/>
                <a:latin typeface="+mn-lt"/>
                <a:ea typeface="+mn-ea"/>
                <a:cs typeface="+mn-cs"/>
              </a:rPr>
              <a:t> vel mi </a:t>
            </a:r>
            <a:r>
              <a:rPr lang="en-US" sz="2000" b="0" i="0" kern="1200" dirty="0" err="1">
                <a:solidFill>
                  <a:schemeClr val="tx1"/>
                </a:solidFill>
                <a:effectLst/>
                <a:latin typeface="+mn-lt"/>
                <a:ea typeface="+mn-ea"/>
                <a:cs typeface="+mn-cs"/>
              </a:rPr>
              <a:t>tincidunt</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porttitor</a:t>
            </a:r>
            <a:r>
              <a:rPr lang="en-US" sz="2000" b="0" i="0" kern="1200" dirty="0">
                <a:solidFill>
                  <a:schemeClr val="tx1"/>
                </a:solidFill>
                <a:effectLst/>
                <a:latin typeface="+mn-lt"/>
                <a:ea typeface="+mn-ea"/>
                <a:cs typeface="+mn-cs"/>
              </a:rPr>
              <a:t> ante.</a:t>
            </a:r>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r>
              <a:rPr lang="en-US" sz="2000" u="sng" kern="1200" dirty="0">
                <a:solidFill>
                  <a:schemeClr val="tx1"/>
                </a:solidFill>
                <a:effectLst/>
                <a:latin typeface="+mn-lt"/>
                <a:ea typeface="+mn-ea"/>
                <a:cs typeface="+mn-cs"/>
              </a:rPr>
              <a:t>Wendy</a:t>
            </a:r>
          </a:p>
          <a:p>
            <a:r>
              <a:rPr lang="en-US" sz="2000" b="0" i="0" kern="1200" dirty="0">
                <a:solidFill>
                  <a:schemeClr val="tx1"/>
                </a:solidFill>
                <a:effectLst/>
                <a:latin typeface="+mn-lt"/>
                <a:ea typeface="+mn-ea"/>
                <a:cs typeface="+mn-cs"/>
              </a:rPr>
              <a:t>Lorem ipsum dolor sit </a:t>
            </a:r>
            <a:r>
              <a:rPr lang="en-US" sz="2000" b="0" i="0" kern="1200" dirty="0" err="1">
                <a:solidFill>
                  <a:schemeClr val="tx1"/>
                </a:solidFill>
                <a:effectLst/>
                <a:latin typeface="+mn-lt"/>
                <a:ea typeface="+mn-ea"/>
                <a:cs typeface="+mn-cs"/>
              </a:rPr>
              <a:t>amet</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consectetur</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adipiscing</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elit</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Donec</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massa</a:t>
            </a:r>
            <a:r>
              <a:rPr lang="en-US" sz="2000" b="0" i="0" kern="1200" dirty="0">
                <a:solidFill>
                  <a:schemeClr val="tx1"/>
                </a:solidFill>
                <a:effectLst/>
                <a:latin typeface="+mn-lt"/>
                <a:ea typeface="+mn-ea"/>
                <a:cs typeface="+mn-cs"/>
              </a:rPr>
              <a:t> libero, </a:t>
            </a:r>
            <a:r>
              <a:rPr lang="en-US" sz="2000" b="0" i="0" kern="1200" dirty="0" err="1">
                <a:solidFill>
                  <a:schemeClr val="tx1"/>
                </a:solidFill>
                <a:effectLst/>
                <a:latin typeface="+mn-lt"/>
                <a:ea typeface="+mn-ea"/>
                <a:cs typeface="+mn-cs"/>
              </a:rPr>
              <a:t>blandit</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ut</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malesuada</a:t>
            </a:r>
            <a:r>
              <a:rPr lang="en-US" sz="2000" b="0" i="0" kern="1200" dirty="0">
                <a:solidFill>
                  <a:schemeClr val="tx1"/>
                </a:solidFill>
                <a:effectLst/>
                <a:latin typeface="+mn-lt"/>
                <a:ea typeface="+mn-ea"/>
                <a:cs typeface="+mn-cs"/>
              </a:rPr>
              <a:t> sed, </a:t>
            </a:r>
            <a:r>
              <a:rPr lang="en-US" sz="2000" b="0" i="0" kern="1200" dirty="0" err="1">
                <a:solidFill>
                  <a:schemeClr val="tx1"/>
                </a:solidFill>
                <a:effectLst/>
                <a:latin typeface="+mn-lt"/>
                <a:ea typeface="+mn-ea"/>
                <a:cs typeface="+mn-cs"/>
              </a:rPr>
              <a:t>ornare</a:t>
            </a:r>
            <a:r>
              <a:rPr lang="en-US" sz="2000" b="0" i="0" kern="1200" dirty="0">
                <a:solidFill>
                  <a:schemeClr val="tx1"/>
                </a:solidFill>
                <a:effectLst/>
                <a:latin typeface="+mn-lt"/>
                <a:ea typeface="+mn-ea"/>
                <a:cs typeface="+mn-cs"/>
              </a:rPr>
              <a:t> sit </a:t>
            </a:r>
            <a:r>
              <a:rPr lang="en-US" sz="2000" b="0" i="0" kern="1200" dirty="0" err="1">
                <a:solidFill>
                  <a:schemeClr val="tx1"/>
                </a:solidFill>
                <a:effectLst/>
                <a:latin typeface="+mn-lt"/>
                <a:ea typeface="+mn-ea"/>
                <a:cs typeface="+mn-cs"/>
              </a:rPr>
              <a:t>amet</a:t>
            </a:r>
            <a:r>
              <a:rPr lang="en-US" sz="2000" b="0" i="0" kern="1200" dirty="0">
                <a:solidFill>
                  <a:schemeClr val="tx1"/>
                </a:solidFill>
                <a:effectLst/>
                <a:latin typeface="+mn-lt"/>
                <a:ea typeface="+mn-ea"/>
                <a:cs typeface="+mn-cs"/>
              </a:rPr>
              <a:t> ipsum. </a:t>
            </a:r>
            <a:r>
              <a:rPr lang="en-US" sz="2000" b="0" i="0" kern="1200" dirty="0" err="1">
                <a:solidFill>
                  <a:schemeClr val="tx1"/>
                </a:solidFill>
                <a:effectLst/>
                <a:latin typeface="+mn-lt"/>
                <a:ea typeface="+mn-ea"/>
                <a:cs typeface="+mn-cs"/>
              </a:rPr>
              <a:t>Proin</a:t>
            </a:r>
            <a:r>
              <a:rPr lang="en-US" sz="2000" b="0" i="0" kern="1200" dirty="0">
                <a:solidFill>
                  <a:schemeClr val="tx1"/>
                </a:solidFill>
                <a:effectLst/>
                <a:latin typeface="+mn-lt"/>
                <a:ea typeface="+mn-ea"/>
                <a:cs typeface="+mn-cs"/>
              </a:rPr>
              <a:t> vel mi </a:t>
            </a:r>
            <a:r>
              <a:rPr lang="en-US" sz="2000" b="0" i="0" kern="1200" dirty="0" err="1">
                <a:solidFill>
                  <a:schemeClr val="tx1"/>
                </a:solidFill>
                <a:effectLst/>
                <a:latin typeface="+mn-lt"/>
                <a:ea typeface="+mn-ea"/>
                <a:cs typeface="+mn-cs"/>
              </a:rPr>
              <a:t>tincidunt</a:t>
            </a:r>
            <a:r>
              <a:rPr lang="en-US" sz="2000" b="0" i="0" kern="1200" dirty="0">
                <a:solidFill>
                  <a:schemeClr val="tx1"/>
                </a:solidFill>
                <a:effectLst/>
                <a:latin typeface="+mn-lt"/>
                <a:ea typeface="+mn-ea"/>
                <a:cs typeface="+mn-cs"/>
              </a:rPr>
              <a:t>, </a:t>
            </a:r>
            <a:r>
              <a:rPr lang="en-US" sz="2000" b="0" i="0" kern="1200" dirty="0" err="1">
                <a:solidFill>
                  <a:schemeClr val="tx1"/>
                </a:solidFill>
                <a:effectLst/>
                <a:latin typeface="+mn-lt"/>
                <a:ea typeface="+mn-ea"/>
                <a:cs typeface="+mn-cs"/>
              </a:rPr>
              <a:t>porttitor</a:t>
            </a:r>
            <a:r>
              <a:rPr lang="en-US" sz="2000" b="0" i="0" kern="1200" dirty="0">
                <a:solidFill>
                  <a:schemeClr val="tx1"/>
                </a:solidFill>
                <a:effectLst/>
                <a:latin typeface="+mn-lt"/>
                <a:ea typeface="+mn-ea"/>
                <a:cs typeface="+mn-cs"/>
              </a:rPr>
              <a:t> ante.</a:t>
            </a:r>
            <a:endParaRPr lang="en-US" sz="2000" dirty="0"/>
          </a:p>
        </p:txBody>
      </p:sp>
      <p:sp>
        <p:nvSpPr>
          <p:cNvPr id="4" name="Slide Number Placeholder 3"/>
          <p:cNvSpPr>
            <a:spLocks noGrp="1"/>
          </p:cNvSpPr>
          <p:nvPr>
            <p:ph type="sldNum" sz="quarter" idx="5"/>
          </p:nvPr>
        </p:nvSpPr>
        <p:spPr/>
        <p:txBody>
          <a:bodyPr/>
          <a:lstStyle/>
          <a:p>
            <a:fld id="{57F7204C-6EC9-7642-9D95-6DAE8D89704E}" type="slidenum">
              <a:rPr lang="en-US" smtClean="0"/>
              <a:t>4</a:t>
            </a:fld>
            <a:endParaRPr lang="en-US"/>
          </a:p>
        </p:txBody>
      </p:sp>
    </p:spTree>
    <p:extLst>
      <p:ext uri="{BB962C8B-B14F-4D97-AF65-F5344CB8AC3E}">
        <p14:creationId xmlns:p14="http://schemas.microsoft.com/office/powerpoint/2010/main" val="3164074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000" dirty="0"/>
              <a:t>AACN guidelines for test Security</a:t>
            </a:r>
          </a:p>
          <a:p>
            <a:pPr marL="0" indent="0">
              <a:buFontTx/>
              <a:buNone/>
            </a:pPr>
            <a:endParaRPr lang="en-US" sz="2000" dirty="0"/>
          </a:p>
          <a:p>
            <a:r>
              <a:rPr lang="en-US" sz="2000" dirty="0"/>
              <a:t>Neuropsychologists are increasing called upon to provide services that may harm test security in areas of:</a:t>
            </a:r>
          </a:p>
          <a:p>
            <a:pPr marL="342900" indent="-342900">
              <a:buFont typeface="Arial" panose="020B0604020202020204" pitchFamily="34" charset="0"/>
              <a:buChar char="•"/>
            </a:pPr>
            <a:r>
              <a:rPr lang="en-US" sz="2000" dirty="0"/>
              <a:t>Demands for TPO and recording are increasing.</a:t>
            </a:r>
          </a:p>
          <a:p>
            <a:pPr marL="342900" indent="-342900">
              <a:buFont typeface="Arial" panose="020B0604020202020204" pitchFamily="34" charset="0"/>
              <a:buChar char="•"/>
            </a:pPr>
            <a:r>
              <a:rPr lang="en-US" sz="2000" dirty="0"/>
              <a:t>Provision of test materials to non-psychologists increasing.</a:t>
            </a:r>
          </a:p>
          <a:p>
            <a:pPr marL="342900" indent="-342900">
              <a:buFont typeface="Arial" panose="020B0604020202020204" pitchFamily="34" charset="0"/>
              <a:buChar char="•"/>
            </a:pPr>
            <a:r>
              <a:rPr lang="en-US" sz="2000" dirty="0"/>
              <a:t>Psychologists and neuropsychologists reproduce test instructions in reports, on teaching materials available online, divulge answers to examinees, etc. </a:t>
            </a:r>
          </a:p>
          <a:p>
            <a:pPr marL="342900" indent="-342900">
              <a:buFont typeface="Arial" panose="020B0604020202020204" pitchFamily="34" charset="0"/>
              <a:buChar char="•"/>
            </a:pPr>
            <a:r>
              <a:rPr lang="en-US" sz="2000" dirty="0"/>
              <a:t>Use of tele-neuropsychology requires consent procedures signed by examinee stating they agree not to record. (See </a:t>
            </a:r>
            <a:r>
              <a:rPr lang="en-US" sz="2000" dirty="0" err="1"/>
              <a:t>Bilder</a:t>
            </a:r>
            <a:r>
              <a:rPr lang="en-US" sz="2000" dirty="0"/>
              <a:t> article on PNNS website). Tele-neuropsychology used only when medically necessary, not standard of care. </a:t>
            </a:r>
          </a:p>
          <a:p>
            <a:pPr marL="342900" indent="-342900">
              <a:buFont typeface="Arial" panose="020B0604020202020204" pitchFamily="34" charset="0"/>
              <a:buChar char="•"/>
            </a:pPr>
            <a:r>
              <a:rPr lang="en-US" sz="2000" dirty="0"/>
              <a:t>Improper storage (scanned into EPIC!!); destruction of old test materials; public sharing of test data. </a:t>
            </a:r>
          </a:p>
          <a:p>
            <a:pPr marL="342900" indent="-342900">
              <a:buFont typeface="Arial" panose="020B0604020202020204" pitchFamily="34" charset="0"/>
              <a:buChar char="•"/>
            </a:pPr>
            <a:r>
              <a:rPr lang="en-US" sz="2000" dirty="0"/>
              <a:t>Video/audio taping of test administration and tests( YouTube!!)</a:t>
            </a:r>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40</a:t>
            </a:fld>
            <a:endParaRPr lang="en-US"/>
          </a:p>
        </p:txBody>
      </p:sp>
    </p:spTree>
    <p:extLst>
      <p:ext uri="{BB962C8B-B14F-4D97-AF65-F5344CB8AC3E}">
        <p14:creationId xmlns:p14="http://schemas.microsoft.com/office/powerpoint/2010/main" val="16812136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t>It is clear there is legislative activity that may impact NP.</a:t>
            </a:r>
          </a:p>
          <a:p>
            <a:pPr marL="342900" indent="-342900">
              <a:buFont typeface="Arial" panose="020B0604020202020204" pitchFamily="34" charset="0"/>
              <a:buChar char="•"/>
            </a:pPr>
            <a:r>
              <a:rPr lang="en-US" sz="2000" dirty="0"/>
              <a:t>It is important that NP’s have a voice and presence in legislative activity (e.g. note TPO action, scope of practice, insurance activity and payment).</a:t>
            </a:r>
          </a:p>
          <a:p>
            <a:pPr marL="342900" indent="-342900">
              <a:buFont typeface="Arial" panose="020B0604020202020204" pitchFamily="34" charset="0"/>
              <a:buChar char="•"/>
            </a:pPr>
            <a:r>
              <a:rPr lang="en-US" sz="2000" dirty="0"/>
              <a:t>Individually we can act, if we choose, in various ways.</a:t>
            </a:r>
          </a:p>
          <a:p>
            <a:pPr marL="800100" lvl="1" indent="-342900">
              <a:buFont typeface="Arial" panose="020B0604020202020204" pitchFamily="34" charset="0"/>
              <a:buChar char="•"/>
            </a:pPr>
            <a:r>
              <a:rPr lang="en-US" sz="2000" dirty="0"/>
              <a:t>Watch WA Legislative Website and upcoming bills.  Know legislative deadlines for bills and WHEN it is too late to submit letters, etc. </a:t>
            </a:r>
          </a:p>
          <a:p>
            <a:pPr marL="800100" lvl="1" indent="-342900">
              <a:buFont typeface="Arial" panose="020B0604020202020204" pitchFamily="34" charset="0"/>
              <a:buChar char="•"/>
            </a:pPr>
            <a:r>
              <a:rPr lang="en-US" sz="2000" dirty="0"/>
              <a:t>Learn to advocate, write letters, become informed, work with lobbyists, etc.</a:t>
            </a:r>
          </a:p>
          <a:p>
            <a:pPr marL="800100" lvl="1" indent="-342900">
              <a:buFont typeface="Arial" panose="020B0604020202020204" pitchFamily="34" charset="0"/>
              <a:buChar char="•"/>
            </a:pPr>
            <a:r>
              <a:rPr lang="en-US" sz="2000" dirty="0"/>
              <a:t>Become a member of WSPA and LAC and watch action of WSPA regarding general psychology matters, but often specific NP matters.  We need more than one NP on the LAC committee.  May create a list of NP’s who can rotate on and off the LAC committee.</a:t>
            </a:r>
          </a:p>
          <a:p>
            <a:pPr marL="800100" lvl="1" indent="-342900">
              <a:buFont typeface="Arial" panose="020B0604020202020204" pitchFamily="34" charset="0"/>
              <a:buChar char="•"/>
            </a:pPr>
            <a:r>
              <a:rPr lang="en-US" sz="2000" dirty="0"/>
              <a:t>Join TPO Task Force.  This is currently the only specific NP vehicle for our voice and presence in legislative matters.</a:t>
            </a:r>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41</a:t>
            </a:fld>
            <a:endParaRPr lang="en-US"/>
          </a:p>
        </p:txBody>
      </p:sp>
    </p:spTree>
    <p:extLst>
      <p:ext uri="{BB962C8B-B14F-4D97-AF65-F5344CB8AC3E}">
        <p14:creationId xmlns:p14="http://schemas.microsoft.com/office/powerpoint/2010/main" val="32339006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600"/>
              </a:spcAft>
              <a:buFont typeface="Arial" panose="020B0604020202020204" pitchFamily="34" charset="0"/>
              <a:buChar char="•"/>
            </a:pPr>
            <a:r>
              <a:rPr lang="en-US" sz="2000" dirty="0"/>
              <a:t>Often bills that pass in one state are then passed in other states, so we are protecting the profession nationally.</a:t>
            </a:r>
          </a:p>
          <a:p>
            <a:pPr marL="342900" indent="-342900">
              <a:spcAft>
                <a:spcPts val="600"/>
              </a:spcAft>
              <a:buFont typeface="Arial" panose="020B0604020202020204" pitchFamily="34" charset="0"/>
              <a:buChar char="•"/>
            </a:pPr>
            <a:r>
              <a:rPr lang="en-US" sz="2000" dirty="0"/>
              <a:t>Watch for bills to “re-appear” in the next legislative session, if they don’t’ pass the first time (e.g. numerous variations of the TPO bill).</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i="0" dirty="0"/>
              <a:t>Under current WA State L&amp;I worker’s compensation regulations, claimants can walk into our offices and demand audio/video taping. We can refuse taping and should, but we need to declare that prior to signing up for the exam.</a:t>
            </a:r>
          </a:p>
          <a:p>
            <a:pPr marL="342900" indent="-342900">
              <a:buFont typeface="Arial" panose="020B0604020202020204" pitchFamily="34" charset="0"/>
              <a:buChar char="•"/>
            </a:pPr>
            <a:endParaRPr lang="en-US" sz="2000" dirty="0"/>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42</a:t>
            </a:fld>
            <a:endParaRPr lang="en-US"/>
          </a:p>
        </p:txBody>
      </p:sp>
    </p:spTree>
    <p:extLst>
      <p:ext uri="{BB962C8B-B14F-4D97-AF65-F5344CB8AC3E}">
        <p14:creationId xmlns:p14="http://schemas.microsoft.com/office/powerpoint/2010/main" val="28413198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000" dirty="0"/>
              <a:t>New Test Security Article</a:t>
            </a:r>
          </a:p>
          <a:p>
            <a:pPr marL="0" indent="0">
              <a:buFontTx/>
              <a:buNone/>
            </a:pPr>
            <a:endParaRPr lang="en-US" sz="2000" dirty="0"/>
          </a:p>
          <a:p>
            <a:r>
              <a:rPr lang="en-US" sz="2000" dirty="0"/>
              <a:t>Boone, KB, et. al. 2022, Official Position of AACN on test security, TCN, Jan 19, 2022.</a:t>
            </a:r>
          </a:p>
          <a:p>
            <a:endParaRPr lang="en-US" sz="2000" dirty="0"/>
          </a:p>
          <a:p>
            <a:r>
              <a:rPr lang="en-US" sz="2000" dirty="0"/>
              <a:t>https://</a:t>
            </a:r>
            <a:r>
              <a:rPr lang="en-US" sz="2000" dirty="0" err="1"/>
              <a:t>doi.org</a:t>
            </a:r>
            <a:r>
              <a:rPr lang="en-US" sz="2000" dirty="0"/>
              <a:t>/10.1080/13854046.2021.2022214 </a:t>
            </a:r>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43</a:t>
            </a:fld>
            <a:endParaRPr lang="en-US"/>
          </a:p>
        </p:txBody>
      </p:sp>
    </p:spTree>
    <p:extLst>
      <p:ext uri="{BB962C8B-B14F-4D97-AF65-F5344CB8AC3E}">
        <p14:creationId xmlns:p14="http://schemas.microsoft.com/office/powerpoint/2010/main" val="2756922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000" dirty="0"/>
              <a:t>Goal of position paper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To educate about test security in clinical, forensic, teaching and research settings as “previously test security guidelines were not adequately specific.”</a:t>
            </a:r>
          </a:p>
          <a:p>
            <a:pPr marL="342900" indent="-342900">
              <a:buFont typeface="Arial" panose="020B0604020202020204" pitchFamily="34" charset="0"/>
              <a:buChar char="•"/>
            </a:pPr>
            <a:r>
              <a:rPr lang="en-US" sz="2000" dirty="0"/>
              <a:t>“Clinical neuropsychologists must commit to protecting sensitive neuropsychological and psychological test information from exposure to non-psychologists, and now have specific recommendations that will guide that endeavor.” </a:t>
            </a:r>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44</a:t>
            </a:fld>
            <a:endParaRPr lang="en-US"/>
          </a:p>
        </p:txBody>
      </p:sp>
    </p:spTree>
    <p:extLst>
      <p:ext uri="{BB962C8B-B14F-4D97-AF65-F5344CB8AC3E}">
        <p14:creationId xmlns:p14="http://schemas.microsoft.com/office/powerpoint/2010/main" val="11137338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000" dirty="0"/>
              <a:t>Societal impacts of diagnoses </a:t>
            </a:r>
          </a:p>
          <a:p>
            <a:pPr marL="0" indent="0">
              <a:buFontTx/>
              <a:buNone/>
            </a:pPr>
            <a:endParaRPr lang="en-US" sz="2000" dirty="0"/>
          </a:p>
          <a:p>
            <a:pPr marL="342900" indent="-342900">
              <a:buFont typeface="Arial" panose="020B0604020202020204" pitchFamily="34" charset="0"/>
              <a:buChar char="•"/>
            </a:pPr>
            <a:r>
              <a:rPr lang="en-US" sz="2000" dirty="0"/>
              <a:t>Public safety – (if data on test is known clients can ‘study up’.</a:t>
            </a:r>
          </a:p>
          <a:p>
            <a:pPr marL="342900" indent="-342900">
              <a:buFont typeface="Arial" panose="020B0604020202020204" pitchFamily="34" charset="0"/>
              <a:buChar char="•"/>
            </a:pPr>
            <a:r>
              <a:rPr lang="en-US" sz="2000" dirty="0"/>
              <a:t>Judicial decision – jeopardizes personal injury, custody, competency and insanity decision.</a:t>
            </a:r>
          </a:p>
          <a:p>
            <a:pPr marL="342900" indent="-342900">
              <a:buFont typeface="Arial" panose="020B0604020202020204" pitchFamily="34" charset="0"/>
              <a:buChar char="•"/>
            </a:pPr>
            <a:r>
              <a:rPr lang="en-US" sz="2000" dirty="0"/>
              <a:t>Educational system – Cheating to get accommodation, into special programs when clients are not qualified ( e.g., college scandal).</a:t>
            </a:r>
          </a:p>
          <a:p>
            <a:pPr marL="342900" indent="-342900">
              <a:buFont typeface="Arial" panose="020B0604020202020204" pitchFamily="34" charset="0"/>
              <a:buChar char="•"/>
            </a:pPr>
            <a:r>
              <a:rPr lang="en-US" sz="2000" dirty="0"/>
              <a:t>Medical care system- gain access to pain medications and controlled substances they should not have (harm to person).</a:t>
            </a:r>
          </a:p>
          <a:p>
            <a:pPr marL="342900" indent="-342900">
              <a:buFont typeface="Arial" panose="020B0604020202020204" pitchFamily="34" charset="0"/>
              <a:buChar char="•"/>
            </a:pPr>
            <a:r>
              <a:rPr lang="en-US" sz="2000" dirty="0"/>
              <a:t>Public and private services and resources (SSI) – costly to public funds and impacts those who truly need services.</a:t>
            </a:r>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45</a:t>
            </a:fld>
            <a:endParaRPr lang="en-US"/>
          </a:p>
        </p:txBody>
      </p:sp>
    </p:spTree>
    <p:extLst>
      <p:ext uri="{BB962C8B-B14F-4D97-AF65-F5344CB8AC3E}">
        <p14:creationId xmlns:p14="http://schemas.microsoft.com/office/powerpoint/2010/main" val="12231988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000" dirty="0"/>
              <a:t>Objective/performance-based data vs. self-report/interview</a:t>
            </a:r>
          </a:p>
          <a:p>
            <a:pPr marL="0" indent="0">
              <a:buFontTx/>
              <a:buNone/>
            </a:pPr>
            <a:endParaRPr lang="en-US" sz="20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Objective performance-based data more accurate than self-report or interview (though good interview important). </a:t>
            </a:r>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46</a:t>
            </a:fld>
            <a:endParaRPr lang="en-US"/>
          </a:p>
        </p:txBody>
      </p:sp>
    </p:spTree>
    <p:extLst>
      <p:ext uri="{BB962C8B-B14F-4D97-AF65-F5344CB8AC3E}">
        <p14:creationId xmlns:p14="http://schemas.microsoft.com/office/powerpoint/2010/main" val="10152188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000" dirty="0"/>
              <a:t>Damage to test Effectiveness</a:t>
            </a:r>
          </a:p>
          <a:p>
            <a:pPr marL="0" indent="0">
              <a:buFontTx/>
              <a:buNone/>
            </a:pPr>
            <a:endParaRPr lang="en-US" sz="2000" dirty="0"/>
          </a:p>
          <a:p>
            <a:pPr marL="342900" indent="-342900">
              <a:buFont typeface="Arial" panose="020B0604020202020204" pitchFamily="34" charset="0"/>
              <a:buChar char="•"/>
            </a:pPr>
            <a:r>
              <a:rPr lang="en-US" sz="2000" dirty="0"/>
              <a:t>Exposure to novel test material – clients need to be naïve to testing to have the exam standardized and an accurate picture of their ability/performance.</a:t>
            </a:r>
          </a:p>
          <a:p>
            <a:pPr marL="342900" indent="-342900">
              <a:buFont typeface="Arial" panose="020B0604020202020204" pitchFamily="34" charset="0"/>
              <a:buChar char="•"/>
            </a:pPr>
            <a:r>
              <a:rPr lang="en-US" sz="2000" dirty="0"/>
              <a:t>If test security breached (or TPO used) then tests are given in a non-standardized manner ; thus, inaccurate data and cannot use standardized norms; misdiagnoses.</a:t>
            </a:r>
          </a:p>
          <a:p>
            <a:pPr marL="342900" indent="-342900">
              <a:buFont typeface="Arial" panose="020B0604020202020204" pitchFamily="34" charset="0"/>
              <a:buChar char="•"/>
            </a:pPr>
            <a:r>
              <a:rPr lang="en-US" sz="2000" dirty="0"/>
              <a:t>Costly to produce each test.</a:t>
            </a:r>
          </a:p>
          <a:p>
            <a:pPr marL="342900" indent="-342900">
              <a:buFont typeface="Arial" panose="020B0604020202020204" pitchFamily="34" charset="0"/>
              <a:buChar char="•"/>
            </a:pPr>
            <a:r>
              <a:rPr lang="en-US" sz="2000" dirty="0"/>
              <a:t>Loss of essential tools used by NP/Psych to form accurate diagnoses. This includes validity testing that is essential to insure test data and performance.</a:t>
            </a:r>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47</a:t>
            </a:fld>
            <a:endParaRPr lang="en-US"/>
          </a:p>
        </p:txBody>
      </p:sp>
    </p:spTree>
    <p:extLst>
      <p:ext uri="{BB962C8B-B14F-4D97-AF65-F5344CB8AC3E}">
        <p14:creationId xmlns:p14="http://schemas.microsoft.com/office/powerpoint/2010/main" val="343366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000" dirty="0"/>
              <a:t>To avoid coaching</a:t>
            </a:r>
          </a:p>
          <a:p>
            <a:pPr marL="0" indent="0">
              <a:buFontTx/>
              <a:buNone/>
            </a:pPr>
            <a:endParaRPr lang="en-US" sz="2000" dirty="0"/>
          </a:p>
          <a:p>
            <a:pPr marL="342900" indent="-342900">
              <a:buFont typeface="Arial" panose="020B0604020202020204" pitchFamily="34" charset="0"/>
              <a:buChar char="•"/>
            </a:pPr>
            <a:r>
              <a:rPr lang="en-US" sz="2000" dirty="0"/>
              <a:t>75% of attorneys have been found through research to spend up to an hour preparing clients for exams.  They cover test items, malingering exams, and brain injury symptoms.</a:t>
            </a:r>
          </a:p>
          <a:p>
            <a:pPr marL="342900" indent="-342900">
              <a:buFont typeface="Arial" panose="020B0604020202020204" pitchFamily="34" charset="0"/>
              <a:buChar char="•"/>
            </a:pPr>
            <a:r>
              <a:rPr lang="en-US" sz="2000" dirty="0"/>
              <a:t>Many review the MMPI-2 with the client</a:t>
            </a:r>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48</a:t>
            </a:fld>
            <a:endParaRPr lang="en-US"/>
          </a:p>
        </p:txBody>
      </p:sp>
    </p:spTree>
    <p:extLst>
      <p:ext uri="{BB962C8B-B14F-4D97-AF65-F5344CB8AC3E}">
        <p14:creationId xmlns:p14="http://schemas.microsoft.com/office/powerpoint/2010/main" val="3396527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000" dirty="0"/>
              <a:t>Sharing Data</a:t>
            </a:r>
          </a:p>
          <a:p>
            <a:pPr marL="0" indent="0">
              <a:buFontTx/>
              <a:buNone/>
            </a:pPr>
            <a:endParaRPr lang="en-US" sz="20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Know the difference between summary of scores and raw data (manuals, test protocols, questions and answers) you can send summary of scores to non (with comment on need for licensed psychologist to interpret) but NOT RAW 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Only licensed psychologist can receive raw data from another licensed psychologist: need to get direct address and check licensure. DO NOT send to attorneys.  </a:t>
            </a:r>
          </a:p>
          <a:p>
            <a:pPr marL="342900" indent="-342900">
              <a:buFont typeface="Arial" panose="020B0604020202020204" pitchFamily="34" charset="0"/>
              <a:buChar char="•"/>
            </a:pPr>
            <a:r>
              <a:rPr lang="en-US" sz="2000" dirty="0"/>
              <a:t>In depositions or court trials – do not disclose test data , strategies, say you cannot talk about test data.</a:t>
            </a:r>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49</a:t>
            </a:fld>
            <a:endParaRPr lang="en-US"/>
          </a:p>
        </p:txBody>
      </p:sp>
    </p:spTree>
    <p:extLst>
      <p:ext uri="{BB962C8B-B14F-4D97-AF65-F5344CB8AC3E}">
        <p14:creationId xmlns:p14="http://schemas.microsoft.com/office/powerpoint/2010/main" val="2155266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Courier New" panose="02070309020205020404" pitchFamily="49" charset="0"/>
              <a:buChar char="o"/>
            </a:pPr>
            <a:r>
              <a:rPr lang="en-US" sz="2000" dirty="0"/>
              <a:t>We can never know an individual’s “true” level on an unobservable psychological construct, such as:</a:t>
            </a:r>
          </a:p>
          <a:p>
            <a:pPr marL="1371600" lvl="2" indent="-457200">
              <a:buFont typeface="Arial" panose="020B0604020202020204" pitchFamily="34" charset="0"/>
              <a:buChar char="•"/>
            </a:pPr>
            <a:r>
              <a:rPr lang="en-US" sz="2000" dirty="0"/>
              <a:t>intelligence</a:t>
            </a:r>
          </a:p>
          <a:p>
            <a:pPr marL="1371600" lvl="2" indent="-457200">
              <a:buFont typeface="Arial" panose="020B0604020202020204" pitchFamily="34" charset="0"/>
              <a:buChar char="•"/>
            </a:pPr>
            <a:r>
              <a:rPr lang="en-US" sz="2000" dirty="0"/>
              <a:t>motivation</a:t>
            </a:r>
          </a:p>
          <a:p>
            <a:pPr marL="1371600" lvl="2" indent="-457200">
              <a:buFont typeface="Arial" panose="020B0604020202020204" pitchFamily="34" charset="0"/>
              <a:buChar char="•"/>
            </a:pPr>
            <a:r>
              <a:rPr lang="en-US" sz="2000" dirty="0"/>
              <a:t>academic potential</a:t>
            </a:r>
          </a:p>
          <a:p>
            <a:pPr marL="1371600" lvl="2" indent="-457200">
              <a:buFont typeface="Arial" panose="020B0604020202020204" pitchFamily="34" charset="0"/>
              <a:buChar char="•"/>
            </a:pPr>
            <a:r>
              <a:rPr lang="en-US" sz="2000" dirty="0"/>
              <a:t>anxiety. </a:t>
            </a:r>
          </a:p>
          <a:p>
            <a:pPr marL="457200" indent="-457200">
              <a:buFont typeface="Courier New" panose="02070309020205020404" pitchFamily="49" charset="0"/>
              <a:buChar char="o"/>
            </a:pPr>
            <a:r>
              <a:rPr lang="en-US" sz="2000" dirty="0"/>
              <a:t>We can only estimate the individual’s level using well-developed psychological tests and inventories. </a:t>
            </a:r>
          </a:p>
        </p:txBody>
      </p:sp>
      <p:sp>
        <p:nvSpPr>
          <p:cNvPr id="4" name="Slide Number Placeholder 3"/>
          <p:cNvSpPr>
            <a:spLocks noGrp="1"/>
          </p:cNvSpPr>
          <p:nvPr>
            <p:ph type="sldNum" sz="quarter" idx="5"/>
          </p:nvPr>
        </p:nvSpPr>
        <p:spPr/>
        <p:txBody>
          <a:bodyPr/>
          <a:lstStyle/>
          <a:p>
            <a:fld id="{57F7204C-6EC9-7642-9D95-6DAE8D89704E}" type="slidenum">
              <a:rPr lang="en-US" smtClean="0"/>
              <a:t>5</a:t>
            </a:fld>
            <a:endParaRPr lang="en-US"/>
          </a:p>
        </p:txBody>
      </p:sp>
    </p:spTree>
    <p:extLst>
      <p:ext uri="{BB962C8B-B14F-4D97-AF65-F5344CB8AC3E}">
        <p14:creationId xmlns:p14="http://schemas.microsoft.com/office/powerpoint/2010/main" val="29877927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000" dirty="0"/>
              <a:t>Other guidance from Boone (2022)</a:t>
            </a:r>
          </a:p>
          <a:p>
            <a:pPr marL="342900" indent="-342900">
              <a:buFont typeface="Arial" panose="020B0604020202020204" pitchFamily="34" charset="0"/>
              <a:buChar char="•"/>
            </a:pPr>
            <a:r>
              <a:rPr lang="en-US" sz="2000" dirty="0"/>
              <a:t>Information on tests should not be divulged to non-psychologists ( e.g., strategies for tests, actual items, etc.)</a:t>
            </a:r>
          </a:p>
          <a:p>
            <a:pPr marL="342900" indent="-342900">
              <a:buFont typeface="Arial" panose="020B0604020202020204" pitchFamily="34" charset="0"/>
              <a:buChar char="•"/>
            </a:pPr>
            <a:r>
              <a:rPr lang="en-US" sz="2000" dirty="0"/>
              <a:t>Don’t publish cut-offs, norms, etc.</a:t>
            </a:r>
          </a:p>
          <a:p>
            <a:pPr marL="342900" indent="-342900">
              <a:buFont typeface="Arial" panose="020B0604020202020204" pitchFamily="34" charset="0"/>
              <a:buChar char="•"/>
            </a:pPr>
            <a:r>
              <a:rPr lang="en-US" sz="2000" dirty="0"/>
              <a:t>Don’t list or give out test names ahead of exam.</a:t>
            </a:r>
          </a:p>
          <a:p>
            <a:pPr marL="342900" indent="-342900">
              <a:buFont typeface="Arial" panose="020B0604020202020204" pitchFamily="34" charset="0"/>
              <a:buChar char="•"/>
            </a:pPr>
            <a:r>
              <a:rPr lang="en-US" sz="2000" dirty="0"/>
              <a:t>Don’t provide any information in  public or education lectures/classes</a:t>
            </a:r>
          </a:p>
          <a:p>
            <a:pPr marL="342900" indent="-342900">
              <a:buFont typeface="Arial" panose="020B0604020202020204" pitchFamily="34" charset="0"/>
              <a:buChar char="•"/>
            </a:pPr>
            <a:r>
              <a:rPr lang="en-US" sz="2000" dirty="0"/>
              <a:t>Don’t allow non-psychology students into testing exams.</a:t>
            </a:r>
          </a:p>
          <a:p>
            <a:pPr marL="342900" indent="-342900">
              <a:buFont typeface="Arial" panose="020B0604020202020204" pitchFamily="34" charset="0"/>
              <a:buChar char="•"/>
            </a:pPr>
            <a:r>
              <a:rPr lang="en-US" sz="2000" dirty="0"/>
              <a:t>Only share data licensed psychologist to licensed psychologist.</a:t>
            </a:r>
          </a:p>
          <a:p>
            <a:pPr marL="342900" indent="-342900">
              <a:buFont typeface="Arial" panose="020B0604020202020204" pitchFamily="34" charset="0"/>
              <a:buChar char="•"/>
            </a:pPr>
            <a:r>
              <a:rPr lang="en-US" sz="2000" dirty="0"/>
              <a:t>Destroy old tests appropriately</a:t>
            </a:r>
          </a:p>
          <a:p>
            <a:pPr marL="342900" indent="-342900">
              <a:buFont typeface="Arial" panose="020B0604020202020204" pitchFamily="34" charset="0"/>
              <a:buChar char="•"/>
            </a:pPr>
            <a:r>
              <a:rPr lang="en-US" sz="2000" dirty="0"/>
              <a:t>Store tests appropriately (don’t scan into EPIC)</a:t>
            </a:r>
          </a:p>
          <a:p>
            <a:pPr marL="342900" indent="-342900">
              <a:buFont typeface="Arial" panose="020B0604020202020204" pitchFamily="34" charset="0"/>
              <a:buChar char="•"/>
            </a:pPr>
            <a:r>
              <a:rPr lang="en-US" sz="2000" dirty="0"/>
              <a:t>All tests need to be under custody of licensed psychologist in private practice and institutions – not non-psychology employees or other caregivers, unless psychometrists, psychology students in formal programs with business agreement and HIPAA/APA guidelines agreement.  Need policy and procedures. </a:t>
            </a:r>
          </a:p>
          <a:p>
            <a:pPr marL="342900" indent="-342900">
              <a:buFont typeface="Arial" panose="020B0604020202020204" pitchFamily="34" charset="0"/>
              <a:buChar char="•"/>
            </a:pPr>
            <a:r>
              <a:rPr lang="en-US" sz="2000" dirty="0"/>
              <a:t>You CAN disclose information about test effectiveness, validity studies and some peer reviewed studies to non-psychologists as long as the articles don’t divulge information outlined in the above statements.</a:t>
            </a:r>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50</a:t>
            </a:fld>
            <a:endParaRPr lang="en-US"/>
          </a:p>
        </p:txBody>
      </p:sp>
    </p:spTree>
    <p:extLst>
      <p:ext uri="{BB962C8B-B14F-4D97-AF65-F5344CB8AC3E}">
        <p14:creationId xmlns:p14="http://schemas.microsoft.com/office/powerpoint/2010/main" val="32501616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000" dirty="0"/>
              <a:t>Other guidance from Boone (2022)</a:t>
            </a:r>
          </a:p>
          <a:p>
            <a:pPr marL="342900" indent="-342900">
              <a:buFont typeface="Arial" panose="020B0604020202020204" pitchFamily="34" charset="0"/>
              <a:buChar char="•"/>
            </a:pPr>
            <a:r>
              <a:rPr lang="en-US" sz="2000" dirty="0"/>
              <a:t>You CAN disclose information about test effectiveness, validity studies and some peer reviewed studies to </a:t>
            </a:r>
            <a:r>
              <a:rPr lang="en-US" sz="2000" u="sng" dirty="0"/>
              <a:t>non-psychologists as long as the articles don’t divulge information outlined in the previous slide</a:t>
            </a:r>
            <a:r>
              <a:rPr lang="en-US" sz="2000" dirty="0"/>
              <a:t>.</a:t>
            </a:r>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51</a:t>
            </a:fld>
            <a:endParaRPr lang="en-US"/>
          </a:p>
        </p:txBody>
      </p:sp>
    </p:spTree>
    <p:extLst>
      <p:ext uri="{BB962C8B-B14F-4D97-AF65-F5344CB8AC3E}">
        <p14:creationId xmlns:p14="http://schemas.microsoft.com/office/powerpoint/2010/main" val="6762092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000" dirty="0"/>
              <a:t>Interorganizational position paper on TPOs</a:t>
            </a:r>
          </a:p>
          <a:p>
            <a:pPr marL="0" indent="0">
              <a:buFontTx/>
              <a:buNone/>
            </a:pPr>
            <a:endParaRPr lang="en-US" sz="2000" dirty="0"/>
          </a:p>
          <a:p>
            <a:pPr lvl="1"/>
            <a:r>
              <a:rPr lang="en-US" sz="2000" dirty="0"/>
              <a:t>Also in 2022, The AACN published an official position paper on Third Party Observers (TPOs):</a:t>
            </a:r>
          </a:p>
          <a:p>
            <a:pPr lvl="1"/>
            <a:endParaRPr lang="en-US" sz="2000" dirty="0"/>
          </a:p>
          <a:p>
            <a:pPr lvl="1"/>
            <a:r>
              <a:rPr lang="en-US" sz="2000" dirty="0"/>
              <a:t>Glen, T. et al. (2021). Update on Third Party Observers in Neuropsychological Evaluation: An Interorganizational Position Paper, </a:t>
            </a:r>
            <a:r>
              <a:rPr lang="en-US" sz="2000" i="1" dirty="0"/>
              <a:t>The Clinical Neuropsychologist, 35:6</a:t>
            </a:r>
            <a:r>
              <a:rPr lang="en-US" sz="2000" dirty="0"/>
              <a:t>, 1107-1116, DOI: </a:t>
            </a:r>
            <a:r>
              <a:rPr lang="en-US" sz="2000" u="sng" dirty="0">
                <a:hlinkClick r:id="rId3"/>
              </a:rPr>
              <a:t>10.1080/13854046.2021.1901992</a:t>
            </a:r>
            <a:endParaRPr lang="en-US" sz="2000" dirty="0"/>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52</a:t>
            </a:fld>
            <a:endParaRPr lang="en-US"/>
          </a:p>
        </p:txBody>
      </p:sp>
    </p:spTree>
    <p:extLst>
      <p:ext uri="{BB962C8B-B14F-4D97-AF65-F5344CB8AC3E}">
        <p14:creationId xmlns:p14="http://schemas.microsoft.com/office/powerpoint/2010/main" val="11703944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000" dirty="0"/>
              <a:t>Overview of TPO position paper</a:t>
            </a:r>
          </a:p>
          <a:p>
            <a:pPr marL="342900" indent="-342900">
              <a:buFont typeface="Arial" panose="020B0604020202020204" pitchFamily="34" charset="0"/>
              <a:buChar char="•"/>
            </a:pPr>
            <a:r>
              <a:rPr lang="en-US" sz="2000" dirty="0"/>
              <a:t>Ethics considerations</a:t>
            </a:r>
          </a:p>
          <a:p>
            <a:pPr marL="342900" indent="-342900">
              <a:buFont typeface="Arial" panose="020B0604020202020204" pitchFamily="34" charset="0"/>
              <a:buChar char="•"/>
            </a:pPr>
            <a:r>
              <a:rPr lang="en-US" sz="2000" dirty="0"/>
              <a:t>NAN, AACN and ACPN all oppose TPO particularly in medicolegal and forensic neuropsychological exams.</a:t>
            </a:r>
          </a:p>
          <a:p>
            <a:pPr marL="342900" indent="-342900">
              <a:buFont typeface="Arial" panose="020B0604020202020204" pitchFamily="34" charset="0"/>
              <a:buChar char="•"/>
            </a:pPr>
            <a:r>
              <a:rPr lang="en-US" sz="2000" dirty="0"/>
              <a:t>However, if TPO happens it impacts all neuropsychological exams and the welfare of patients.</a:t>
            </a:r>
          </a:p>
          <a:p>
            <a:pPr marL="342900" indent="-342900">
              <a:buFont typeface="Arial" panose="020B0604020202020204" pitchFamily="34" charset="0"/>
              <a:buChar char="•"/>
            </a:pPr>
            <a:r>
              <a:rPr lang="en-US" sz="2000" dirty="0"/>
              <a:t>Previous TPO position papers included NAN 2000(Axelrod, </a:t>
            </a:r>
            <a:r>
              <a:rPr lang="en-US" sz="2000" dirty="0" err="1"/>
              <a:t>et.al</a:t>
            </a:r>
            <a:r>
              <a:rPr lang="en-US" sz="2000" dirty="0"/>
              <a:t>) and AACN 2001 and policy statement of ABN 2016.</a:t>
            </a:r>
          </a:p>
          <a:p>
            <a:pPr marL="0" indent="0">
              <a:buFontTx/>
              <a:buNone/>
            </a:pPr>
            <a:endParaRPr lang="en-US" sz="2400" dirty="0"/>
          </a:p>
          <a:p>
            <a:r>
              <a:rPr lang="en-US" sz="2400" dirty="0"/>
              <a:t>AACN = American Academy of Clinical Neuropsychology</a:t>
            </a:r>
          </a:p>
          <a:p>
            <a:r>
              <a:rPr lang="en-US" sz="2400" dirty="0"/>
              <a:t>ABN = American Board of Professional Neuropsychology</a:t>
            </a:r>
          </a:p>
          <a:p>
            <a:r>
              <a:rPr lang="en-US" sz="2400" dirty="0"/>
              <a:t>NAN = National Academy of Neuropsychology</a:t>
            </a:r>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53</a:t>
            </a:fld>
            <a:endParaRPr lang="en-US"/>
          </a:p>
        </p:txBody>
      </p:sp>
    </p:spTree>
    <p:extLst>
      <p:ext uri="{BB962C8B-B14F-4D97-AF65-F5344CB8AC3E}">
        <p14:creationId xmlns:p14="http://schemas.microsoft.com/office/powerpoint/2010/main" val="15644272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000" dirty="0"/>
              <a:t>Concerns (Glen continued)</a:t>
            </a:r>
          </a:p>
          <a:p>
            <a:pPr marL="0" indent="0">
              <a:buFontTx/>
              <a:buNone/>
            </a:pPr>
            <a:endParaRPr lang="en-US" sz="2000" dirty="0"/>
          </a:p>
          <a:p>
            <a:pPr marL="342900" indent="-342900">
              <a:buFont typeface="Arial" panose="020B0604020202020204" pitchFamily="34" charset="0"/>
              <a:buChar char="•"/>
            </a:pPr>
            <a:r>
              <a:rPr lang="en-US" sz="2000" dirty="0"/>
              <a:t>TPO is a departure from standard procedures impacts reliability and validity of test data (recording or in-person observer both)</a:t>
            </a:r>
          </a:p>
          <a:p>
            <a:pPr marL="342900" indent="-342900">
              <a:buFont typeface="Arial" panose="020B0604020202020204" pitchFamily="34" charset="0"/>
              <a:buChar char="•"/>
            </a:pPr>
            <a:r>
              <a:rPr lang="en-US" sz="2000" dirty="0"/>
              <a:t>In forensic evals there is no reciprocal communication with the client about results and recommendations.</a:t>
            </a:r>
          </a:p>
          <a:p>
            <a:pPr marL="342900" indent="-342900">
              <a:buFont typeface="Arial" panose="020B0604020202020204" pitchFamily="34" charset="0"/>
              <a:buChar char="•"/>
            </a:pPr>
            <a:r>
              <a:rPr lang="en-US" sz="2000" dirty="0"/>
              <a:t>Legal tactic for attorneys who want to limit or eliminate neuropsychology by insisting on TPO</a:t>
            </a:r>
          </a:p>
          <a:p>
            <a:pPr marL="342900" indent="-342900">
              <a:buFont typeface="Arial" panose="020B0604020202020204" pitchFamily="34" charset="0"/>
              <a:buChar char="•"/>
            </a:pPr>
            <a:r>
              <a:rPr lang="en-US" sz="2000" dirty="0"/>
              <a:t>Some exceptions include: children who are anxious, use of interpreters, NP trainees.</a:t>
            </a:r>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54</a:t>
            </a:fld>
            <a:endParaRPr lang="en-US"/>
          </a:p>
        </p:txBody>
      </p:sp>
    </p:spTree>
    <p:extLst>
      <p:ext uri="{BB962C8B-B14F-4D97-AF65-F5344CB8AC3E}">
        <p14:creationId xmlns:p14="http://schemas.microsoft.com/office/powerpoint/2010/main" val="5159341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400" dirty="0"/>
              <a:t>Test performance/validity </a:t>
            </a:r>
          </a:p>
          <a:p>
            <a:pPr marL="0" indent="0">
              <a:buFontTx/>
              <a:buNone/>
            </a:pPr>
            <a:endParaRPr lang="en-US" sz="2400" dirty="0"/>
          </a:p>
          <a:p>
            <a:pPr marL="342900" indent="-342900">
              <a:buFont typeface="Arial" panose="020B0604020202020204" pitchFamily="34" charset="0"/>
              <a:buChar char="•"/>
            </a:pPr>
            <a:r>
              <a:rPr lang="en-US" sz="2000" dirty="0"/>
              <a:t>Observer effects were found in research to impact memory, attention, processing speed and executive functioning </a:t>
            </a:r>
            <a:r>
              <a:rPr lang="en-US" sz="2000" dirty="0" err="1"/>
              <a:t>Kehrer</a:t>
            </a:r>
            <a:r>
              <a:rPr lang="en-US" sz="2000" dirty="0"/>
              <a:t>, Sanchez, ---Townes, 2000)</a:t>
            </a:r>
          </a:p>
          <a:p>
            <a:pPr marL="342900" indent="-342900">
              <a:buFont typeface="Arial" panose="020B0604020202020204" pitchFamily="34" charset="0"/>
              <a:buChar char="•"/>
            </a:pPr>
            <a:r>
              <a:rPr lang="en-US" sz="2000" dirty="0"/>
              <a:t>Can lead to misinterpretation of of results found in these settings. </a:t>
            </a:r>
          </a:p>
          <a:p>
            <a:pPr marL="342900" indent="-342900">
              <a:buFont typeface="Arial" panose="020B0604020202020204" pitchFamily="34" charset="0"/>
              <a:buChar char="•"/>
            </a:pPr>
            <a:r>
              <a:rPr lang="en-US" sz="2000" dirty="0"/>
              <a:t>Can’t compare two different sets of test data if one is standard and the other TPO.</a:t>
            </a:r>
          </a:p>
          <a:p>
            <a:pPr marL="342900" indent="-342900">
              <a:buFont typeface="Arial" panose="020B0604020202020204" pitchFamily="34" charset="0"/>
              <a:buChar char="•"/>
            </a:pPr>
            <a:r>
              <a:rPr lang="en-US" sz="2000" dirty="0"/>
              <a:t>TPO effects are particularly prominent in forensic exams where the client has a “stake” in the outcome.</a:t>
            </a:r>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55</a:t>
            </a:fld>
            <a:endParaRPr lang="en-US"/>
          </a:p>
        </p:txBody>
      </p:sp>
    </p:spTree>
    <p:extLst>
      <p:ext uri="{BB962C8B-B14F-4D97-AF65-F5344CB8AC3E}">
        <p14:creationId xmlns:p14="http://schemas.microsoft.com/office/powerpoint/2010/main" val="14122002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000" dirty="0"/>
              <a:t>Ethical Guidelines/Codes of Conduct (Glen continued)</a:t>
            </a:r>
          </a:p>
          <a:p>
            <a:pPr marL="0" indent="0">
              <a:buFontTx/>
              <a:buNone/>
            </a:pPr>
            <a:endParaRPr lang="en-US" sz="2000" dirty="0"/>
          </a:p>
          <a:p>
            <a:pPr marL="342900" indent="-342900">
              <a:buFont typeface="Arial" panose="020B0604020202020204" pitchFamily="34" charset="0"/>
              <a:buChar char="•"/>
            </a:pPr>
            <a:r>
              <a:rPr lang="en-US" sz="2000" dirty="0"/>
              <a:t>APA Ethical Principles of Psychologists and Code of Conduct (APA 2017) has four principles and ethical standards. (see Lewandowski </a:t>
            </a:r>
            <a:r>
              <a:rPr lang="en-US" sz="2000" dirty="0" err="1"/>
              <a:t>et.al</a:t>
            </a:r>
            <a:r>
              <a:rPr lang="en-US" sz="2000" dirty="0"/>
              <a:t>. 2016 – Applied Neuropsychology Adult 23(6), 391-398.</a:t>
            </a:r>
          </a:p>
          <a:p>
            <a:pPr marL="342900" indent="-342900">
              <a:buFont typeface="Arial" panose="020B0604020202020204" pitchFamily="34" charset="0"/>
              <a:buChar char="•"/>
            </a:pPr>
            <a:r>
              <a:rPr lang="en-US" sz="2000" dirty="0"/>
              <a:t>General Principles of Beneficence and Nonmaleficence, Fidelity and Responsibility, Integrity and Justice precludes use of TPO as it compromises data, diagnosis and recommendations and impacts public welfare. (ABPN policy statement 2016)</a:t>
            </a:r>
          </a:p>
          <a:p>
            <a:pPr marL="342900" indent="-342900">
              <a:buFont typeface="Arial" panose="020B0604020202020204" pitchFamily="34" charset="0"/>
              <a:buChar char="•"/>
            </a:pPr>
            <a:r>
              <a:rPr lang="en-US" sz="2000" dirty="0"/>
              <a:t>APA Ethical standards of Competence and Assessment (2017) are in conflict with TPO including interpretation of tests, test security.</a:t>
            </a:r>
          </a:p>
          <a:p>
            <a:pPr marL="342900" indent="-342900">
              <a:buFont typeface="Arial" panose="020B0604020202020204" pitchFamily="34" charset="0"/>
              <a:buChar char="•"/>
            </a:pPr>
            <a:r>
              <a:rPr lang="en-US" sz="2000" dirty="0"/>
              <a:t>Standards for Educational and Psychological Testing (Am Ed Research Assoc – 2014) concern about non-qualified persons influencing test results and test selection.  Puts NPs in violation of ethical and practice standards.</a:t>
            </a:r>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56</a:t>
            </a:fld>
            <a:endParaRPr lang="en-US"/>
          </a:p>
        </p:txBody>
      </p:sp>
    </p:spTree>
    <p:extLst>
      <p:ext uri="{BB962C8B-B14F-4D97-AF65-F5344CB8AC3E}">
        <p14:creationId xmlns:p14="http://schemas.microsoft.com/office/powerpoint/2010/main" val="41918549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400" dirty="0"/>
              <a:t>Test Security </a:t>
            </a:r>
          </a:p>
          <a:p>
            <a:pPr marL="0" indent="0">
              <a:buFontTx/>
              <a:buNone/>
            </a:pPr>
            <a:endParaRPr lang="en-US" sz="2400" dirty="0"/>
          </a:p>
          <a:p>
            <a:pPr marL="342900" indent="-342900">
              <a:buFont typeface="Arial" panose="020B0604020202020204" pitchFamily="34" charset="0"/>
              <a:buChar char="•"/>
            </a:pPr>
            <a:r>
              <a:rPr lang="en-US" sz="2000" dirty="0"/>
              <a:t>2017 APA Ethical Code Standard 9.11 – Maintain test Security</a:t>
            </a:r>
          </a:p>
          <a:p>
            <a:pPr marL="342900" indent="-342900">
              <a:buFont typeface="Arial" panose="020B0604020202020204" pitchFamily="34" charset="0"/>
              <a:buChar char="•"/>
            </a:pPr>
            <a:r>
              <a:rPr lang="en-US" sz="2000" dirty="0"/>
              <a:t>2017 APA  9.04 protection of test materials from third parties.</a:t>
            </a:r>
          </a:p>
          <a:p>
            <a:pPr marL="342900" indent="-342900">
              <a:buFont typeface="Arial" panose="020B0604020202020204" pitchFamily="34" charset="0"/>
              <a:buChar char="•"/>
            </a:pPr>
            <a:r>
              <a:rPr lang="en-US" sz="2000" dirty="0"/>
              <a:t>Both protect public safety, so test taker not exposed to the material, content  or structure. Detroit court case confirmed this need.</a:t>
            </a:r>
          </a:p>
          <a:p>
            <a:pPr marL="342900" indent="-342900">
              <a:buFont typeface="Arial" panose="020B0604020202020204" pitchFamily="34" charset="0"/>
              <a:buChar char="•"/>
            </a:pPr>
            <a:r>
              <a:rPr lang="en-US" sz="2000" dirty="0"/>
              <a:t>Tests are used for high stakes decisions: competence, safety working as police/firefighter/pilot, pre-surgery evals, medications, treatment, return to play, academic accommodations.  </a:t>
            </a:r>
          </a:p>
          <a:p>
            <a:pPr marL="342900" indent="-342900">
              <a:buFont typeface="Arial" panose="020B0604020202020204" pitchFamily="34" charset="0"/>
              <a:buChar char="•"/>
            </a:pPr>
            <a:r>
              <a:rPr lang="en-US" sz="2000" dirty="0"/>
              <a:t>Could place the public at risk if testing impaired by TPO.</a:t>
            </a:r>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57</a:t>
            </a:fld>
            <a:endParaRPr lang="en-US"/>
          </a:p>
        </p:txBody>
      </p:sp>
    </p:spTree>
    <p:extLst>
      <p:ext uri="{BB962C8B-B14F-4D97-AF65-F5344CB8AC3E}">
        <p14:creationId xmlns:p14="http://schemas.microsoft.com/office/powerpoint/2010/main" val="17161344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400" dirty="0"/>
              <a:t>Attorney position (Glen continued)</a:t>
            </a:r>
          </a:p>
          <a:p>
            <a:pPr marL="0" indent="0">
              <a:buFontTx/>
              <a:buNone/>
            </a:pPr>
            <a:endParaRPr lang="en-US" sz="2400" dirty="0"/>
          </a:p>
          <a:p>
            <a:pPr marL="342900" indent="-342900">
              <a:buFont typeface="Arial" panose="020B0604020202020204" pitchFamily="34" charset="0"/>
              <a:buChar char="•"/>
            </a:pPr>
            <a:r>
              <a:rPr lang="en-US" sz="2000" dirty="0"/>
              <a:t>A priori implies that without observation a clinician acts unethically.</a:t>
            </a:r>
          </a:p>
          <a:p>
            <a:pPr marL="342900" indent="-342900">
              <a:buFont typeface="Arial" panose="020B0604020202020204" pitchFamily="34" charset="0"/>
              <a:buChar char="•"/>
            </a:pPr>
            <a:r>
              <a:rPr lang="en-US" sz="2000" dirty="0"/>
              <a:t>This is contrary to all the professional standards outlined above.</a:t>
            </a:r>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58</a:t>
            </a:fld>
            <a:endParaRPr lang="en-US"/>
          </a:p>
        </p:txBody>
      </p:sp>
    </p:spTree>
    <p:extLst>
      <p:ext uri="{BB962C8B-B14F-4D97-AF65-F5344CB8AC3E}">
        <p14:creationId xmlns:p14="http://schemas.microsoft.com/office/powerpoint/2010/main" val="16733501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000" dirty="0"/>
              <a:t>Ethical Principles, Courts, Publishers and other professions support test security </a:t>
            </a:r>
          </a:p>
          <a:p>
            <a:pPr marL="0" indent="0">
              <a:buFontTx/>
              <a:buNone/>
            </a:pPr>
            <a:endParaRPr lang="en-US" sz="2000" dirty="0"/>
          </a:p>
          <a:p>
            <a:pPr marL="342900" indent="-342900">
              <a:buFont typeface="Arial" panose="020B0604020202020204" pitchFamily="34" charset="0"/>
              <a:buChar char="•"/>
            </a:pPr>
            <a:r>
              <a:rPr lang="en-US" sz="2000" dirty="0"/>
              <a:t>Ethical principles (APA- covered earlier) </a:t>
            </a:r>
          </a:p>
          <a:p>
            <a:pPr marL="342900" indent="-342900">
              <a:buFont typeface="Arial" panose="020B0604020202020204" pitchFamily="34" charset="0"/>
              <a:buChar char="•"/>
            </a:pPr>
            <a:r>
              <a:rPr lang="en-US" sz="2000" dirty="0"/>
              <a:t>United States Supreme Court  have addressed test security in Detroit Edison Co. V. National Labor Relations – 1979 and upheld public need for test security.</a:t>
            </a:r>
          </a:p>
          <a:p>
            <a:pPr marL="342900" indent="-342900">
              <a:buFont typeface="Arial" panose="020B0604020202020204" pitchFamily="34" charset="0"/>
              <a:buChar char="•"/>
            </a:pPr>
            <a:r>
              <a:rPr lang="en-US" sz="2000" dirty="0"/>
              <a:t>Publisher copyright issues and need to protect trade secrets.</a:t>
            </a:r>
          </a:p>
          <a:p>
            <a:pPr marL="342900" indent="-342900">
              <a:buFont typeface="Arial" panose="020B0604020202020204" pitchFamily="34" charset="0"/>
              <a:buChar char="•"/>
            </a:pPr>
            <a:r>
              <a:rPr lang="en-US" sz="2000" dirty="0"/>
              <a:t>Other professions adhere to test security (e.g. Bar Association)</a:t>
            </a:r>
          </a:p>
          <a:p>
            <a:pPr marL="342900" indent="-342900">
              <a:buFont typeface="Arial" panose="020B0604020202020204" pitchFamily="34" charset="0"/>
              <a:buChar char="•"/>
            </a:pPr>
            <a:r>
              <a:rPr lang="en-US" sz="2000" dirty="0"/>
              <a:t>Bush and Marin (2006) upholds test security regardless of HIPAA due to the trade secret issue and the importance of protecting the data based on the principle of non-malfeasance (avoid harming individuals from invalid exam results).</a:t>
            </a:r>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59</a:t>
            </a:fld>
            <a:endParaRPr lang="en-US"/>
          </a:p>
        </p:txBody>
      </p:sp>
    </p:spTree>
    <p:extLst>
      <p:ext uri="{BB962C8B-B14F-4D97-AF65-F5344CB8AC3E}">
        <p14:creationId xmlns:p14="http://schemas.microsoft.com/office/powerpoint/2010/main" val="2151201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000" dirty="0"/>
              <a:t>What is the Nature of the Construct Being Measured? </a:t>
            </a:r>
          </a:p>
          <a:p>
            <a:pPr marL="0" indent="0">
              <a:buFontTx/>
              <a:buNone/>
            </a:pPr>
            <a:endParaRPr lang="en-US" sz="2000" dirty="0"/>
          </a:p>
          <a:p>
            <a:pPr marL="0" indent="0">
              <a:buFontTx/>
              <a:buNone/>
            </a:pPr>
            <a:r>
              <a:rPr lang="en-US" sz="2000" dirty="0"/>
              <a:t>In order to measure something, we assign it a number to designate its position along a numerical scale. </a:t>
            </a:r>
          </a:p>
          <a:p>
            <a:pPr marL="0" indent="0">
              <a:buFontTx/>
              <a:buNone/>
            </a:pPr>
            <a:endParaRPr lang="en-US" sz="2000" dirty="0"/>
          </a:p>
          <a:p>
            <a:pPr marL="0" indent="0">
              <a:buFontTx/>
              <a:buNone/>
            </a:pPr>
            <a:r>
              <a:rPr lang="en-US" sz="2000" dirty="0"/>
              <a:t>It is important to know the nature of the construct we are measuring and how it is distributed.</a:t>
            </a:r>
          </a:p>
          <a:p>
            <a:pPr marL="0" indent="0">
              <a:buFontTx/>
              <a:buNone/>
            </a:pPr>
            <a:endParaRPr lang="en-US" sz="2400" dirty="0"/>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6</a:t>
            </a:fld>
            <a:endParaRPr lang="en-US"/>
          </a:p>
        </p:txBody>
      </p:sp>
    </p:spTree>
    <p:extLst>
      <p:ext uri="{BB962C8B-B14F-4D97-AF65-F5344CB8AC3E}">
        <p14:creationId xmlns:p14="http://schemas.microsoft.com/office/powerpoint/2010/main" val="10481472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400" dirty="0"/>
              <a:t>TPO Statement</a:t>
            </a:r>
          </a:p>
          <a:p>
            <a:pPr marL="0" indent="0">
              <a:buFontTx/>
              <a:buNone/>
            </a:pPr>
            <a:endParaRPr lang="en-US" sz="2400" dirty="0"/>
          </a:p>
          <a:p>
            <a:pPr marL="0" indent="0">
              <a:buFontTx/>
              <a:buNone/>
            </a:pPr>
            <a:r>
              <a:rPr lang="en-US" sz="2000" b="1" dirty="0"/>
              <a:t>Argument Against Third-Party Observers in Neuropsychological Evaluations</a:t>
            </a:r>
            <a:endParaRPr lang="en-US" sz="2000" dirty="0"/>
          </a:p>
          <a:p>
            <a:pPr marL="342900" indent="-342900">
              <a:buFont typeface="Arial" panose="020B0604020202020204" pitchFamily="34" charset="0"/>
              <a:buChar char="•"/>
            </a:pPr>
            <a:r>
              <a:rPr lang="en-US" sz="2000" dirty="0"/>
              <a:t>A neuropsychological evaluation involves the review of the patient’s medical and behavioral history, a diagnostic clinical interview, and the collection, analysis and interpretation of neurocognitive test data. The interpretation of the test data depends critically upon two things: 1) the information obtained in the review of medical records and in the clinical interview; and 2) the comparison of the patient’s neurocognitive test data with the established statistical norms for the cognitive tests that are administered. To the extent that either of these aspects of the evaluation is compromised, the interpretation of the data (and thus, the value of the evaluation) suffers.</a:t>
            </a:r>
          </a:p>
          <a:p>
            <a:pPr marL="342900" indent="-342900">
              <a:buFont typeface="Arial" panose="020B0604020202020204" pitchFamily="34" charset="0"/>
              <a:buChar char="•"/>
            </a:pPr>
            <a:r>
              <a:rPr lang="en-US" sz="2000" dirty="0"/>
              <a:t>There is considerable research that the presence of an involved observer (typically referred to as a third-party observer, or TPO) interferes with both the diagnostic clinical interview and the valid collection of neurocognitive test data. In the first instance, having a TPO in the room during the clinical interview makes patients much less likely to be forthcoming in their responses. In the latter instance, having a TPO in the room during testing tends to suppress performances. These findings have been reported for both in-person observers and third-party observations done via audio and video recordings. Valid comparison of the patient’s test data with neurocognitive testing norms depends upon strict comparability between the testing procedures used to develop the tests and the procedures used during the administration of tests to the patient. None of the tests used in a typical neuropsychological battery were developed with a TPO in the room, and thus the presence of a TPO during a neuropsychological evaluation represents a significant departure in testing procedures and seriously compromises the integrity of the test data. In addition, TPOs are also a threat to test security, and strong arguments can be made that they violate ethical and professional standards in psychology as well.</a:t>
            </a:r>
          </a:p>
          <a:p>
            <a:pPr marL="342900" indent="-342900">
              <a:buFont typeface="Arial" panose="020B0604020202020204" pitchFamily="34" charset="0"/>
              <a:buChar char="•"/>
            </a:pPr>
            <a:r>
              <a:rPr lang="en-US" sz="2000" dirty="0"/>
              <a:t>Because TPOs compromise the integrity of both the clinical interview and neurocognitive testing, the three most prominent bodies governing the practice of neuropsychology in the U.S., the American Academy of Clinical Neuropsychology (AACN), the National Academy of Neuropsychology (NAN) and the American Board of Professional Neuropsychology (ABPN), have published position papers against having TPOs in neuropsychological evaluations. The AACN policy statement takes the position that third party observers, whether live or through electronic recording devices, should not be permitted to observe a neuropsychological evaluation. The official statement from NAN focuses on the testing portion of the evaluation and also states that third party observers and recording devices should be barred from the evaluation. The third organization, the ABPN, finds that the research literature “overwhelmingly supports the negative consequences of either direct or indirect TPO or recording on the behavior of both the examiner and the examinee, and the validity of findings obtained in a neuropsychological assessment.” This body recommends that neuropsychologists resist requests for TPOs and educate the referral sources as to the ethical and clinical implications. The ABPN also makes a distinction between TPOs and TPAs, Third Party Assistants, who are neutral third-party participants whose presence is necessary for the evaluation to be completed, such as certified language interpreters, or a neutral observer who is thought to have little or no impact on the proceedings, such as a neuropsychological trainee.</a:t>
            </a:r>
          </a:p>
          <a:p>
            <a:pPr marL="342900" indent="-342900">
              <a:buFont typeface="Arial" panose="020B0604020202020204" pitchFamily="34" charset="0"/>
              <a:buChar char="•"/>
            </a:pPr>
            <a:endParaRPr lang="en-US" sz="2000" dirty="0"/>
          </a:p>
        </p:txBody>
      </p:sp>
      <p:sp>
        <p:nvSpPr>
          <p:cNvPr id="4" name="Slide Number Placeholder 3"/>
          <p:cNvSpPr>
            <a:spLocks noGrp="1"/>
          </p:cNvSpPr>
          <p:nvPr>
            <p:ph type="sldNum" sz="quarter" idx="5"/>
          </p:nvPr>
        </p:nvSpPr>
        <p:spPr/>
        <p:txBody>
          <a:bodyPr/>
          <a:lstStyle/>
          <a:p>
            <a:fld id="{57F7204C-6EC9-7642-9D95-6DAE8D89704E}" type="slidenum">
              <a:rPr lang="en-US" smtClean="0"/>
              <a:t>60</a:t>
            </a:fld>
            <a:endParaRPr lang="en-US"/>
          </a:p>
        </p:txBody>
      </p:sp>
    </p:spTree>
    <p:extLst>
      <p:ext uri="{BB962C8B-B14F-4D97-AF65-F5344CB8AC3E}">
        <p14:creationId xmlns:p14="http://schemas.microsoft.com/office/powerpoint/2010/main" val="36696781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Courier New" panose="02070309020205020404" pitchFamily="49" charset="0"/>
              <a:buChar char="o"/>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61</a:t>
            </a:fld>
            <a:endParaRPr lang="en-US"/>
          </a:p>
        </p:txBody>
      </p:sp>
    </p:spTree>
    <p:extLst>
      <p:ext uri="{BB962C8B-B14F-4D97-AF65-F5344CB8AC3E}">
        <p14:creationId xmlns:p14="http://schemas.microsoft.com/office/powerpoint/2010/main" val="837071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Courier New" panose="02070309020205020404" pitchFamily="49" charset="0"/>
              <a:buChar char="o"/>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62</a:t>
            </a:fld>
            <a:endParaRPr lang="en-US"/>
          </a:p>
        </p:txBody>
      </p:sp>
    </p:spTree>
    <p:extLst>
      <p:ext uri="{BB962C8B-B14F-4D97-AF65-F5344CB8AC3E}">
        <p14:creationId xmlns:p14="http://schemas.microsoft.com/office/powerpoint/2010/main" val="26515047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KNOWLEDGE IS POWER!</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Know: The laws</a:t>
            </a:r>
          </a:p>
          <a:p>
            <a:r>
              <a:rPr lang="en-US" sz="2000" kern="1200" dirty="0">
                <a:solidFill>
                  <a:schemeClr val="tx1"/>
                </a:solidFill>
                <a:effectLst/>
                <a:latin typeface="+mn-lt"/>
                <a:ea typeface="+mn-ea"/>
                <a:cs typeface="+mn-cs"/>
              </a:rPr>
              <a:t>            Your role</a:t>
            </a:r>
          </a:p>
          <a:p>
            <a:r>
              <a:rPr lang="en-US" sz="2000" kern="1200" dirty="0">
                <a:solidFill>
                  <a:schemeClr val="tx1"/>
                </a:solidFill>
                <a:effectLst/>
                <a:latin typeface="+mn-lt"/>
                <a:ea typeface="+mn-ea"/>
                <a:cs typeface="+mn-cs"/>
              </a:rPr>
              <a:t>              Your professional /ethical limitations</a:t>
            </a:r>
          </a:p>
          <a:p>
            <a:r>
              <a:rPr lang="en-US" sz="2000" kern="1200" dirty="0">
                <a:solidFill>
                  <a:schemeClr val="tx1"/>
                </a:solidFill>
                <a:effectLst/>
                <a:latin typeface="+mn-lt"/>
                <a:ea typeface="+mn-ea"/>
                <a:cs typeface="+mn-cs"/>
              </a:rPr>
              <a:t>	    Your options</a:t>
            </a:r>
          </a:p>
          <a:p>
            <a:r>
              <a:rPr lang="en-US" sz="2000" kern="1200" dirty="0">
                <a:solidFill>
                  <a:schemeClr val="tx1"/>
                </a:solidFill>
                <a:effectLst/>
                <a:latin typeface="+mn-lt"/>
                <a:ea typeface="+mn-ea"/>
                <a:cs typeface="+mn-cs"/>
              </a:rPr>
              <a:t>                A good attorney to consult prn</a:t>
            </a:r>
          </a:p>
        </p:txBody>
      </p:sp>
      <p:sp>
        <p:nvSpPr>
          <p:cNvPr id="4" name="Slide Number Placeholder 3"/>
          <p:cNvSpPr>
            <a:spLocks noGrp="1"/>
          </p:cNvSpPr>
          <p:nvPr>
            <p:ph type="sldNum" sz="quarter" idx="5"/>
          </p:nvPr>
        </p:nvSpPr>
        <p:spPr/>
        <p:txBody>
          <a:bodyPr/>
          <a:lstStyle/>
          <a:p>
            <a:fld id="{57F7204C-6EC9-7642-9D95-6DAE8D89704E}" type="slidenum">
              <a:rPr lang="en-US" smtClean="0"/>
              <a:t>63</a:t>
            </a:fld>
            <a:endParaRPr lang="en-US"/>
          </a:p>
        </p:txBody>
      </p:sp>
    </p:spTree>
    <p:extLst>
      <p:ext uri="{BB962C8B-B14F-4D97-AF65-F5344CB8AC3E}">
        <p14:creationId xmlns:p14="http://schemas.microsoft.com/office/powerpoint/2010/main" val="17494398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REMEMBER:</a:t>
            </a:r>
          </a:p>
          <a:p>
            <a:r>
              <a:rPr lang="en-US" sz="2000" kern="1200" dirty="0">
                <a:solidFill>
                  <a:schemeClr val="tx1"/>
                </a:solidFill>
                <a:effectLst/>
                <a:latin typeface="+mn-lt"/>
                <a:ea typeface="+mn-ea"/>
                <a:cs typeface="+mn-cs"/>
              </a:rPr>
              <a:t>Your ethics, integrity and reputation are more important than any single case.</a:t>
            </a:r>
          </a:p>
          <a:p>
            <a:r>
              <a:rPr lang="en-US" sz="2000" kern="1200" dirty="0">
                <a:solidFill>
                  <a:schemeClr val="tx1"/>
                </a:solidFill>
                <a:effectLst/>
                <a:latin typeface="+mn-lt"/>
                <a:ea typeface="+mn-ea"/>
                <a:cs typeface="+mn-cs"/>
              </a:rPr>
              <a:t>Your behavior sets precedents.  </a:t>
            </a:r>
          </a:p>
          <a:p>
            <a:r>
              <a:rPr lang="en-US" sz="2000" kern="1200" dirty="0">
                <a:solidFill>
                  <a:schemeClr val="tx1"/>
                </a:solidFill>
                <a:effectLst/>
                <a:latin typeface="+mn-lt"/>
                <a:ea typeface="+mn-ea"/>
                <a:cs typeface="+mn-cs"/>
              </a:rPr>
              <a:t>Sometimes it is better to walk away.</a:t>
            </a:r>
          </a:p>
        </p:txBody>
      </p:sp>
      <p:sp>
        <p:nvSpPr>
          <p:cNvPr id="4" name="Slide Number Placeholder 3"/>
          <p:cNvSpPr>
            <a:spLocks noGrp="1"/>
          </p:cNvSpPr>
          <p:nvPr>
            <p:ph type="sldNum" sz="quarter" idx="5"/>
          </p:nvPr>
        </p:nvSpPr>
        <p:spPr/>
        <p:txBody>
          <a:bodyPr/>
          <a:lstStyle/>
          <a:p>
            <a:fld id="{57F7204C-6EC9-7642-9D95-6DAE8D89704E}" type="slidenum">
              <a:rPr lang="en-US" smtClean="0"/>
              <a:t>64</a:t>
            </a:fld>
            <a:endParaRPr lang="en-US"/>
          </a:p>
        </p:txBody>
      </p:sp>
    </p:spTree>
    <p:extLst>
      <p:ext uri="{BB962C8B-B14F-4D97-AF65-F5344CB8AC3E}">
        <p14:creationId xmlns:p14="http://schemas.microsoft.com/office/powerpoint/2010/main" val="330352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Washington State Courts </a:t>
            </a:r>
          </a:p>
          <a:p>
            <a:r>
              <a:rPr lang="en-US" sz="2000" kern="1200" dirty="0">
                <a:solidFill>
                  <a:schemeClr val="tx1"/>
                </a:solidFill>
                <a:effectLst/>
                <a:latin typeface="+mn-lt"/>
                <a:ea typeface="+mn-ea"/>
                <a:cs typeface="+mn-cs"/>
              </a:rPr>
              <a:t>	</a:t>
            </a:r>
            <a:r>
              <a:rPr lang="en-US" sz="2000" b="1" kern="1200" dirty="0">
                <a:solidFill>
                  <a:schemeClr val="tx1"/>
                </a:solidFill>
                <a:effectLst/>
                <a:latin typeface="+mn-lt"/>
                <a:ea typeface="+mn-ea"/>
                <a:cs typeface="+mn-cs"/>
              </a:rPr>
              <a:t>District and Municipal Courts</a:t>
            </a:r>
            <a:endParaRPr lang="en-US" sz="2000" kern="1200" dirty="0">
              <a:solidFill>
                <a:schemeClr val="tx1"/>
              </a:solidFill>
              <a:effectLst/>
              <a:latin typeface="+mn-lt"/>
              <a:ea typeface="+mn-ea"/>
              <a:cs typeface="+mn-cs"/>
            </a:endParaRPr>
          </a:p>
          <a:p>
            <a:pPr lvl="2"/>
            <a:r>
              <a:rPr lang="en-US" sz="2000" kern="1200" dirty="0">
                <a:solidFill>
                  <a:schemeClr val="tx1"/>
                </a:solidFill>
                <a:effectLst/>
                <a:latin typeface="+mn-lt"/>
                <a:ea typeface="+mn-ea"/>
                <a:cs typeface="+mn-cs"/>
              </a:rPr>
              <a:t>-misdemeanor criminal cases, traffic, dv, civil actions </a:t>
            </a:r>
          </a:p>
          <a:p>
            <a:r>
              <a:rPr lang="en-US" sz="2000" kern="1200" dirty="0">
                <a:solidFill>
                  <a:schemeClr val="tx1"/>
                </a:solidFill>
                <a:effectLst/>
                <a:latin typeface="+mn-lt"/>
                <a:ea typeface="+mn-ea"/>
                <a:cs typeface="+mn-cs"/>
              </a:rPr>
              <a:t>	</a:t>
            </a:r>
            <a:r>
              <a:rPr lang="en-US" sz="2000" b="1" kern="1200" dirty="0">
                <a:solidFill>
                  <a:schemeClr val="tx1"/>
                </a:solidFill>
                <a:effectLst/>
                <a:latin typeface="+mn-lt"/>
                <a:ea typeface="+mn-ea"/>
                <a:cs typeface="+mn-cs"/>
              </a:rPr>
              <a:t>Superior Court</a:t>
            </a:r>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	Civil matters, felony criminal, domestic relations, juvenile matters</a:t>
            </a:r>
          </a:p>
          <a:p>
            <a:r>
              <a:rPr lang="en-US" sz="2000" kern="1200" dirty="0">
                <a:solidFill>
                  <a:schemeClr val="tx1"/>
                </a:solidFill>
                <a:effectLst/>
                <a:latin typeface="+mn-lt"/>
                <a:ea typeface="+mn-ea"/>
                <a:cs typeface="+mn-cs"/>
              </a:rPr>
              <a:t>	</a:t>
            </a:r>
            <a:r>
              <a:rPr lang="en-US" sz="2000" b="1" kern="1200" dirty="0">
                <a:solidFill>
                  <a:schemeClr val="tx1"/>
                </a:solidFill>
                <a:effectLst/>
                <a:latin typeface="+mn-lt"/>
                <a:ea typeface="+mn-ea"/>
                <a:cs typeface="+mn-cs"/>
              </a:rPr>
              <a:t>Court of Appeals</a:t>
            </a:r>
            <a:r>
              <a:rPr lang="en-US" sz="2000" kern="1200" dirty="0">
                <a:solidFill>
                  <a:schemeClr val="tx1"/>
                </a:solidFill>
                <a:effectLst/>
                <a:latin typeface="+mn-lt"/>
                <a:ea typeface="+mn-ea"/>
                <a:cs typeface="+mn-cs"/>
              </a:rPr>
              <a:t> </a:t>
            </a:r>
          </a:p>
          <a:p>
            <a:pPr lvl="2"/>
            <a:r>
              <a:rPr lang="en-US" sz="2000" kern="1200" dirty="0">
                <a:solidFill>
                  <a:schemeClr val="tx1"/>
                </a:solidFill>
                <a:effectLst/>
                <a:latin typeface="+mn-lt"/>
                <a:ea typeface="+mn-ea"/>
                <a:cs typeface="+mn-cs"/>
              </a:rPr>
              <a:t>(Seattle, Tacoma, Spokane)</a:t>
            </a:r>
          </a:p>
          <a:p>
            <a:r>
              <a:rPr lang="en-US" sz="2000" kern="1200" dirty="0">
                <a:solidFill>
                  <a:schemeClr val="tx1"/>
                </a:solidFill>
                <a:effectLst/>
                <a:latin typeface="+mn-lt"/>
                <a:ea typeface="+mn-ea"/>
                <a:cs typeface="+mn-cs"/>
              </a:rPr>
              <a:t>	</a:t>
            </a:r>
            <a:r>
              <a:rPr lang="en-US" sz="2000" b="1" kern="1200" dirty="0">
                <a:solidFill>
                  <a:schemeClr val="tx1"/>
                </a:solidFill>
                <a:effectLst/>
                <a:latin typeface="+mn-lt"/>
                <a:ea typeface="+mn-ea"/>
                <a:cs typeface="+mn-cs"/>
              </a:rPr>
              <a:t>Supreme Court</a:t>
            </a:r>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  	Appeals from Court of Appeals</a:t>
            </a:r>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65</a:t>
            </a:fld>
            <a:endParaRPr lang="en-US"/>
          </a:p>
        </p:txBody>
      </p:sp>
    </p:spTree>
    <p:extLst>
      <p:ext uri="{BB962C8B-B14F-4D97-AF65-F5344CB8AC3E}">
        <p14:creationId xmlns:p14="http://schemas.microsoft.com/office/powerpoint/2010/main" val="3459409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Federal Courts</a:t>
            </a:r>
          </a:p>
          <a:p>
            <a:endParaRPr lang="en-US" sz="20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2000" kern="1200" dirty="0">
                <a:solidFill>
                  <a:schemeClr val="tx1"/>
                </a:solidFill>
                <a:effectLst/>
                <a:latin typeface="+mn-lt"/>
                <a:ea typeface="+mn-ea"/>
                <a:cs typeface="+mn-cs"/>
              </a:rPr>
              <a:t>US District Court</a:t>
            </a:r>
          </a:p>
          <a:p>
            <a:pPr marL="171450" indent="-171450">
              <a:buFont typeface="Arial" panose="020B0604020202020204" pitchFamily="34" charset="0"/>
              <a:buChar char="•"/>
            </a:pPr>
            <a:r>
              <a:rPr lang="en-US" sz="2000" kern="1200" dirty="0">
                <a:solidFill>
                  <a:schemeClr val="tx1"/>
                </a:solidFill>
                <a:effectLst/>
                <a:latin typeface="+mn-lt"/>
                <a:ea typeface="+mn-ea"/>
                <a:cs typeface="+mn-cs"/>
              </a:rPr>
              <a:t>US Court of Appeals</a:t>
            </a:r>
          </a:p>
          <a:p>
            <a:pPr marL="171450" indent="-171450">
              <a:buFont typeface="Arial" panose="020B0604020202020204" pitchFamily="34" charset="0"/>
              <a:buChar char="•"/>
            </a:pPr>
            <a:r>
              <a:rPr lang="en-US" sz="2000" kern="1200" dirty="0">
                <a:solidFill>
                  <a:schemeClr val="tx1"/>
                </a:solidFill>
                <a:effectLst/>
                <a:latin typeface="+mn-lt"/>
                <a:ea typeface="+mn-ea"/>
                <a:cs typeface="+mn-cs"/>
              </a:rPr>
              <a:t>US Supreme Court</a:t>
            </a:r>
          </a:p>
        </p:txBody>
      </p:sp>
      <p:sp>
        <p:nvSpPr>
          <p:cNvPr id="4" name="Slide Number Placeholder 3"/>
          <p:cNvSpPr>
            <a:spLocks noGrp="1"/>
          </p:cNvSpPr>
          <p:nvPr>
            <p:ph type="sldNum" sz="quarter" idx="5"/>
          </p:nvPr>
        </p:nvSpPr>
        <p:spPr/>
        <p:txBody>
          <a:bodyPr/>
          <a:lstStyle/>
          <a:p>
            <a:fld id="{57F7204C-6EC9-7642-9D95-6DAE8D89704E}" type="slidenum">
              <a:rPr lang="en-US" smtClean="0"/>
              <a:t>66</a:t>
            </a:fld>
            <a:endParaRPr lang="en-US"/>
          </a:p>
        </p:txBody>
      </p:sp>
    </p:spTree>
    <p:extLst>
      <p:ext uri="{BB962C8B-B14F-4D97-AF65-F5344CB8AC3E}">
        <p14:creationId xmlns:p14="http://schemas.microsoft.com/office/powerpoint/2010/main" val="18437464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EXPERTS-#1</a:t>
            </a:r>
          </a:p>
          <a:p>
            <a:r>
              <a:rPr lang="en-US" sz="2000" kern="1200" dirty="0">
                <a:solidFill>
                  <a:schemeClr val="tx1"/>
                </a:solidFill>
                <a:effectLst/>
                <a:latin typeface="+mn-lt"/>
                <a:ea typeface="+mn-ea"/>
                <a:cs typeface="+mn-cs"/>
              </a:rPr>
              <a:t>Treating Expert/treating provider</a:t>
            </a:r>
          </a:p>
          <a:p>
            <a:r>
              <a:rPr lang="en-US" sz="2000" kern="1200" dirty="0">
                <a:solidFill>
                  <a:schemeClr val="tx1"/>
                </a:solidFill>
                <a:effectLst/>
                <a:latin typeface="+mn-lt"/>
                <a:ea typeface="+mn-ea"/>
                <a:cs typeface="+mn-cs"/>
              </a:rPr>
              <a:t>	Advocate for client</a:t>
            </a:r>
          </a:p>
          <a:p>
            <a:r>
              <a:rPr lang="en-US" sz="2000" kern="1200" dirty="0">
                <a:solidFill>
                  <a:schemeClr val="tx1"/>
                </a:solidFill>
                <a:effectLst/>
                <a:latin typeface="+mn-lt"/>
                <a:ea typeface="+mn-ea"/>
                <a:cs typeface="+mn-cs"/>
              </a:rPr>
              <a:t>	HIPPA rules apply</a:t>
            </a:r>
          </a:p>
          <a:p>
            <a:r>
              <a:rPr lang="en-US" sz="2000" kern="1200" dirty="0">
                <a:solidFill>
                  <a:schemeClr val="tx1"/>
                </a:solidFill>
                <a:effectLst/>
                <a:latin typeface="+mn-lt"/>
                <a:ea typeface="+mn-ea"/>
                <a:cs typeface="+mn-cs"/>
              </a:rPr>
              <a:t>	Info not documented in report did not happen</a:t>
            </a:r>
          </a:p>
          <a:p>
            <a:r>
              <a:rPr lang="en-US" sz="2000" kern="1200" dirty="0">
                <a:solidFill>
                  <a:schemeClr val="tx1"/>
                </a:solidFill>
                <a:effectLst/>
                <a:latin typeface="+mn-lt"/>
                <a:ea typeface="+mn-ea"/>
                <a:cs typeface="+mn-cs"/>
              </a:rPr>
              <a:t>	Can only testify about care- not about things requiring expert opinion</a:t>
            </a:r>
          </a:p>
          <a:p>
            <a:r>
              <a:rPr lang="en-US" sz="2000" kern="1200" dirty="0">
                <a:solidFill>
                  <a:schemeClr val="tx1"/>
                </a:solidFill>
                <a:effectLst/>
                <a:latin typeface="+mn-lt"/>
                <a:ea typeface="+mn-ea"/>
                <a:cs typeface="+mn-cs"/>
              </a:rPr>
              <a:t>------------------</a:t>
            </a:r>
          </a:p>
          <a:p>
            <a:r>
              <a:rPr lang="en-US" sz="2000" kern="1200" dirty="0">
                <a:solidFill>
                  <a:schemeClr val="tx1"/>
                </a:solidFill>
                <a:effectLst/>
                <a:latin typeface="+mn-lt"/>
                <a:ea typeface="+mn-ea"/>
                <a:cs typeface="+mn-cs"/>
              </a:rPr>
              <a:t>EXPERTS #2</a:t>
            </a:r>
          </a:p>
          <a:p>
            <a:r>
              <a:rPr lang="en-US" sz="2000" kern="1200" dirty="0">
                <a:solidFill>
                  <a:schemeClr val="tx1"/>
                </a:solidFill>
                <a:effectLst/>
                <a:latin typeface="+mn-lt"/>
                <a:ea typeface="+mn-ea"/>
                <a:cs typeface="+mn-cs"/>
              </a:rPr>
              <a:t>Forensic Expert</a:t>
            </a:r>
          </a:p>
          <a:p>
            <a:r>
              <a:rPr lang="en-US" sz="2000" kern="1200" dirty="0">
                <a:solidFill>
                  <a:schemeClr val="tx1"/>
                </a:solidFill>
                <a:effectLst/>
                <a:latin typeface="+mn-lt"/>
                <a:ea typeface="+mn-ea"/>
                <a:cs typeface="+mn-cs"/>
              </a:rPr>
              <a:t>	Able to provide full range of opinions based on expertise</a:t>
            </a:r>
          </a:p>
          <a:p>
            <a:r>
              <a:rPr lang="en-US" sz="2000" kern="1200" dirty="0">
                <a:solidFill>
                  <a:schemeClr val="tx1"/>
                </a:solidFill>
                <a:effectLst/>
                <a:latin typeface="+mn-lt"/>
                <a:ea typeface="+mn-ea"/>
                <a:cs typeface="+mn-cs"/>
              </a:rPr>
              <a:t>	Hired by attorney</a:t>
            </a:r>
          </a:p>
          <a:p>
            <a:r>
              <a:rPr lang="en-US" sz="2000" kern="1200" dirty="0">
                <a:solidFill>
                  <a:schemeClr val="tx1"/>
                </a:solidFill>
                <a:effectLst/>
                <a:latin typeface="+mn-lt"/>
                <a:ea typeface="+mn-ea"/>
                <a:cs typeface="+mn-cs"/>
              </a:rPr>
              <a:t>	Opinions based on “reasonable probability”</a:t>
            </a:r>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67</a:t>
            </a:fld>
            <a:endParaRPr lang="en-US"/>
          </a:p>
        </p:txBody>
      </p:sp>
    </p:spTree>
    <p:extLst>
      <p:ext uri="{BB962C8B-B14F-4D97-AF65-F5344CB8AC3E}">
        <p14:creationId xmlns:p14="http://schemas.microsoft.com/office/powerpoint/2010/main" val="26642791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AVOID ROLE CONFLICTS- EITHER/OR</a:t>
            </a:r>
          </a:p>
          <a:p>
            <a:r>
              <a:rPr lang="en-US" sz="2000" kern="1200" dirty="0">
                <a:solidFill>
                  <a:schemeClr val="tx1"/>
                </a:solidFill>
                <a:effectLst/>
                <a:latin typeface="+mn-lt"/>
                <a:ea typeface="+mn-ea"/>
                <a:cs typeface="+mn-cs"/>
              </a:rPr>
              <a:t>	Healthcare provider/”treater”</a:t>
            </a:r>
          </a:p>
          <a:p>
            <a:r>
              <a:rPr lang="en-US" sz="2000" kern="1200" dirty="0">
                <a:solidFill>
                  <a:schemeClr val="tx1"/>
                </a:solidFill>
                <a:effectLst/>
                <a:latin typeface="+mn-lt"/>
                <a:ea typeface="+mn-ea"/>
                <a:cs typeface="+mn-cs"/>
              </a:rPr>
              <a:t>		Duty is to the patient/advocacy</a:t>
            </a:r>
          </a:p>
          <a:p>
            <a:r>
              <a:rPr lang="en-US" sz="2000" kern="1200" dirty="0">
                <a:solidFill>
                  <a:schemeClr val="tx1"/>
                </a:solidFill>
                <a:effectLst/>
                <a:latin typeface="+mn-lt"/>
                <a:ea typeface="+mn-ea"/>
                <a:cs typeface="+mn-cs"/>
              </a:rPr>
              <a:t>	Forensic expert</a:t>
            </a:r>
          </a:p>
          <a:p>
            <a:r>
              <a:rPr lang="en-US" sz="2000" kern="1200" dirty="0">
                <a:solidFill>
                  <a:schemeClr val="tx1"/>
                </a:solidFill>
                <a:effectLst/>
                <a:latin typeface="+mn-lt"/>
                <a:ea typeface="+mn-ea"/>
                <a:cs typeface="+mn-cs"/>
              </a:rPr>
              <a:t>		Duty is to trier of facts</a:t>
            </a:r>
          </a:p>
          <a:p>
            <a:r>
              <a:rPr lang="en-US" sz="2000" kern="1200" dirty="0">
                <a:solidFill>
                  <a:schemeClr val="tx1"/>
                </a:solidFill>
                <a:effectLst/>
                <a:latin typeface="+mn-lt"/>
                <a:ea typeface="+mn-ea"/>
                <a:cs typeface="+mn-cs"/>
              </a:rPr>
              <a:t>		Advocacy for benefit of legal system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68</a:t>
            </a:fld>
            <a:endParaRPr lang="en-US"/>
          </a:p>
        </p:txBody>
      </p:sp>
    </p:spTree>
    <p:extLst>
      <p:ext uri="{BB962C8B-B14F-4D97-AF65-F5344CB8AC3E}">
        <p14:creationId xmlns:p14="http://schemas.microsoft.com/office/powerpoint/2010/main" val="6607870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STEPS TO TAKE IF YOU VENTURE INTO FORENSIC PSYCHOLOGY/NEUROPSYCHOLOGY</a:t>
            </a:r>
          </a:p>
          <a:p>
            <a:pPr lvl="0"/>
            <a:r>
              <a:rPr lang="en-US" sz="2000" kern="1200" dirty="0">
                <a:solidFill>
                  <a:schemeClr val="tx1"/>
                </a:solidFill>
                <a:effectLst/>
                <a:latin typeface="+mn-lt"/>
                <a:ea typeface="+mn-ea"/>
                <a:cs typeface="+mn-cs"/>
              </a:rPr>
              <a:t>Revise your retainer agreement</a:t>
            </a:r>
          </a:p>
          <a:p>
            <a:pPr lvl="1"/>
            <a:r>
              <a:rPr lang="en-US" sz="2000" kern="1200" dirty="0">
                <a:solidFill>
                  <a:schemeClr val="tx1"/>
                </a:solidFill>
                <a:effectLst/>
                <a:latin typeface="+mn-lt"/>
                <a:ea typeface="+mn-ea"/>
                <a:cs typeface="+mn-cs"/>
              </a:rPr>
              <a:t>Purpose of evaluation</a:t>
            </a:r>
          </a:p>
          <a:p>
            <a:r>
              <a:rPr lang="en-US" sz="2000" kern="1200" dirty="0">
                <a:solidFill>
                  <a:schemeClr val="tx1"/>
                </a:solidFill>
                <a:effectLst/>
                <a:latin typeface="+mn-lt"/>
                <a:ea typeface="+mn-ea"/>
                <a:cs typeface="+mn-cs"/>
              </a:rPr>
              <a:t>Cognitive and/or psychological abnormalities or conditions</a:t>
            </a:r>
          </a:p>
          <a:p>
            <a:r>
              <a:rPr lang="en-US" sz="2000" kern="1200" dirty="0">
                <a:solidFill>
                  <a:schemeClr val="tx1"/>
                </a:solidFill>
                <a:effectLst/>
                <a:latin typeface="+mn-lt"/>
                <a:ea typeface="+mn-ea"/>
                <a:cs typeface="+mn-cs"/>
              </a:rPr>
              <a:t>Nature and extend of conditions</a:t>
            </a:r>
          </a:p>
          <a:p>
            <a:r>
              <a:rPr lang="en-US" sz="2000" kern="1200" dirty="0">
                <a:solidFill>
                  <a:schemeClr val="tx1"/>
                </a:solidFill>
                <a:effectLst/>
                <a:latin typeface="+mn-lt"/>
                <a:ea typeface="+mn-ea"/>
                <a:cs typeface="+mn-cs"/>
              </a:rPr>
              <a:t>Probable cause of conditions</a:t>
            </a:r>
          </a:p>
          <a:p>
            <a:r>
              <a:rPr lang="en-US" sz="2000" kern="1200" dirty="0">
                <a:solidFill>
                  <a:schemeClr val="tx1"/>
                </a:solidFill>
                <a:effectLst/>
                <a:latin typeface="+mn-lt"/>
                <a:ea typeface="+mn-ea"/>
                <a:cs typeface="+mn-cs"/>
              </a:rPr>
              <a:t>Impact on client’s life</a:t>
            </a: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69</a:t>
            </a:fld>
            <a:endParaRPr lang="en-US"/>
          </a:p>
        </p:txBody>
      </p:sp>
    </p:spTree>
    <p:extLst>
      <p:ext uri="{BB962C8B-B14F-4D97-AF65-F5344CB8AC3E}">
        <p14:creationId xmlns:p14="http://schemas.microsoft.com/office/powerpoint/2010/main" val="2204784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u="sng" kern="1200" dirty="0">
                <a:solidFill>
                  <a:schemeClr val="tx1"/>
                </a:solidFill>
                <a:effectLst/>
                <a:latin typeface="+mn-lt"/>
                <a:ea typeface="+mn-ea"/>
                <a:cs typeface="+mn-cs"/>
              </a:rPr>
              <a:t>Nominal Scale</a:t>
            </a:r>
            <a:r>
              <a:rPr lang="en-US" sz="2000" kern="1200" dirty="0">
                <a:solidFill>
                  <a:schemeClr val="tx1"/>
                </a:solidFill>
                <a:effectLst/>
                <a:latin typeface="+mn-lt"/>
                <a:ea typeface="+mn-ea"/>
                <a:cs typeface="+mn-cs"/>
              </a:rPr>
              <a:t> – Numbers are used merely to identify individuals or groups. </a:t>
            </a:r>
            <a:r>
              <a:rPr lang="en-US" sz="2000" b="1" kern="1200" dirty="0">
                <a:solidFill>
                  <a:schemeClr val="tx1"/>
                </a:solidFill>
                <a:effectLst/>
                <a:latin typeface="+mn-lt"/>
                <a:ea typeface="+mn-ea"/>
                <a:cs typeface="+mn-cs"/>
              </a:rPr>
              <a:t>(Football Jersey)</a:t>
            </a:r>
          </a:p>
          <a:p>
            <a:r>
              <a:rPr lang="en-US" sz="2000" u="sng" kern="1200" dirty="0">
                <a:solidFill>
                  <a:schemeClr val="tx1"/>
                </a:solidFill>
                <a:effectLst/>
                <a:latin typeface="+mn-lt"/>
                <a:ea typeface="+mn-ea"/>
                <a:cs typeface="+mn-cs"/>
              </a:rPr>
              <a:t>Ordinal Scale</a:t>
            </a:r>
            <a:r>
              <a:rPr lang="en-US" sz="2000" kern="1200" dirty="0">
                <a:solidFill>
                  <a:schemeClr val="tx1"/>
                </a:solidFill>
                <a:effectLst/>
                <a:latin typeface="+mn-lt"/>
                <a:ea typeface="+mn-ea"/>
                <a:cs typeface="+mn-cs"/>
              </a:rPr>
              <a:t> – Numbers are used to describe the relative order of things. </a:t>
            </a:r>
            <a:r>
              <a:rPr lang="en-US" sz="2000" b="1" kern="1200" dirty="0">
                <a:solidFill>
                  <a:schemeClr val="tx1"/>
                </a:solidFill>
                <a:effectLst/>
                <a:latin typeface="+mn-lt"/>
                <a:ea typeface="+mn-ea"/>
                <a:cs typeface="+mn-cs"/>
              </a:rPr>
              <a:t>(Likert Scale)</a:t>
            </a:r>
          </a:p>
          <a:p>
            <a:r>
              <a:rPr lang="en-US" sz="2000" u="sng" kern="1200" dirty="0">
                <a:solidFill>
                  <a:schemeClr val="tx1"/>
                </a:solidFill>
                <a:effectLst/>
                <a:latin typeface="+mn-lt"/>
                <a:ea typeface="+mn-ea"/>
                <a:cs typeface="+mn-cs"/>
              </a:rPr>
              <a:t>Interval Scale</a:t>
            </a:r>
            <a:r>
              <a:rPr lang="en-US" sz="2000" kern="1200" dirty="0">
                <a:solidFill>
                  <a:schemeClr val="tx1"/>
                </a:solidFill>
                <a:effectLst/>
                <a:latin typeface="+mn-lt"/>
                <a:ea typeface="+mn-ea"/>
                <a:cs typeface="+mn-cs"/>
              </a:rPr>
              <a:t> – Numbers reflect position on a scale containing equal intervals between numbers and an arbitrarily assigned zero. </a:t>
            </a:r>
            <a:r>
              <a:rPr lang="en-US" sz="2000" b="1" kern="1200" dirty="0">
                <a:solidFill>
                  <a:schemeClr val="tx1"/>
                </a:solidFill>
                <a:effectLst/>
                <a:latin typeface="+mn-lt"/>
                <a:ea typeface="+mn-ea"/>
                <a:cs typeface="+mn-cs"/>
              </a:rPr>
              <a:t>(IQ Score)</a:t>
            </a:r>
          </a:p>
          <a:p>
            <a:r>
              <a:rPr lang="en-US" sz="2000" u="sng" kern="1200" dirty="0">
                <a:solidFill>
                  <a:schemeClr val="tx1"/>
                </a:solidFill>
                <a:effectLst/>
                <a:latin typeface="+mn-lt"/>
                <a:ea typeface="+mn-ea"/>
                <a:cs typeface="+mn-cs"/>
              </a:rPr>
              <a:t>Ratio Scale</a:t>
            </a:r>
            <a:r>
              <a:rPr lang="en-US" sz="2000" kern="1200" dirty="0">
                <a:solidFill>
                  <a:schemeClr val="tx1"/>
                </a:solidFill>
                <a:effectLst/>
                <a:latin typeface="+mn-lt"/>
                <a:ea typeface="+mn-ea"/>
                <a:cs typeface="+mn-cs"/>
              </a:rPr>
              <a:t> – Numbers reflect position on a scale with equal intervals and a true zero.  </a:t>
            </a:r>
            <a:r>
              <a:rPr lang="en-US" sz="2000" b="1" kern="1200" dirty="0">
                <a:solidFill>
                  <a:schemeClr val="tx1"/>
                </a:solidFill>
                <a:effectLst/>
                <a:latin typeface="+mn-lt"/>
                <a:ea typeface="+mn-ea"/>
                <a:cs typeface="+mn-cs"/>
              </a:rPr>
              <a:t>(Weight or Length)</a:t>
            </a:r>
          </a:p>
        </p:txBody>
      </p:sp>
      <p:sp>
        <p:nvSpPr>
          <p:cNvPr id="4" name="Slide Number Placeholder 3"/>
          <p:cNvSpPr>
            <a:spLocks noGrp="1"/>
          </p:cNvSpPr>
          <p:nvPr>
            <p:ph type="sldNum" sz="quarter" idx="5"/>
          </p:nvPr>
        </p:nvSpPr>
        <p:spPr/>
        <p:txBody>
          <a:bodyPr/>
          <a:lstStyle/>
          <a:p>
            <a:fld id="{57F7204C-6EC9-7642-9D95-6DAE8D89704E}" type="slidenum">
              <a:rPr lang="en-US" smtClean="0"/>
              <a:t>7</a:t>
            </a:fld>
            <a:endParaRPr lang="en-US"/>
          </a:p>
        </p:txBody>
      </p:sp>
    </p:spTree>
    <p:extLst>
      <p:ext uri="{BB962C8B-B14F-4D97-AF65-F5344CB8AC3E}">
        <p14:creationId xmlns:p14="http://schemas.microsoft.com/office/powerpoint/2010/main" val="13490542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kern="1200" dirty="0">
                <a:solidFill>
                  <a:schemeClr val="tx1"/>
                </a:solidFill>
                <a:effectLst/>
                <a:latin typeface="+mn-lt"/>
                <a:ea typeface="+mn-ea"/>
                <a:cs typeface="+mn-cs"/>
              </a:rPr>
              <a:t>2. Statement about objectivity rather than a guarantee that opinion will be favorable to the side that hires you</a:t>
            </a:r>
          </a:p>
          <a:p>
            <a:r>
              <a:rPr lang="en-US" sz="2000" kern="1200" dirty="0">
                <a:solidFill>
                  <a:schemeClr val="tx1"/>
                </a:solidFill>
                <a:effectLst/>
                <a:latin typeface="+mn-lt"/>
                <a:ea typeface="+mn-ea"/>
                <a:cs typeface="+mn-cs"/>
              </a:rPr>
              <a:t> </a:t>
            </a: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70</a:t>
            </a:fld>
            <a:endParaRPr lang="en-US"/>
          </a:p>
        </p:txBody>
      </p:sp>
    </p:spTree>
    <p:extLst>
      <p:ext uri="{BB962C8B-B14F-4D97-AF65-F5344CB8AC3E}">
        <p14:creationId xmlns:p14="http://schemas.microsoft.com/office/powerpoint/2010/main" val="42442688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kern="1200" dirty="0">
                <a:solidFill>
                  <a:schemeClr val="tx1"/>
                </a:solidFill>
                <a:effectLst/>
                <a:latin typeface="+mn-lt"/>
                <a:ea typeface="+mn-ea"/>
                <a:cs typeface="+mn-cs"/>
              </a:rPr>
              <a:t>3. Statement about Test Security</a:t>
            </a:r>
          </a:p>
          <a:p>
            <a:r>
              <a:rPr lang="en-US" sz="2000" kern="1200" dirty="0">
                <a:solidFill>
                  <a:schemeClr val="tx1"/>
                </a:solidFill>
                <a:effectLst/>
                <a:latin typeface="+mn-lt"/>
                <a:ea typeface="+mn-ea"/>
                <a:cs typeface="+mn-cs"/>
              </a:rPr>
              <a:t> </a:t>
            </a:r>
          </a:p>
          <a:p>
            <a:r>
              <a:rPr lang="en-US" sz="2000" kern="1200" dirty="0">
                <a:solidFill>
                  <a:schemeClr val="tx1"/>
                </a:solidFill>
                <a:effectLst/>
                <a:latin typeface="+mn-lt"/>
                <a:ea typeface="+mn-ea"/>
                <a:cs typeface="+mn-cs"/>
              </a:rPr>
              <a:t>Standardized administration of objective and validated psychological and neuropsychological procedures</a:t>
            </a:r>
          </a:p>
          <a:p>
            <a:r>
              <a:rPr lang="en-US" sz="2000" kern="1200" dirty="0">
                <a:solidFill>
                  <a:schemeClr val="tx1"/>
                </a:solidFill>
                <a:effectLst/>
                <a:latin typeface="+mn-lt"/>
                <a:ea typeface="+mn-ea"/>
                <a:cs typeface="+mn-cs"/>
              </a:rPr>
              <a:t>Effectiveness compromised when protected test questions/answers or other materials shared with examinee in advance</a:t>
            </a:r>
          </a:p>
          <a:p>
            <a:r>
              <a:rPr lang="en-US" sz="2000" kern="1200" dirty="0">
                <a:solidFill>
                  <a:schemeClr val="tx1"/>
                </a:solidFill>
                <a:effectLst/>
                <a:latin typeface="+mn-lt"/>
                <a:ea typeface="+mn-ea"/>
                <a:cs typeface="+mn-cs"/>
              </a:rPr>
              <a:t>Release of protected psychological test information is a violation of APA Ethical Principles of Psychology and Code of Conduct,  of Test Security position paper from AACN (2022), </a:t>
            </a:r>
          </a:p>
          <a:p>
            <a:r>
              <a:rPr lang="en-US" sz="2000" kern="1200" dirty="0">
                <a:solidFill>
                  <a:schemeClr val="tx1"/>
                </a:solidFill>
                <a:effectLst/>
                <a:latin typeface="+mn-lt"/>
                <a:ea typeface="+mn-ea"/>
                <a:cs typeface="+mn-cs"/>
              </a:rPr>
              <a:t>Violation of protected trade secrets (Pearson, PAR, WPS)</a:t>
            </a: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71</a:t>
            </a:fld>
            <a:endParaRPr lang="en-US"/>
          </a:p>
        </p:txBody>
      </p:sp>
    </p:spTree>
    <p:extLst>
      <p:ext uri="{BB962C8B-B14F-4D97-AF65-F5344CB8AC3E}">
        <p14:creationId xmlns:p14="http://schemas.microsoft.com/office/powerpoint/2010/main" val="6713130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kern="1200" dirty="0">
                <a:solidFill>
                  <a:schemeClr val="tx1"/>
                </a:solidFill>
                <a:effectLst/>
                <a:latin typeface="+mn-lt"/>
                <a:ea typeface="+mn-ea"/>
                <a:cs typeface="+mn-cs"/>
              </a:rPr>
              <a:t>4. Statement about TPOs</a:t>
            </a:r>
          </a:p>
          <a:p>
            <a:r>
              <a:rPr lang="en-US" sz="20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2000" kern="1200" dirty="0">
                <a:solidFill>
                  <a:schemeClr val="tx1"/>
                </a:solidFill>
                <a:effectLst/>
                <a:latin typeface="+mn-lt"/>
                <a:ea typeface="+mn-ea"/>
                <a:cs typeface="+mn-cs"/>
              </a:rPr>
              <a:t>Not permitted during testing portion of assessment</a:t>
            </a:r>
          </a:p>
          <a:p>
            <a:pPr marL="171450" indent="-171450">
              <a:buFont typeface="Arial" panose="020B0604020202020204" pitchFamily="34" charset="0"/>
              <a:buChar char="•"/>
            </a:pPr>
            <a:r>
              <a:rPr lang="en-US" sz="2000" kern="1200" dirty="0">
                <a:solidFill>
                  <a:schemeClr val="tx1"/>
                </a:solidFill>
                <a:effectLst/>
                <a:latin typeface="+mn-lt"/>
                <a:ea typeface="+mn-ea"/>
                <a:cs typeface="+mn-cs"/>
              </a:rPr>
              <a:t>Introduces concerns about reliability and validity of test procedures and results</a:t>
            </a:r>
          </a:p>
          <a:p>
            <a:pPr marL="171450" indent="-171450">
              <a:buFont typeface="Arial" panose="020B0604020202020204" pitchFamily="34" charset="0"/>
              <a:buChar char="•"/>
            </a:pPr>
            <a:r>
              <a:rPr lang="en-US" sz="2000" kern="1200" dirty="0">
                <a:solidFill>
                  <a:schemeClr val="tx1"/>
                </a:solidFill>
                <a:effectLst/>
                <a:latin typeface="+mn-lt"/>
                <a:ea typeface="+mn-ea"/>
                <a:cs typeface="+mn-cs"/>
              </a:rPr>
              <a:t>Presence of TPOs negatively affects the accuracy and utility of the assessment</a:t>
            </a:r>
          </a:p>
          <a:p>
            <a:pPr marL="171450" indent="-171450">
              <a:buFont typeface="Arial" panose="020B0604020202020204" pitchFamily="34" charset="0"/>
              <a:buChar char="•"/>
            </a:pPr>
            <a:r>
              <a:rPr lang="en-US" sz="2000" kern="1200" dirty="0">
                <a:solidFill>
                  <a:schemeClr val="tx1"/>
                </a:solidFill>
                <a:effectLst/>
                <a:latin typeface="+mn-lt"/>
                <a:ea typeface="+mn-ea"/>
                <a:cs typeface="+mn-cs"/>
              </a:rPr>
              <a:t>Deviates from standardized administration procedures</a:t>
            </a:r>
          </a:p>
          <a:p>
            <a:pPr marL="171450" indent="-171450">
              <a:buFont typeface="Arial" panose="020B0604020202020204" pitchFamily="34" charset="0"/>
              <a:buChar char="•"/>
            </a:pPr>
            <a:r>
              <a:rPr lang="en-US" sz="2000" kern="1200" dirty="0">
                <a:solidFill>
                  <a:schemeClr val="tx1"/>
                </a:solidFill>
                <a:effectLst/>
                <a:latin typeface="+mn-lt"/>
                <a:ea typeface="+mn-ea"/>
                <a:cs typeface="+mn-cs"/>
              </a:rPr>
              <a:t>Introduces observer effects-which are known to affect test performance and test validity</a:t>
            </a:r>
          </a:p>
          <a:p>
            <a:pPr marL="171450" indent="-171450">
              <a:buFont typeface="Arial" panose="020B0604020202020204" pitchFamily="34" charset="0"/>
              <a:buChar char="•"/>
            </a:pPr>
            <a:r>
              <a:rPr lang="en-US" sz="2000" kern="1200" dirty="0">
                <a:solidFill>
                  <a:schemeClr val="tx1"/>
                </a:solidFill>
                <a:effectLst/>
                <a:latin typeface="+mn-lt"/>
                <a:ea typeface="+mn-ea"/>
                <a:cs typeface="+mn-cs"/>
              </a:rPr>
              <a:t>May result in inaccurate conclusions regarding the extent and severity of abnormal findings or conditions</a:t>
            </a:r>
          </a:p>
          <a:p>
            <a:pPr marL="171450" indent="-171450">
              <a:buFont typeface="Arial" panose="020B0604020202020204" pitchFamily="34" charset="0"/>
              <a:buChar char="•"/>
            </a:pPr>
            <a:r>
              <a:rPr lang="en-US" sz="2000" kern="1200" dirty="0">
                <a:solidFill>
                  <a:schemeClr val="tx1"/>
                </a:solidFill>
                <a:effectLst/>
                <a:latin typeface="+mn-lt"/>
                <a:ea typeface="+mn-ea"/>
                <a:cs typeface="+mn-cs"/>
              </a:rPr>
              <a:t>Same observer effects are found if TPO is an electronic or human observer</a:t>
            </a: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72</a:t>
            </a:fld>
            <a:endParaRPr lang="en-US"/>
          </a:p>
        </p:txBody>
      </p:sp>
    </p:spTree>
    <p:extLst>
      <p:ext uri="{BB962C8B-B14F-4D97-AF65-F5344CB8AC3E}">
        <p14:creationId xmlns:p14="http://schemas.microsoft.com/office/powerpoint/2010/main" val="3517377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kern="1200" dirty="0">
                <a:solidFill>
                  <a:schemeClr val="tx1"/>
                </a:solidFill>
                <a:effectLst/>
                <a:latin typeface="+mn-lt"/>
                <a:ea typeface="+mn-ea"/>
                <a:cs typeface="+mn-cs"/>
              </a:rPr>
              <a:t>5. Late cancellation fee</a:t>
            </a:r>
          </a:p>
          <a:p>
            <a:r>
              <a:rPr lang="en-US" sz="2000" kern="1200" dirty="0">
                <a:solidFill>
                  <a:schemeClr val="tx1"/>
                </a:solidFill>
                <a:effectLst/>
                <a:latin typeface="+mn-lt"/>
                <a:ea typeface="+mn-ea"/>
                <a:cs typeface="+mn-cs"/>
              </a:rPr>
              <a:t> </a:t>
            </a:r>
          </a:p>
          <a:p>
            <a:pPr lvl="1"/>
            <a:r>
              <a:rPr lang="en-US" sz="2000" kern="1200" dirty="0">
                <a:solidFill>
                  <a:schemeClr val="tx1"/>
                </a:solidFill>
                <a:effectLst/>
                <a:latin typeface="+mn-lt"/>
                <a:ea typeface="+mn-ea"/>
                <a:cs typeface="+mn-cs"/>
              </a:rPr>
              <a:t>You may want to have a provision for late cancellation fee in situations such as late insistence on TPO or test security breech</a:t>
            </a:r>
          </a:p>
          <a:p>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73</a:t>
            </a:fld>
            <a:endParaRPr lang="en-US"/>
          </a:p>
        </p:txBody>
      </p:sp>
    </p:spTree>
    <p:extLst>
      <p:ext uri="{BB962C8B-B14F-4D97-AF65-F5344CB8AC3E}">
        <p14:creationId xmlns:p14="http://schemas.microsoft.com/office/powerpoint/2010/main" val="33926978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You are asked to serve as an expert witness in a medical-legal case. </a:t>
            </a:r>
          </a:p>
          <a:p>
            <a:endParaRPr lang="en-US" sz="2000" kern="1200" dirty="0">
              <a:solidFill>
                <a:schemeClr val="tx1"/>
              </a:solidFill>
              <a:effectLst/>
              <a:latin typeface="+mn-lt"/>
              <a:ea typeface="+mn-ea"/>
              <a:cs typeface="+mn-cs"/>
            </a:endParaRPr>
          </a:p>
          <a:p>
            <a:pPr marL="228600" lvl="0" indent="-228600">
              <a:buFont typeface="+mj-lt"/>
              <a:buAutoNum type="arabicPeriod"/>
            </a:pPr>
            <a:r>
              <a:rPr lang="en-US" sz="2000" kern="1200" dirty="0">
                <a:solidFill>
                  <a:schemeClr val="tx1"/>
                </a:solidFill>
                <a:effectLst/>
                <a:latin typeface="+mn-lt"/>
                <a:ea typeface="+mn-ea"/>
                <a:cs typeface="+mn-cs"/>
              </a:rPr>
              <a:t>Send cv, revised retainer agreement containing statements about test security and TPOs. Get attorney signature for formal retention</a:t>
            </a:r>
          </a:p>
          <a:p>
            <a:pPr marL="228600" lvl="0" indent="-228600">
              <a:buFont typeface="+mj-lt"/>
              <a:buAutoNum type="arabicPeriod"/>
            </a:pPr>
            <a:r>
              <a:rPr lang="en-US" sz="2000" kern="1200" dirty="0">
                <a:solidFill>
                  <a:schemeClr val="tx1"/>
                </a:solidFill>
                <a:effectLst/>
                <a:latin typeface="+mn-lt"/>
                <a:ea typeface="+mn-ea"/>
                <a:cs typeface="+mn-cs"/>
              </a:rPr>
              <a:t>Provide retaining attorney with a statement about your positions on test security and TOPs that may be shared with opposing attorney</a:t>
            </a:r>
          </a:p>
          <a:p>
            <a:pPr marL="228600" lvl="0" indent="-228600">
              <a:buFont typeface="+mj-lt"/>
              <a:buAutoNum type="arabicPeriod"/>
            </a:pPr>
            <a:r>
              <a:rPr lang="en-US" sz="2000" kern="1200" dirty="0">
                <a:solidFill>
                  <a:schemeClr val="tx1"/>
                </a:solidFill>
                <a:effectLst/>
                <a:latin typeface="+mn-lt"/>
                <a:ea typeface="+mn-ea"/>
                <a:cs typeface="+mn-cs"/>
              </a:rPr>
              <a:t>Explain your policy to provide protected test information ONLY with a licensed psychologist/neuropsychologist</a:t>
            </a:r>
          </a:p>
          <a:p>
            <a:pPr marL="228600" lvl="0" indent="-228600">
              <a:buFont typeface="+mj-lt"/>
              <a:buAutoNum type="arabicPeriod"/>
            </a:pPr>
            <a:r>
              <a:rPr lang="en-US" sz="2000" kern="1200" dirty="0">
                <a:solidFill>
                  <a:schemeClr val="tx1"/>
                </a:solidFill>
                <a:effectLst/>
                <a:latin typeface="+mn-lt"/>
                <a:ea typeface="+mn-ea"/>
                <a:cs typeface="+mn-cs"/>
              </a:rPr>
              <a:t>You may want to seek a protective order signed by a judge in advance of the exam to avoid post-exam orders to release materials.</a:t>
            </a: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74</a:t>
            </a:fld>
            <a:endParaRPr lang="en-US"/>
          </a:p>
        </p:txBody>
      </p:sp>
    </p:spTree>
    <p:extLst>
      <p:ext uri="{BB962C8B-B14F-4D97-AF65-F5344CB8AC3E}">
        <p14:creationId xmlns:p14="http://schemas.microsoft.com/office/powerpoint/2010/main" val="4597844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DECISION TIME</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Opposing counsel responds to demands for IME by conditions that compromise test security or require TPOs (CR35)</a:t>
            </a:r>
          </a:p>
          <a:p>
            <a:r>
              <a:rPr lang="en-US" sz="2000" kern="1200" dirty="0">
                <a:solidFill>
                  <a:schemeClr val="tx1"/>
                </a:solidFill>
                <a:effectLst/>
                <a:latin typeface="+mn-lt"/>
                <a:ea typeface="+mn-ea"/>
                <a:cs typeface="+mn-cs"/>
              </a:rPr>
              <a:t> </a:t>
            </a:r>
          </a:p>
          <a:p>
            <a:r>
              <a:rPr lang="en-US" sz="2000" kern="1200" dirty="0">
                <a:solidFill>
                  <a:schemeClr val="tx1"/>
                </a:solidFill>
                <a:effectLst/>
                <a:latin typeface="+mn-lt"/>
                <a:ea typeface="+mn-ea"/>
                <a:cs typeface="+mn-cs"/>
              </a:rPr>
              <a:t>OY! </a:t>
            </a: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75</a:t>
            </a:fld>
            <a:endParaRPr lang="en-US"/>
          </a:p>
        </p:txBody>
      </p:sp>
    </p:spTree>
    <p:extLst>
      <p:ext uri="{BB962C8B-B14F-4D97-AF65-F5344CB8AC3E}">
        <p14:creationId xmlns:p14="http://schemas.microsoft.com/office/powerpoint/2010/main" val="23891402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DECISION TIME</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Opposing counsel responds to demands for IME by conditions that compromise test security or require TPOs (CR35)</a:t>
            </a:r>
          </a:p>
          <a:p>
            <a:r>
              <a:rPr lang="en-US" sz="2000" kern="1200" dirty="0">
                <a:solidFill>
                  <a:schemeClr val="tx1"/>
                </a:solidFill>
                <a:effectLst/>
                <a:latin typeface="+mn-lt"/>
                <a:ea typeface="+mn-ea"/>
                <a:cs typeface="+mn-cs"/>
              </a:rPr>
              <a:t> </a:t>
            </a:r>
          </a:p>
          <a:p>
            <a:r>
              <a:rPr lang="en-US" sz="2000" kern="1200" dirty="0">
                <a:solidFill>
                  <a:schemeClr val="tx1"/>
                </a:solidFill>
                <a:effectLst/>
                <a:latin typeface="+mn-lt"/>
                <a:ea typeface="+mn-ea"/>
                <a:cs typeface="+mn-cs"/>
              </a:rPr>
              <a:t>OY! </a:t>
            </a: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76</a:t>
            </a:fld>
            <a:endParaRPr lang="en-US"/>
          </a:p>
        </p:txBody>
      </p:sp>
    </p:spTree>
    <p:extLst>
      <p:ext uri="{BB962C8B-B14F-4D97-AF65-F5344CB8AC3E}">
        <p14:creationId xmlns:p14="http://schemas.microsoft.com/office/powerpoint/2010/main" val="19696026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Your choices:</a:t>
            </a:r>
          </a:p>
          <a:p>
            <a:endParaRPr lang="en-US" sz="2000" kern="1200" dirty="0">
              <a:solidFill>
                <a:schemeClr val="tx1"/>
              </a:solidFill>
              <a:effectLst/>
              <a:latin typeface="+mn-lt"/>
              <a:ea typeface="+mn-ea"/>
              <a:cs typeface="+mn-cs"/>
            </a:endParaRPr>
          </a:p>
          <a:p>
            <a:pPr marL="228600" indent="-228600">
              <a:buFont typeface="+mj-lt"/>
              <a:buAutoNum type="arabicPeriod"/>
            </a:pPr>
            <a:r>
              <a:rPr lang="en-US" sz="2000" kern="1200" dirty="0">
                <a:solidFill>
                  <a:schemeClr val="tx1"/>
                </a:solidFill>
                <a:effectLst/>
                <a:latin typeface="+mn-lt"/>
                <a:ea typeface="+mn-ea"/>
                <a:cs typeface="+mn-cs"/>
              </a:rPr>
              <a:t>Explain to retaining attorney that you cannot comply and offer to:</a:t>
            </a:r>
          </a:p>
          <a:p>
            <a:pPr marL="228600" indent="-228600">
              <a:buFont typeface="+mj-lt"/>
              <a:buAutoNum type="arabicPeriod"/>
            </a:pPr>
            <a:r>
              <a:rPr lang="en-US" sz="2000" kern="1200" dirty="0">
                <a:solidFill>
                  <a:schemeClr val="tx1"/>
                </a:solidFill>
                <a:effectLst/>
                <a:latin typeface="+mn-lt"/>
                <a:ea typeface="+mn-ea"/>
                <a:cs typeface="+mn-cs"/>
              </a:rPr>
              <a:t>Provide protected test information to opposing counsels’ retained psych/</a:t>
            </a:r>
            <a:r>
              <a:rPr lang="en-US" sz="2000" kern="1200" dirty="0" err="1">
                <a:solidFill>
                  <a:schemeClr val="tx1"/>
                </a:solidFill>
                <a:effectLst/>
                <a:latin typeface="+mn-lt"/>
                <a:ea typeface="+mn-ea"/>
                <a:cs typeface="+mn-cs"/>
              </a:rPr>
              <a:t>neuropsych</a:t>
            </a:r>
            <a:r>
              <a:rPr lang="en-US" sz="2000" kern="1200" dirty="0">
                <a:solidFill>
                  <a:schemeClr val="tx1"/>
                </a:solidFill>
                <a:effectLst/>
                <a:latin typeface="+mn-lt"/>
                <a:ea typeface="+mn-ea"/>
                <a:cs typeface="+mn-cs"/>
              </a:rPr>
              <a:t> expert</a:t>
            </a:r>
          </a:p>
          <a:p>
            <a:pPr marL="228600" indent="-228600">
              <a:buFont typeface="+mj-lt"/>
              <a:buAutoNum type="arabicPeriod"/>
            </a:pPr>
            <a:r>
              <a:rPr lang="en-US" sz="2000" kern="1200" dirty="0">
                <a:solidFill>
                  <a:schemeClr val="tx1"/>
                </a:solidFill>
                <a:effectLst/>
                <a:latin typeface="+mn-lt"/>
                <a:ea typeface="+mn-ea"/>
                <a:cs typeface="+mn-cs"/>
              </a:rPr>
              <a:t>Provide declaration/affidavit explaining issues and including position papers</a:t>
            </a:r>
          </a:p>
          <a:p>
            <a:pPr marL="228600" indent="-228600">
              <a:buFont typeface="+mj-lt"/>
              <a:buAutoNum type="arabicPeriod"/>
            </a:pPr>
            <a:r>
              <a:rPr lang="en-US" sz="2000" kern="1200" dirty="0">
                <a:solidFill>
                  <a:schemeClr val="tx1"/>
                </a:solidFill>
                <a:effectLst/>
                <a:latin typeface="+mn-lt"/>
                <a:ea typeface="+mn-ea"/>
                <a:cs typeface="+mn-cs"/>
              </a:rPr>
              <a:t>Testify before the judge</a:t>
            </a:r>
          </a:p>
          <a:p>
            <a:pPr marL="228600" indent="-228600">
              <a:buFont typeface="+mj-lt"/>
              <a:buAutoNum type="arabicPeriod"/>
            </a:pPr>
            <a:r>
              <a:rPr lang="en-US" sz="2000" kern="1200" dirty="0">
                <a:solidFill>
                  <a:schemeClr val="tx1"/>
                </a:solidFill>
                <a:effectLst/>
                <a:latin typeface="+mn-lt"/>
                <a:ea typeface="+mn-ea"/>
                <a:cs typeface="+mn-cs"/>
              </a:rPr>
              <a:t>Provide survey of </a:t>
            </a:r>
            <a:r>
              <a:rPr lang="en-US" sz="2000" kern="1200" dirty="0" err="1">
                <a:solidFill>
                  <a:schemeClr val="tx1"/>
                </a:solidFill>
                <a:effectLst/>
                <a:latin typeface="+mn-lt"/>
                <a:ea typeface="+mn-ea"/>
                <a:cs typeface="+mn-cs"/>
              </a:rPr>
              <a:t>psychs</a:t>
            </a:r>
            <a:r>
              <a:rPr lang="en-US" sz="2000" kern="1200" dirty="0">
                <a:solidFill>
                  <a:schemeClr val="tx1"/>
                </a:solidFill>
                <a:effectLst/>
                <a:latin typeface="+mn-lt"/>
                <a:ea typeface="+mn-ea"/>
                <a:cs typeface="+mn-cs"/>
              </a:rPr>
              <a:t>/</a:t>
            </a:r>
            <a:r>
              <a:rPr lang="en-US" sz="2000" kern="1200" dirty="0" err="1">
                <a:solidFill>
                  <a:schemeClr val="tx1"/>
                </a:solidFill>
                <a:effectLst/>
                <a:latin typeface="+mn-lt"/>
                <a:ea typeface="+mn-ea"/>
                <a:cs typeface="+mn-cs"/>
              </a:rPr>
              <a:t>neuropsychs</a:t>
            </a:r>
            <a:r>
              <a:rPr lang="en-US" sz="2000" kern="1200" dirty="0">
                <a:solidFill>
                  <a:schemeClr val="tx1"/>
                </a:solidFill>
                <a:effectLst/>
                <a:latin typeface="+mn-lt"/>
                <a:ea typeface="+mn-ea"/>
                <a:cs typeface="+mn-cs"/>
              </a:rPr>
              <a:t> regarding Test Security/TPOs</a:t>
            </a:r>
          </a:p>
          <a:p>
            <a:pPr marL="0" indent="0">
              <a:buFontTx/>
              <a:buNone/>
            </a:pPr>
            <a:endParaRPr lang="en-US" sz="20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77</a:t>
            </a:fld>
            <a:endParaRPr lang="en-US"/>
          </a:p>
        </p:txBody>
      </p:sp>
    </p:spTree>
    <p:extLst>
      <p:ext uri="{BB962C8B-B14F-4D97-AF65-F5344CB8AC3E}">
        <p14:creationId xmlns:p14="http://schemas.microsoft.com/office/powerpoint/2010/main" val="11077146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Opposing counsel refuses to adjust demands and judge rules that you must turn over the protected information: the actual tests and manuals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OY!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78</a:t>
            </a:fld>
            <a:endParaRPr lang="en-US"/>
          </a:p>
        </p:txBody>
      </p:sp>
    </p:spTree>
    <p:extLst>
      <p:ext uri="{BB962C8B-B14F-4D97-AF65-F5344CB8AC3E}">
        <p14:creationId xmlns:p14="http://schemas.microsoft.com/office/powerpoint/2010/main" val="27049724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Your options</a:t>
            </a:r>
          </a:p>
          <a:p>
            <a:endParaRPr lang="en-US" sz="2000" kern="1200" dirty="0">
              <a:solidFill>
                <a:schemeClr val="tx1"/>
              </a:solidFill>
              <a:effectLst/>
              <a:latin typeface="+mn-lt"/>
              <a:ea typeface="+mn-ea"/>
              <a:cs typeface="+mn-cs"/>
            </a:endParaRPr>
          </a:p>
          <a:p>
            <a:pPr marL="457200" lvl="0" indent="-457200">
              <a:buFont typeface="+mj-lt"/>
              <a:buAutoNum type="arabicPeriod"/>
            </a:pPr>
            <a:r>
              <a:rPr lang="en-US" sz="2000" kern="1200" dirty="0">
                <a:solidFill>
                  <a:schemeClr val="tx1"/>
                </a:solidFill>
                <a:effectLst/>
                <a:latin typeface="+mn-lt"/>
                <a:ea typeface="+mn-ea"/>
                <a:cs typeface="+mn-cs"/>
              </a:rPr>
              <a:t>Withdraw from the case</a:t>
            </a:r>
          </a:p>
          <a:p>
            <a:pPr marL="457200" lvl="0" indent="-457200">
              <a:buFont typeface="+mj-lt"/>
              <a:buAutoNum type="arabicPeriod"/>
            </a:pPr>
            <a:r>
              <a:rPr lang="en-US" sz="2000" kern="1200" dirty="0">
                <a:solidFill>
                  <a:schemeClr val="tx1"/>
                </a:solidFill>
                <a:effectLst/>
                <a:latin typeface="+mn-lt"/>
                <a:ea typeface="+mn-ea"/>
                <a:cs typeface="+mn-cs"/>
              </a:rPr>
              <a:t>Testify based on the interview and records review only</a:t>
            </a:r>
          </a:p>
          <a:p>
            <a:pPr marL="457200" lvl="0" indent="-457200">
              <a:buFont typeface="+mj-lt"/>
              <a:buAutoNum type="arabicPeriod"/>
            </a:pPr>
            <a:r>
              <a:rPr lang="en-US" sz="2000" kern="1200" dirty="0">
                <a:solidFill>
                  <a:schemeClr val="tx1"/>
                </a:solidFill>
                <a:effectLst/>
                <a:latin typeface="+mn-lt"/>
                <a:ea typeface="+mn-ea"/>
                <a:cs typeface="+mn-cs"/>
              </a:rPr>
              <a:t>Serve as a non-testifying consultant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79</a:t>
            </a:fld>
            <a:endParaRPr lang="en-US"/>
          </a:p>
        </p:txBody>
      </p:sp>
    </p:spTree>
    <p:extLst>
      <p:ext uri="{BB962C8B-B14F-4D97-AF65-F5344CB8AC3E}">
        <p14:creationId xmlns:p14="http://schemas.microsoft.com/office/powerpoint/2010/main" val="704896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Psychological Assessment/Evaluation – A broad term referring to any combination of the following used to answer a specific question a client is presenting with:</a:t>
            </a:r>
          </a:p>
          <a:p>
            <a:r>
              <a:rPr lang="en-US" sz="2000" kern="1200" dirty="0">
                <a:solidFill>
                  <a:schemeClr val="tx1"/>
                </a:solidFill>
                <a:effectLst/>
                <a:latin typeface="+mn-lt"/>
                <a:ea typeface="+mn-ea"/>
                <a:cs typeface="+mn-cs"/>
              </a:rPr>
              <a:t> </a:t>
            </a:r>
          </a:p>
          <a:p>
            <a:r>
              <a:rPr lang="en-US" sz="2000" kern="1200" dirty="0">
                <a:solidFill>
                  <a:schemeClr val="tx1"/>
                </a:solidFill>
                <a:effectLst/>
                <a:latin typeface="+mn-lt"/>
                <a:ea typeface="+mn-ea"/>
                <a:cs typeface="+mn-cs"/>
              </a:rPr>
              <a:t>	-clinical interview</a:t>
            </a:r>
          </a:p>
          <a:p>
            <a:r>
              <a:rPr lang="en-US" sz="2000" kern="1200" dirty="0">
                <a:solidFill>
                  <a:schemeClr val="tx1"/>
                </a:solidFill>
                <a:effectLst/>
                <a:latin typeface="+mn-lt"/>
                <a:ea typeface="+mn-ea"/>
                <a:cs typeface="+mn-cs"/>
              </a:rPr>
              <a:t>	-norm-referenced psychological tests and inventories, </a:t>
            </a:r>
          </a:p>
          <a:p>
            <a:r>
              <a:rPr lang="en-US" sz="2000" kern="1200" dirty="0">
                <a:solidFill>
                  <a:schemeClr val="tx1"/>
                </a:solidFill>
                <a:effectLst/>
                <a:latin typeface="+mn-lt"/>
                <a:ea typeface="+mn-ea"/>
                <a:cs typeface="+mn-cs"/>
              </a:rPr>
              <a:t>	-informal tests and surveys, </a:t>
            </a:r>
          </a:p>
          <a:p>
            <a:r>
              <a:rPr lang="en-US" sz="2000" kern="1200" dirty="0">
                <a:solidFill>
                  <a:schemeClr val="tx1"/>
                </a:solidFill>
                <a:effectLst/>
                <a:latin typeface="+mn-lt"/>
                <a:ea typeface="+mn-ea"/>
                <a:cs typeface="+mn-cs"/>
              </a:rPr>
              <a:t>	-review of school or medical records, </a:t>
            </a:r>
          </a:p>
          <a:p>
            <a:r>
              <a:rPr lang="en-US" sz="2000" kern="1200" dirty="0">
                <a:solidFill>
                  <a:schemeClr val="tx1"/>
                </a:solidFill>
                <a:effectLst/>
                <a:latin typeface="+mn-lt"/>
                <a:ea typeface="+mn-ea"/>
                <a:cs typeface="+mn-cs"/>
              </a:rPr>
              <a:t>	- and observational data.</a:t>
            </a:r>
          </a:p>
        </p:txBody>
      </p:sp>
      <p:sp>
        <p:nvSpPr>
          <p:cNvPr id="4" name="Slide Number Placeholder 3"/>
          <p:cNvSpPr>
            <a:spLocks noGrp="1"/>
          </p:cNvSpPr>
          <p:nvPr>
            <p:ph type="sldNum" sz="quarter" idx="5"/>
          </p:nvPr>
        </p:nvSpPr>
        <p:spPr/>
        <p:txBody>
          <a:bodyPr/>
          <a:lstStyle/>
          <a:p>
            <a:fld id="{57F7204C-6EC9-7642-9D95-6DAE8D89704E}" type="slidenum">
              <a:rPr lang="en-US" smtClean="0"/>
              <a:t>8</a:t>
            </a:fld>
            <a:endParaRPr lang="en-US"/>
          </a:p>
        </p:txBody>
      </p:sp>
    </p:spTree>
    <p:extLst>
      <p:ext uri="{BB962C8B-B14F-4D97-AF65-F5344CB8AC3E}">
        <p14:creationId xmlns:p14="http://schemas.microsoft.com/office/powerpoint/2010/main" val="24955998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If the demand is for audio recording of the actual testing, the options above or</a:t>
            </a:r>
          </a:p>
          <a:p>
            <a:endParaRPr lang="en-US" sz="2000" kern="1200" dirty="0">
              <a:solidFill>
                <a:schemeClr val="tx1"/>
              </a:solidFill>
              <a:effectLst/>
              <a:latin typeface="+mn-lt"/>
              <a:ea typeface="+mn-ea"/>
              <a:cs typeface="+mn-cs"/>
            </a:endParaRPr>
          </a:p>
          <a:p>
            <a:pPr marL="228600" indent="-228600">
              <a:buFont typeface="+mj-lt"/>
              <a:buAutoNum type="arabicPeriod"/>
            </a:pPr>
            <a:r>
              <a:rPr lang="en-US" sz="2000" kern="1200" dirty="0">
                <a:solidFill>
                  <a:schemeClr val="tx1"/>
                </a:solidFill>
                <a:effectLst/>
                <a:latin typeface="+mn-lt"/>
                <a:ea typeface="+mn-ea"/>
                <a:cs typeface="+mn-cs"/>
              </a:rPr>
              <a:t>Agree to release recordings but only administer tests with solely visual stimuli, personality tests, or inventories, computer administered tests</a:t>
            </a:r>
          </a:p>
          <a:p>
            <a:pPr marL="228600" indent="-228600">
              <a:buFont typeface="+mj-lt"/>
              <a:buAutoNum type="arabicPeriod"/>
            </a:pPr>
            <a:r>
              <a:rPr lang="en-US" sz="2000" kern="1200" dirty="0">
                <a:solidFill>
                  <a:schemeClr val="tx1"/>
                </a:solidFill>
                <a:effectLst/>
                <a:latin typeface="+mn-lt"/>
                <a:ea typeface="+mn-ea"/>
                <a:cs typeface="+mn-cs"/>
              </a:rPr>
              <a:t>In your report describe how the exam was adjusted to meet the constraints placed while maintaining test security</a:t>
            </a:r>
          </a:p>
          <a:p>
            <a:pPr marL="228600" indent="-228600">
              <a:buFont typeface="+mj-lt"/>
              <a:buAutoNum type="arabicPeriod"/>
            </a:pPr>
            <a:r>
              <a:rPr lang="en-US" sz="2000" kern="1200" dirty="0">
                <a:solidFill>
                  <a:schemeClr val="tx1"/>
                </a:solidFill>
                <a:effectLst/>
                <a:latin typeface="+mn-lt"/>
                <a:ea typeface="+mn-ea"/>
                <a:cs typeface="+mn-cs"/>
              </a:rPr>
              <a:t>Be prepared to describe the potential limitations on your opinions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80</a:t>
            </a:fld>
            <a:endParaRPr lang="en-US"/>
          </a:p>
        </p:txBody>
      </p:sp>
    </p:spTree>
    <p:extLst>
      <p:ext uri="{BB962C8B-B14F-4D97-AF65-F5344CB8AC3E}">
        <p14:creationId xmlns:p14="http://schemas.microsoft.com/office/powerpoint/2010/main" val="27514009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Use the options above</a:t>
            </a:r>
          </a:p>
          <a:p>
            <a:r>
              <a:rPr lang="en-US" sz="2000" kern="1200" dirty="0">
                <a:solidFill>
                  <a:schemeClr val="tx1"/>
                </a:solidFill>
                <a:effectLst/>
                <a:latin typeface="+mn-lt"/>
                <a:ea typeface="+mn-ea"/>
                <a:cs typeface="+mn-cs"/>
              </a:rPr>
              <a:t> </a:t>
            </a:r>
          </a:p>
          <a:p>
            <a:r>
              <a:rPr lang="en-US" sz="2000" kern="1200" dirty="0">
                <a:solidFill>
                  <a:schemeClr val="tx1"/>
                </a:solidFill>
                <a:effectLst/>
                <a:latin typeface="+mn-lt"/>
                <a:ea typeface="+mn-ea"/>
                <a:cs typeface="+mn-cs"/>
              </a:rPr>
              <a:t>If the demand is for video recording, see if it is possible to film only the plaintiff and not any materials or written responses- this is far from ideal</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81</a:t>
            </a:fld>
            <a:endParaRPr lang="en-US"/>
          </a:p>
        </p:txBody>
      </p:sp>
    </p:spTree>
    <p:extLst>
      <p:ext uri="{BB962C8B-B14F-4D97-AF65-F5344CB8AC3E}">
        <p14:creationId xmlns:p14="http://schemas.microsoft.com/office/powerpoint/2010/main" val="10221716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If days or hours before the IME you receive notice of a planned observation or records requirement.</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Notify the retaining attorney that you can NOT go forward and refer to your retaining letter</a:t>
            </a:r>
          </a:p>
          <a:p>
            <a:endParaRPr lang="en-US" sz="20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82</a:t>
            </a:fld>
            <a:endParaRPr lang="en-US"/>
          </a:p>
        </p:txBody>
      </p:sp>
    </p:spTree>
    <p:extLst>
      <p:ext uri="{BB962C8B-B14F-4D97-AF65-F5344CB8AC3E}">
        <p14:creationId xmlns:p14="http://schemas.microsoft.com/office/powerpoint/2010/main" val="33714620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If after the IME, although opposing attorney had not objected in advance, now insists on protected tests, data sheets, instructions, manuals, </a:t>
            </a:r>
            <a:r>
              <a:rPr lang="en-US" sz="2000" kern="1200" dirty="0" err="1">
                <a:solidFill>
                  <a:schemeClr val="tx1"/>
                </a:solidFill>
                <a:effectLst/>
                <a:latin typeface="+mn-lt"/>
                <a:ea typeface="+mn-ea"/>
                <a:cs typeface="+mn-cs"/>
              </a:rPr>
              <a:t>etc</a:t>
            </a:r>
            <a:r>
              <a:rPr lang="en-US" sz="2000" kern="1200" dirty="0">
                <a:solidFill>
                  <a:schemeClr val="tx1"/>
                </a:solidFill>
                <a:effectLst/>
                <a:latin typeface="+mn-lt"/>
                <a:ea typeface="+mn-ea"/>
                <a:cs typeface="+mn-cs"/>
              </a:rPr>
              <a:t>,</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Offer to provide materials to opposing counsel’s licensed psych/</a:t>
            </a:r>
            <a:r>
              <a:rPr lang="en-US" sz="2000" kern="1200" dirty="0" err="1">
                <a:solidFill>
                  <a:schemeClr val="tx1"/>
                </a:solidFill>
                <a:effectLst/>
                <a:latin typeface="+mn-lt"/>
                <a:ea typeface="+mn-ea"/>
                <a:cs typeface="+mn-cs"/>
              </a:rPr>
              <a:t>neuropsych</a:t>
            </a:r>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Provide declaration/affidavit and survey information as described above</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If judge rules you must provide protected test information, </a:t>
            </a:r>
          </a:p>
          <a:p>
            <a:r>
              <a:rPr lang="en-US" sz="2000" kern="1200" dirty="0">
                <a:solidFill>
                  <a:schemeClr val="tx1"/>
                </a:solidFill>
                <a:effectLst/>
                <a:latin typeface="+mn-lt"/>
                <a:ea typeface="+mn-ea"/>
                <a:cs typeface="+mn-cs"/>
              </a:rPr>
              <a:t>	Withdraw from case</a:t>
            </a:r>
          </a:p>
          <a:p>
            <a:r>
              <a:rPr lang="en-US" sz="2000" kern="1200" dirty="0">
                <a:solidFill>
                  <a:schemeClr val="tx1"/>
                </a:solidFill>
                <a:effectLst/>
                <a:latin typeface="+mn-lt"/>
                <a:ea typeface="+mn-ea"/>
                <a:cs typeface="+mn-cs"/>
              </a:rPr>
              <a:t>	Offer to testify based on records review and  interview only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83</a:t>
            </a:fld>
            <a:endParaRPr lang="en-US"/>
          </a:p>
        </p:txBody>
      </p:sp>
    </p:spTree>
    <p:extLst>
      <p:ext uri="{BB962C8B-B14F-4D97-AF65-F5344CB8AC3E}">
        <p14:creationId xmlns:p14="http://schemas.microsoft.com/office/powerpoint/2010/main" val="14452674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If judge rules you must provide protected test information, </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	Withdraw from case</a:t>
            </a:r>
          </a:p>
          <a:p>
            <a:r>
              <a:rPr lang="en-US" sz="2000" kern="1200" dirty="0">
                <a:solidFill>
                  <a:schemeClr val="tx1"/>
                </a:solidFill>
                <a:effectLst/>
                <a:latin typeface="+mn-lt"/>
                <a:ea typeface="+mn-ea"/>
                <a:cs typeface="+mn-cs"/>
              </a:rPr>
              <a:t>	Offer to testify based on records review and  interview only</a:t>
            </a:r>
          </a:p>
          <a:p>
            <a:endParaRPr lang="en-US" sz="20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84</a:t>
            </a:fld>
            <a:endParaRPr lang="en-US"/>
          </a:p>
        </p:txBody>
      </p:sp>
    </p:spTree>
    <p:extLst>
      <p:ext uri="{BB962C8B-B14F-4D97-AF65-F5344CB8AC3E}">
        <p14:creationId xmlns:p14="http://schemas.microsoft.com/office/powerpoint/2010/main" val="13627201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PROTECTED TEST DATA-  “raw data”</a:t>
            </a:r>
          </a:p>
          <a:p>
            <a:r>
              <a:rPr lang="en-US" sz="2000" kern="1200" dirty="0">
                <a:solidFill>
                  <a:schemeClr val="tx1"/>
                </a:solidFill>
                <a:effectLst/>
                <a:latin typeface="+mn-lt"/>
                <a:ea typeface="+mn-ea"/>
                <a:cs typeface="+mn-cs"/>
              </a:rPr>
              <a:t>Anything that contains protected test information</a:t>
            </a:r>
          </a:p>
          <a:p>
            <a:r>
              <a:rPr lang="en-US" sz="2000" kern="1200" dirty="0">
                <a:solidFill>
                  <a:schemeClr val="tx1"/>
                </a:solidFill>
                <a:effectLst/>
                <a:latin typeface="+mn-lt"/>
                <a:ea typeface="+mn-ea"/>
                <a:cs typeface="+mn-cs"/>
              </a:rPr>
              <a:t>Actual test protocols</a:t>
            </a:r>
          </a:p>
          <a:p>
            <a:r>
              <a:rPr lang="en-US" sz="2000" kern="1200" dirty="0">
                <a:solidFill>
                  <a:schemeClr val="tx1"/>
                </a:solidFill>
                <a:effectLst/>
                <a:latin typeface="+mn-lt"/>
                <a:ea typeface="+mn-ea"/>
                <a:cs typeface="+mn-cs"/>
              </a:rPr>
              <a:t>Forms used to record responses and time to complete items</a:t>
            </a:r>
          </a:p>
          <a:p>
            <a:r>
              <a:rPr lang="en-US" sz="2000" kern="1200" dirty="0">
                <a:solidFill>
                  <a:schemeClr val="tx1"/>
                </a:solidFill>
                <a:effectLst/>
                <a:latin typeface="+mn-lt"/>
                <a:ea typeface="+mn-ea"/>
                <a:cs typeface="+mn-cs"/>
              </a:rPr>
              <a:t>Any recordings of test procedures</a:t>
            </a:r>
          </a:p>
          <a:p>
            <a:r>
              <a:rPr lang="en-US" sz="2000" kern="1200" dirty="0">
                <a:solidFill>
                  <a:schemeClr val="tx1"/>
                </a:solidFill>
                <a:effectLst/>
                <a:latin typeface="+mn-lt"/>
                <a:ea typeface="+mn-ea"/>
                <a:cs typeface="+mn-cs"/>
              </a:rPr>
              <a:t>Narrative reports and score summaries provided by publishers based on raw test data input (ex. MMPI print outs)</a:t>
            </a:r>
          </a:p>
          <a:p>
            <a:r>
              <a:rPr lang="en-US" sz="2000" kern="1200" dirty="0">
                <a:solidFill>
                  <a:schemeClr val="tx1"/>
                </a:solidFill>
                <a:effectLst/>
                <a:latin typeface="+mn-lt"/>
                <a:ea typeface="+mn-ea"/>
                <a:cs typeface="+mn-cs"/>
              </a:rPr>
              <a:t> </a:t>
            </a:r>
          </a:p>
          <a:p>
            <a:r>
              <a:rPr lang="en-US" sz="2000" kern="1200" dirty="0">
                <a:solidFill>
                  <a:schemeClr val="tx1"/>
                </a:solidFill>
                <a:effectLst/>
                <a:latin typeface="+mn-lt"/>
                <a:ea typeface="+mn-ea"/>
                <a:cs typeface="+mn-cs"/>
              </a:rPr>
              <a:t>TEST DATA THAT IS NOT PROTECTED</a:t>
            </a:r>
          </a:p>
          <a:p>
            <a:r>
              <a:rPr lang="en-US" sz="2000" kern="1200" dirty="0">
                <a:solidFill>
                  <a:schemeClr val="tx1"/>
                </a:solidFill>
                <a:effectLst/>
                <a:latin typeface="+mn-lt"/>
                <a:ea typeface="+mn-ea"/>
                <a:cs typeface="+mn-cs"/>
              </a:rPr>
              <a:t>You can disclose numerical data</a:t>
            </a:r>
          </a:p>
          <a:p>
            <a:r>
              <a:rPr lang="en-US" sz="2000" kern="1200" dirty="0">
                <a:solidFill>
                  <a:schemeClr val="tx1"/>
                </a:solidFill>
                <a:effectLst/>
                <a:latin typeface="+mn-lt"/>
                <a:ea typeface="+mn-ea"/>
                <a:cs typeface="+mn-cs"/>
              </a:rPr>
              <a:t>Raw scores, standard scores, scaled scores</a:t>
            </a:r>
          </a:p>
          <a:p>
            <a:r>
              <a:rPr lang="en-US" sz="2000" kern="1200" dirty="0">
                <a:solidFill>
                  <a:schemeClr val="tx1"/>
                </a:solidFill>
                <a:effectLst/>
                <a:latin typeface="+mn-lt"/>
                <a:ea typeface="+mn-ea"/>
                <a:cs typeface="+mn-cs"/>
              </a:rPr>
              <a:t>Percentiles , Z- scores, T- scores</a:t>
            </a:r>
          </a:p>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85</a:t>
            </a:fld>
            <a:endParaRPr lang="en-US"/>
          </a:p>
        </p:txBody>
      </p:sp>
    </p:spTree>
    <p:extLst>
      <p:ext uri="{BB962C8B-B14F-4D97-AF65-F5344CB8AC3E}">
        <p14:creationId xmlns:p14="http://schemas.microsoft.com/office/powerpoint/2010/main" val="36732340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86</a:t>
            </a:fld>
            <a:endParaRPr lang="en-US"/>
          </a:p>
        </p:txBody>
      </p:sp>
    </p:spTree>
    <p:extLst>
      <p:ext uri="{BB962C8B-B14F-4D97-AF65-F5344CB8AC3E}">
        <p14:creationId xmlns:p14="http://schemas.microsoft.com/office/powerpoint/2010/main" val="21337113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2400" dirty="0"/>
          </a:p>
        </p:txBody>
      </p:sp>
      <p:sp>
        <p:nvSpPr>
          <p:cNvPr id="4" name="Slide Number Placeholder 3"/>
          <p:cNvSpPr>
            <a:spLocks noGrp="1"/>
          </p:cNvSpPr>
          <p:nvPr>
            <p:ph type="sldNum" sz="quarter" idx="5"/>
          </p:nvPr>
        </p:nvSpPr>
        <p:spPr/>
        <p:txBody>
          <a:bodyPr/>
          <a:lstStyle/>
          <a:p>
            <a:fld id="{57F7204C-6EC9-7642-9D95-6DAE8D89704E}" type="slidenum">
              <a:rPr lang="en-US" smtClean="0"/>
              <a:t>87</a:t>
            </a:fld>
            <a:endParaRPr lang="en-US"/>
          </a:p>
        </p:txBody>
      </p:sp>
    </p:spTree>
    <p:extLst>
      <p:ext uri="{BB962C8B-B14F-4D97-AF65-F5344CB8AC3E}">
        <p14:creationId xmlns:p14="http://schemas.microsoft.com/office/powerpoint/2010/main" val="172084749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Courier New" panose="02070309020205020404" pitchFamily="49" charset="0"/>
              <a:buChar char="o"/>
            </a:pPr>
            <a:endParaRPr lang="en-US" sz="2000" dirty="0"/>
          </a:p>
        </p:txBody>
      </p:sp>
      <p:sp>
        <p:nvSpPr>
          <p:cNvPr id="4" name="Slide Number Placeholder 3"/>
          <p:cNvSpPr>
            <a:spLocks noGrp="1"/>
          </p:cNvSpPr>
          <p:nvPr>
            <p:ph type="sldNum" sz="quarter" idx="5"/>
          </p:nvPr>
        </p:nvSpPr>
        <p:spPr/>
        <p:txBody>
          <a:bodyPr/>
          <a:lstStyle/>
          <a:p>
            <a:fld id="{57F7204C-6EC9-7642-9D95-6DAE8D89704E}" type="slidenum">
              <a:rPr lang="en-US" smtClean="0"/>
              <a:t>88</a:t>
            </a:fld>
            <a:endParaRPr lang="en-US"/>
          </a:p>
        </p:txBody>
      </p:sp>
    </p:spTree>
    <p:extLst>
      <p:ext uri="{BB962C8B-B14F-4D97-AF65-F5344CB8AC3E}">
        <p14:creationId xmlns:p14="http://schemas.microsoft.com/office/powerpoint/2010/main" val="344657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Per APA Guideline 6 </a:t>
            </a:r>
          </a:p>
          <a:p>
            <a:r>
              <a:rPr lang="en-US" sz="2000" kern="1200" dirty="0">
                <a:solidFill>
                  <a:schemeClr val="tx1"/>
                </a:solidFill>
                <a:effectLst/>
                <a:latin typeface="+mn-lt"/>
                <a:ea typeface="+mn-ea"/>
                <a:cs typeface="+mn-cs"/>
              </a:rPr>
              <a:t> </a:t>
            </a:r>
          </a:p>
          <a:p>
            <a:r>
              <a:rPr lang="en-US" sz="2000" i="1" kern="1200" dirty="0">
                <a:solidFill>
                  <a:schemeClr val="tx1"/>
                </a:solidFill>
                <a:effectLst/>
                <a:latin typeface="+mn-lt"/>
                <a:ea typeface="+mn-ea"/>
                <a:cs typeface="+mn-cs"/>
              </a:rPr>
              <a:t>Psychological testing and other assessment procedures are areas of professional practice in which psychologists have been trained and are uniquely qualified to conduct.</a:t>
            </a:r>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 </a:t>
            </a:r>
          </a:p>
          <a:p>
            <a:r>
              <a:rPr lang="en-US" sz="2000" i="1" kern="1200" dirty="0">
                <a:solidFill>
                  <a:schemeClr val="tx1"/>
                </a:solidFill>
                <a:effectLst/>
                <a:latin typeface="+mn-lt"/>
                <a:ea typeface="+mn-ea"/>
                <a:cs typeface="+mn-cs"/>
              </a:rPr>
              <a:t>Psychologists are encouraged to become familiar with the psychometric properties of any test or instrument they use to make screening, diagnostic, or intervention decisions and/or status recommendations. Psychometric characteristics of tests and other instruments include but are not limited to standardization, reliability, and validity. </a:t>
            </a:r>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 </a:t>
            </a: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F7204C-6EC9-7642-9D95-6DAE8D89704E}" type="slidenum">
              <a:rPr lang="en-US" smtClean="0"/>
              <a:t>9</a:t>
            </a:fld>
            <a:endParaRPr lang="en-US"/>
          </a:p>
        </p:txBody>
      </p:sp>
    </p:spTree>
    <p:extLst>
      <p:ext uri="{BB962C8B-B14F-4D97-AF65-F5344CB8AC3E}">
        <p14:creationId xmlns:p14="http://schemas.microsoft.com/office/powerpoint/2010/main" val="2517354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10/4/23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10/4/23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10/4/23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10/4/23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10/4/23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10/4/23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10/4/23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10/4/23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10/4/23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10/4/23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10/4/23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theaacn.org/position-papers-and-policies/"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s://www.wpath.org/soc8/chapters" TargetMode="External"/><Relationship Id="rId5" Type="http://schemas.openxmlformats.org/officeDocument/2006/relationships/hyperlink" Target="https://doi.org/10.1080/13854046.2018.1440632" TargetMode="External"/><Relationship Id="rId4" Type="http://schemas.openxmlformats.org/officeDocument/2006/relationships/hyperlink" Target="https://www.apa.org/about/policy/guidelines-psychological-assessment-evaluation.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doi.org/10.1080/13854046.2021.1901992"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brain with paint splashes&#10;&#10;Description automatically generated">
            <a:extLst>
              <a:ext uri="{FF2B5EF4-FFF2-40B4-BE49-F238E27FC236}">
                <a16:creationId xmlns:a16="http://schemas.microsoft.com/office/drawing/2014/main" id="{8F33276F-4DD9-F24A-B149-89C7136D26B6}"/>
              </a:ext>
            </a:extLst>
          </p:cNvPr>
          <p:cNvPicPr>
            <a:picLocks noChangeAspect="1"/>
          </p:cNvPicPr>
          <p:nvPr/>
        </p:nvPicPr>
        <p:blipFill>
          <a:blip r:embed="rId3"/>
          <a:stretch>
            <a:fillRect/>
          </a:stretch>
        </p:blipFill>
        <p:spPr>
          <a:xfrm>
            <a:off x="8980091" y="1379206"/>
            <a:ext cx="3364309" cy="3345194"/>
          </a:xfrm>
          <a:prstGeom prst="rect">
            <a:avLst/>
          </a:prstGeom>
        </p:spPr>
      </p:pic>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990600" y="1197104"/>
            <a:ext cx="9750286" cy="1802610"/>
          </a:xfrm>
        </p:spPr>
        <p:txBody>
          <a:bodyPr>
            <a:noAutofit/>
          </a:bodyPr>
          <a:lstStyle/>
          <a:p>
            <a:pPr algn="ctr"/>
            <a:r>
              <a:rPr lang="en-US" sz="4400" dirty="0"/>
              <a:t>SECURE AND ETHICAL ASSESSMENT</a:t>
            </a:r>
            <a:br>
              <a:rPr lang="en-US" sz="4400" dirty="0"/>
            </a:br>
            <a:r>
              <a:rPr lang="en-US" sz="4400" dirty="0"/>
              <a:t> IN  A </a:t>
            </a:r>
            <a:br>
              <a:rPr lang="en-US" sz="4400" dirty="0"/>
            </a:br>
            <a:r>
              <a:rPr lang="en-US" sz="4400" dirty="0"/>
              <a:t>CHANGING WORLD</a:t>
            </a:r>
          </a:p>
        </p:txBody>
      </p:sp>
      <p:sp>
        <p:nvSpPr>
          <p:cNvPr id="3" name="Subtitle 2">
            <a:extLst>
              <a:ext uri="{FF2B5EF4-FFF2-40B4-BE49-F238E27FC236}">
                <a16:creationId xmlns:a16="http://schemas.microsoft.com/office/drawing/2014/main" id="{551E6DF7-C8EA-4240-BC07-E3B5BB9569AC}"/>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6" name="Subtitle 2">
            <a:extLst>
              <a:ext uri="{FF2B5EF4-FFF2-40B4-BE49-F238E27FC236}">
                <a16:creationId xmlns:a16="http://schemas.microsoft.com/office/drawing/2014/main" id="{4BAF6256-D14C-CC44-AA98-0A57DD938BE7}"/>
              </a:ext>
            </a:extLst>
          </p:cNvPr>
          <p:cNvSpPr txBox="1">
            <a:spLocks/>
          </p:cNvSpPr>
          <p:nvPr/>
        </p:nvSpPr>
        <p:spPr>
          <a:xfrm>
            <a:off x="3648865" y="3380847"/>
            <a:ext cx="4433757" cy="17245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Wendy B. Marlowe, PhD, ABPP-</a:t>
            </a:r>
            <a:r>
              <a:rPr lang="en-US" dirty="0" err="1"/>
              <a:t>cn</a:t>
            </a:r>
            <a:endParaRPr lang="en-US" dirty="0"/>
          </a:p>
          <a:p>
            <a:r>
              <a:rPr lang="en-US" dirty="0"/>
              <a:t>Karen M Sanders, PhD, ABPP-</a:t>
            </a:r>
            <a:r>
              <a:rPr lang="en-US" dirty="0" err="1"/>
              <a:t>cn</a:t>
            </a:r>
            <a:endParaRPr lang="en-US" dirty="0"/>
          </a:p>
          <a:p>
            <a:r>
              <a:rPr lang="en-US" dirty="0"/>
              <a:t>Nora M. Thompson, PhD, ABPP-</a:t>
            </a:r>
            <a:r>
              <a:rPr lang="en-US" dirty="0" err="1"/>
              <a:t>cn</a:t>
            </a:r>
            <a:endParaRPr lang="en-US" dirty="0"/>
          </a:p>
          <a:p>
            <a:r>
              <a:rPr lang="en-US" dirty="0"/>
              <a:t>Phyllis Sanchez, PhD</a:t>
            </a:r>
          </a:p>
        </p:txBody>
      </p:sp>
    </p:spTree>
    <p:extLst>
      <p:ext uri="{BB962C8B-B14F-4D97-AF65-F5344CB8AC3E}">
        <p14:creationId xmlns:p14="http://schemas.microsoft.com/office/powerpoint/2010/main" val="414888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06F306-56E1-5D4A-831C-1963BB839D29}"/>
              </a:ext>
            </a:extLst>
          </p:cNvPr>
          <p:cNvSpPr txBox="1"/>
          <p:nvPr/>
        </p:nvSpPr>
        <p:spPr>
          <a:xfrm>
            <a:off x="1219200" y="1507629"/>
            <a:ext cx="9867900" cy="1692771"/>
          </a:xfrm>
          <a:prstGeom prst="rect">
            <a:avLst/>
          </a:prstGeom>
          <a:noFill/>
        </p:spPr>
        <p:txBody>
          <a:bodyPr wrap="square" rtlCol="0">
            <a:spAutoFit/>
          </a:bodyPr>
          <a:lstStyle/>
          <a:p>
            <a:r>
              <a:rPr lang="en-US" sz="2800" u="sng" dirty="0"/>
              <a:t>A Test</a:t>
            </a:r>
            <a:r>
              <a:rPr lang="en-US" sz="2800" dirty="0"/>
              <a:t> measures abilities w/questions that have “right or wrong” answers.</a:t>
            </a:r>
          </a:p>
          <a:p>
            <a:pPr marL="914400" lvl="1" indent="-457200">
              <a:buFont typeface="Arial" panose="020B0604020202020204" pitchFamily="34" charset="0"/>
              <a:buChar char="•"/>
            </a:pPr>
            <a:r>
              <a:rPr lang="en-US" sz="2400" dirty="0"/>
              <a:t>Test-takers are instructed to “do their best.” </a:t>
            </a:r>
          </a:p>
          <a:p>
            <a:pPr marL="914400" lvl="1" indent="-457200">
              <a:buFont typeface="Arial" panose="020B0604020202020204" pitchFamily="34" charset="0"/>
              <a:buChar char="•"/>
            </a:pPr>
            <a:r>
              <a:rPr lang="en-US" sz="2400" dirty="0"/>
              <a:t>Performance is compared to normative data</a:t>
            </a:r>
          </a:p>
        </p:txBody>
      </p:sp>
      <p:sp>
        <p:nvSpPr>
          <p:cNvPr id="7" name="TextBox 6">
            <a:extLst>
              <a:ext uri="{FF2B5EF4-FFF2-40B4-BE49-F238E27FC236}">
                <a16:creationId xmlns:a16="http://schemas.microsoft.com/office/drawing/2014/main" id="{3DE1A959-C42F-424D-9D36-151B28C7F12B}"/>
              </a:ext>
            </a:extLst>
          </p:cNvPr>
          <p:cNvSpPr txBox="1"/>
          <p:nvPr/>
        </p:nvSpPr>
        <p:spPr>
          <a:xfrm>
            <a:off x="1219200" y="3348097"/>
            <a:ext cx="9563100" cy="2062103"/>
          </a:xfrm>
          <a:prstGeom prst="rect">
            <a:avLst/>
          </a:prstGeom>
          <a:noFill/>
        </p:spPr>
        <p:txBody>
          <a:bodyPr wrap="square" rtlCol="0">
            <a:spAutoFit/>
          </a:bodyPr>
          <a:lstStyle/>
          <a:p>
            <a:r>
              <a:rPr lang="en-US" sz="2800" u="sng" dirty="0"/>
              <a:t>An Inventory</a:t>
            </a:r>
            <a:r>
              <a:rPr lang="en-US" sz="2800" dirty="0"/>
              <a:t> measures qualities. No “right or wrong” answers. </a:t>
            </a:r>
          </a:p>
          <a:p>
            <a:pPr marL="914400" lvl="1" indent="-457200">
              <a:buFont typeface="Arial" panose="020B0604020202020204" pitchFamily="34" charset="0"/>
              <a:buChar char="•"/>
            </a:pPr>
            <a:r>
              <a:rPr lang="en-US" sz="2400" dirty="0"/>
              <a:t>Test-takers are instructed to represent their “typical reactions or feelings.” </a:t>
            </a:r>
          </a:p>
          <a:p>
            <a:pPr marL="914400" lvl="1" indent="-457200">
              <a:buFont typeface="Arial" panose="020B0604020202020204" pitchFamily="34" charset="0"/>
              <a:buChar char="•"/>
            </a:pPr>
            <a:r>
              <a:rPr lang="en-US" sz="2400" dirty="0"/>
              <a:t>Measures self-appraisal or appraisal by others.</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457200"/>
            <a:ext cx="184731" cy="369332"/>
          </a:xfrm>
          <a:prstGeom prst="rect">
            <a:avLst/>
          </a:prstGeom>
          <a:noFill/>
        </p:spPr>
        <p:txBody>
          <a:bodyPr wrap="none" rtlCol="0">
            <a:spAutoFit/>
          </a:bodyPr>
          <a:lstStyle/>
          <a:p>
            <a:endParaRPr lang="en-US" dirty="0"/>
          </a:p>
        </p:txBody>
      </p:sp>
      <p:sp>
        <p:nvSpPr>
          <p:cNvPr id="11" name="Title 1">
            <a:extLst>
              <a:ext uri="{FF2B5EF4-FFF2-40B4-BE49-F238E27FC236}">
                <a16:creationId xmlns:a16="http://schemas.microsoft.com/office/drawing/2014/main" id="{AB2B9388-6DD7-5E41-94DA-62F6BB678DEA}"/>
              </a:ext>
            </a:extLst>
          </p:cNvPr>
          <p:cNvSpPr>
            <a:spLocks noGrp="1"/>
          </p:cNvSpPr>
          <p:nvPr>
            <p:ph type="ctrTitle"/>
          </p:nvPr>
        </p:nvSpPr>
        <p:spPr>
          <a:xfrm>
            <a:off x="1219200" y="490568"/>
            <a:ext cx="9802673" cy="728632"/>
          </a:xfrm>
        </p:spPr>
        <p:txBody>
          <a:bodyPr>
            <a:noAutofit/>
          </a:bodyPr>
          <a:lstStyle/>
          <a:p>
            <a:pPr algn="ctr">
              <a:lnSpc>
                <a:spcPct val="100000"/>
              </a:lnSpc>
            </a:pPr>
            <a:r>
              <a:rPr lang="en-US" sz="3600" dirty="0"/>
              <a:t>Psychological Test versus Inventory </a:t>
            </a:r>
          </a:p>
        </p:txBody>
      </p:sp>
    </p:spTree>
    <p:extLst>
      <p:ext uri="{BB962C8B-B14F-4D97-AF65-F5344CB8AC3E}">
        <p14:creationId xmlns:p14="http://schemas.microsoft.com/office/powerpoint/2010/main" val="271642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7E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06F306-56E1-5D4A-831C-1963BB839D29}"/>
              </a:ext>
            </a:extLst>
          </p:cNvPr>
          <p:cNvSpPr txBox="1"/>
          <p:nvPr/>
        </p:nvSpPr>
        <p:spPr>
          <a:xfrm>
            <a:off x="1181100" y="1800761"/>
            <a:ext cx="9867900" cy="1323439"/>
          </a:xfrm>
          <a:prstGeom prst="rect">
            <a:avLst/>
          </a:prstGeom>
          <a:noFill/>
        </p:spPr>
        <p:txBody>
          <a:bodyPr wrap="square" rtlCol="0">
            <a:spAutoFit/>
          </a:bodyPr>
          <a:lstStyle/>
          <a:p>
            <a:r>
              <a:rPr lang="en-US" sz="2800" u="sng" dirty="0"/>
              <a:t>Selected Responses</a:t>
            </a:r>
            <a:r>
              <a:rPr lang="en-US" sz="2800" dirty="0"/>
              <a:t> – Test-takers choose among answers offered in the question.</a:t>
            </a:r>
          </a:p>
          <a:p>
            <a:pPr marL="914400" lvl="1" indent="-457200">
              <a:buFont typeface="Arial" panose="020B0604020202020204" pitchFamily="34" charset="0"/>
              <a:buChar char="•"/>
            </a:pPr>
            <a:r>
              <a:rPr lang="en-US" sz="2400" dirty="0"/>
              <a:t>True/False, Multiple Choice, Matching, etc.</a:t>
            </a:r>
          </a:p>
        </p:txBody>
      </p:sp>
      <p:sp>
        <p:nvSpPr>
          <p:cNvPr id="7" name="TextBox 6">
            <a:extLst>
              <a:ext uri="{FF2B5EF4-FFF2-40B4-BE49-F238E27FC236}">
                <a16:creationId xmlns:a16="http://schemas.microsoft.com/office/drawing/2014/main" id="{3DE1A959-C42F-424D-9D36-151B28C7F12B}"/>
              </a:ext>
            </a:extLst>
          </p:cNvPr>
          <p:cNvSpPr txBox="1"/>
          <p:nvPr/>
        </p:nvSpPr>
        <p:spPr>
          <a:xfrm>
            <a:off x="1181100" y="3505200"/>
            <a:ext cx="9867900" cy="1692771"/>
          </a:xfrm>
          <a:prstGeom prst="rect">
            <a:avLst/>
          </a:prstGeom>
          <a:noFill/>
        </p:spPr>
        <p:txBody>
          <a:bodyPr wrap="square" rtlCol="0">
            <a:spAutoFit/>
          </a:bodyPr>
          <a:lstStyle/>
          <a:p>
            <a:r>
              <a:rPr lang="en-US" sz="2800" u="sng" dirty="0"/>
              <a:t>Constructed Responses</a:t>
            </a:r>
            <a:r>
              <a:rPr lang="en-US" sz="2800" dirty="0"/>
              <a:t> – Test-takers provide answers based on prompts. </a:t>
            </a:r>
          </a:p>
          <a:p>
            <a:pPr marL="914400" lvl="1" indent="-457200">
              <a:buFont typeface="Arial" panose="020B0604020202020204" pitchFamily="34" charset="0"/>
              <a:buChar char="•"/>
            </a:pPr>
            <a:r>
              <a:rPr lang="en-US" sz="2400" dirty="0"/>
              <a:t>Can range from one word fill-in-the-blank responses to full essays.</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457200"/>
            <a:ext cx="184731" cy="369332"/>
          </a:xfrm>
          <a:prstGeom prst="rect">
            <a:avLst/>
          </a:prstGeom>
          <a:noFill/>
        </p:spPr>
        <p:txBody>
          <a:bodyPr wrap="none" rtlCol="0">
            <a:spAutoFit/>
          </a:bodyPr>
          <a:lstStyle/>
          <a:p>
            <a:endParaRPr lang="en-US" dirty="0"/>
          </a:p>
        </p:txBody>
      </p:sp>
      <p:sp>
        <p:nvSpPr>
          <p:cNvPr id="11" name="Title 1">
            <a:extLst>
              <a:ext uri="{FF2B5EF4-FFF2-40B4-BE49-F238E27FC236}">
                <a16:creationId xmlns:a16="http://schemas.microsoft.com/office/drawing/2014/main" id="{AB2B9388-6DD7-5E41-94DA-62F6BB678DEA}"/>
              </a:ext>
            </a:extLst>
          </p:cNvPr>
          <p:cNvSpPr>
            <a:spLocks noGrp="1"/>
          </p:cNvSpPr>
          <p:nvPr>
            <p:ph type="ctrTitle"/>
          </p:nvPr>
        </p:nvSpPr>
        <p:spPr>
          <a:xfrm>
            <a:off x="3581399" y="783700"/>
            <a:ext cx="5105401" cy="728632"/>
          </a:xfrm>
        </p:spPr>
        <p:txBody>
          <a:bodyPr>
            <a:noAutofit/>
          </a:bodyPr>
          <a:lstStyle/>
          <a:p>
            <a:pPr algn="ctr">
              <a:lnSpc>
                <a:spcPct val="100000"/>
              </a:lnSpc>
            </a:pPr>
            <a:r>
              <a:rPr lang="en-US" sz="3600" dirty="0"/>
              <a:t>Response formats</a:t>
            </a:r>
          </a:p>
        </p:txBody>
      </p:sp>
    </p:spTree>
    <p:extLst>
      <p:ext uri="{BB962C8B-B14F-4D97-AF65-F5344CB8AC3E}">
        <p14:creationId xmlns:p14="http://schemas.microsoft.com/office/powerpoint/2010/main" val="332010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7E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06F306-56E1-5D4A-831C-1963BB839D29}"/>
              </a:ext>
            </a:extLst>
          </p:cNvPr>
          <p:cNvSpPr txBox="1"/>
          <p:nvPr/>
        </p:nvSpPr>
        <p:spPr>
          <a:xfrm>
            <a:off x="1143000" y="1676400"/>
            <a:ext cx="10020300" cy="954107"/>
          </a:xfrm>
          <a:prstGeom prst="rect">
            <a:avLst/>
          </a:prstGeom>
          <a:noFill/>
        </p:spPr>
        <p:txBody>
          <a:bodyPr wrap="square" rtlCol="0">
            <a:spAutoFit/>
          </a:bodyPr>
          <a:lstStyle/>
          <a:p>
            <a:r>
              <a:rPr lang="en-US" sz="2800" dirty="0"/>
              <a:t>A general term that refers to a test-taker’s tendency to respond inaccurately or falsely to questions – many types</a:t>
            </a:r>
          </a:p>
        </p:txBody>
      </p:sp>
      <p:sp>
        <p:nvSpPr>
          <p:cNvPr id="7" name="TextBox 6">
            <a:extLst>
              <a:ext uri="{FF2B5EF4-FFF2-40B4-BE49-F238E27FC236}">
                <a16:creationId xmlns:a16="http://schemas.microsoft.com/office/drawing/2014/main" id="{3DE1A959-C42F-424D-9D36-151B28C7F12B}"/>
              </a:ext>
            </a:extLst>
          </p:cNvPr>
          <p:cNvSpPr txBox="1"/>
          <p:nvPr/>
        </p:nvSpPr>
        <p:spPr>
          <a:xfrm>
            <a:off x="1181100" y="2999839"/>
            <a:ext cx="9867900" cy="2431435"/>
          </a:xfrm>
          <a:prstGeom prst="rect">
            <a:avLst/>
          </a:prstGeom>
          <a:noFill/>
        </p:spPr>
        <p:txBody>
          <a:bodyPr wrap="square" rtlCol="0">
            <a:spAutoFit/>
          </a:bodyPr>
          <a:lstStyle/>
          <a:p>
            <a:r>
              <a:rPr lang="en-US" sz="2800" dirty="0"/>
              <a:t>Does the Test-Taker Attempt to Present Themselves in a Particular Manner?</a:t>
            </a:r>
          </a:p>
          <a:p>
            <a:pPr marL="914400" lvl="1" indent="-457200">
              <a:buFont typeface="Arial" panose="020B0604020202020204" pitchFamily="34" charset="0"/>
              <a:buChar char="•"/>
            </a:pPr>
            <a:r>
              <a:rPr lang="en-US" sz="2400" u="sng" dirty="0"/>
              <a:t>On Inventories</a:t>
            </a:r>
            <a:r>
              <a:rPr lang="en-US" sz="2400" dirty="0"/>
              <a:t>, presenting oneself in a good light or exaggerating physical or psychological illness</a:t>
            </a:r>
          </a:p>
          <a:p>
            <a:pPr marL="914400" lvl="1" indent="-457200">
              <a:buFont typeface="Arial" panose="020B0604020202020204" pitchFamily="34" charset="0"/>
              <a:buChar char="•"/>
            </a:pPr>
            <a:r>
              <a:rPr lang="en-US" sz="2400" u="sng" dirty="0"/>
              <a:t>On Tests</a:t>
            </a:r>
            <a:r>
              <a:rPr lang="en-US" sz="2400" dirty="0"/>
              <a:t>, performing beneath one’s abilities to support a disability claim.</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457200"/>
            <a:ext cx="184731" cy="369332"/>
          </a:xfrm>
          <a:prstGeom prst="rect">
            <a:avLst/>
          </a:prstGeom>
          <a:noFill/>
        </p:spPr>
        <p:txBody>
          <a:bodyPr wrap="none" rtlCol="0">
            <a:spAutoFit/>
          </a:bodyPr>
          <a:lstStyle/>
          <a:p>
            <a:endParaRPr lang="en-US" dirty="0"/>
          </a:p>
        </p:txBody>
      </p:sp>
      <p:sp>
        <p:nvSpPr>
          <p:cNvPr id="11" name="Title 1">
            <a:extLst>
              <a:ext uri="{FF2B5EF4-FFF2-40B4-BE49-F238E27FC236}">
                <a16:creationId xmlns:a16="http://schemas.microsoft.com/office/drawing/2014/main" id="{AB2B9388-6DD7-5E41-94DA-62F6BB678DEA}"/>
              </a:ext>
            </a:extLst>
          </p:cNvPr>
          <p:cNvSpPr>
            <a:spLocks noGrp="1"/>
          </p:cNvSpPr>
          <p:nvPr>
            <p:ph type="ctrTitle"/>
          </p:nvPr>
        </p:nvSpPr>
        <p:spPr>
          <a:xfrm>
            <a:off x="3581399" y="783700"/>
            <a:ext cx="5105401" cy="728632"/>
          </a:xfrm>
        </p:spPr>
        <p:txBody>
          <a:bodyPr>
            <a:noAutofit/>
          </a:bodyPr>
          <a:lstStyle/>
          <a:p>
            <a:pPr algn="ctr">
              <a:lnSpc>
                <a:spcPct val="100000"/>
              </a:lnSpc>
            </a:pPr>
            <a:r>
              <a:rPr lang="en-US" sz="3600" dirty="0"/>
              <a:t>Response bias</a:t>
            </a:r>
          </a:p>
        </p:txBody>
      </p:sp>
    </p:spTree>
    <p:extLst>
      <p:ext uri="{BB962C8B-B14F-4D97-AF65-F5344CB8AC3E}">
        <p14:creationId xmlns:p14="http://schemas.microsoft.com/office/powerpoint/2010/main" val="259413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7E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06F306-56E1-5D4A-831C-1963BB839D29}"/>
              </a:ext>
            </a:extLst>
          </p:cNvPr>
          <p:cNvSpPr txBox="1"/>
          <p:nvPr/>
        </p:nvSpPr>
        <p:spPr>
          <a:xfrm>
            <a:off x="1447800" y="1321712"/>
            <a:ext cx="9144000" cy="954107"/>
          </a:xfrm>
          <a:prstGeom prst="rect">
            <a:avLst/>
          </a:prstGeom>
          <a:noFill/>
        </p:spPr>
        <p:txBody>
          <a:bodyPr wrap="square" rtlCol="0">
            <a:spAutoFit/>
          </a:bodyPr>
          <a:lstStyle/>
          <a:p>
            <a:pPr marL="415925" indent="-415925"/>
            <a:r>
              <a:rPr lang="en-US" sz="2800" dirty="0"/>
              <a:t>1. </a:t>
            </a:r>
            <a:r>
              <a:rPr lang="en-US" sz="2800" u="sng" dirty="0"/>
              <a:t>Literature Review and Expert Judgment</a:t>
            </a:r>
            <a:r>
              <a:rPr lang="en-US" sz="2800" dirty="0"/>
              <a:t> used to define the purpose and content of the test.</a:t>
            </a:r>
          </a:p>
        </p:txBody>
      </p:sp>
      <p:sp>
        <p:nvSpPr>
          <p:cNvPr id="7" name="TextBox 6">
            <a:extLst>
              <a:ext uri="{FF2B5EF4-FFF2-40B4-BE49-F238E27FC236}">
                <a16:creationId xmlns:a16="http://schemas.microsoft.com/office/drawing/2014/main" id="{3DE1A959-C42F-424D-9D36-151B28C7F12B}"/>
              </a:ext>
            </a:extLst>
          </p:cNvPr>
          <p:cNvSpPr txBox="1"/>
          <p:nvPr/>
        </p:nvSpPr>
        <p:spPr>
          <a:xfrm>
            <a:off x="1447800" y="2673459"/>
            <a:ext cx="8305800" cy="954107"/>
          </a:xfrm>
          <a:prstGeom prst="rect">
            <a:avLst/>
          </a:prstGeom>
          <a:noFill/>
        </p:spPr>
        <p:txBody>
          <a:bodyPr wrap="square" rtlCol="0">
            <a:spAutoFit/>
          </a:bodyPr>
          <a:lstStyle/>
          <a:p>
            <a:pPr marL="457200" indent="-457200"/>
            <a:r>
              <a:rPr lang="en-US" sz="2800" dirty="0"/>
              <a:t>2. </a:t>
            </a:r>
            <a:r>
              <a:rPr lang="en-US" sz="2800" u="sng" dirty="0"/>
              <a:t>Test Items Generated and Tested</a:t>
            </a:r>
            <a:r>
              <a:rPr lang="en-US" sz="2800" dirty="0"/>
              <a:t> on a small representative sample of target population</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457200"/>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DB42BB52-7D84-2F4C-B8D2-0B7622AB32C7}"/>
              </a:ext>
            </a:extLst>
          </p:cNvPr>
          <p:cNvSpPr txBox="1"/>
          <p:nvPr/>
        </p:nvSpPr>
        <p:spPr>
          <a:xfrm>
            <a:off x="1447800" y="4025205"/>
            <a:ext cx="9383573" cy="1384995"/>
          </a:xfrm>
          <a:prstGeom prst="rect">
            <a:avLst/>
          </a:prstGeom>
          <a:noFill/>
        </p:spPr>
        <p:txBody>
          <a:bodyPr wrap="square" rtlCol="0">
            <a:spAutoFit/>
          </a:bodyPr>
          <a:lstStyle/>
          <a:p>
            <a:pPr marL="457200" indent="-457200"/>
            <a:r>
              <a:rPr lang="en-US" sz="2800" dirty="0"/>
              <a:t>3. </a:t>
            </a:r>
            <a:r>
              <a:rPr lang="en-US" sz="2800" u="sng" dirty="0"/>
              <a:t>Reliability and Validity</a:t>
            </a:r>
            <a:r>
              <a:rPr lang="en-US" sz="2800" dirty="0"/>
              <a:t> are checked, administration &amp; scoring adjusted as needed, bad test items are discarded.</a:t>
            </a:r>
          </a:p>
        </p:txBody>
      </p:sp>
      <p:sp>
        <p:nvSpPr>
          <p:cNvPr id="11" name="Title 1">
            <a:extLst>
              <a:ext uri="{FF2B5EF4-FFF2-40B4-BE49-F238E27FC236}">
                <a16:creationId xmlns:a16="http://schemas.microsoft.com/office/drawing/2014/main" id="{AB2B9388-6DD7-5E41-94DA-62F6BB678DEA}"/>
              </a:ext>
            </a:extLst>
          </p:cNvPr>
          <p:cNvSpPr>
            <a:spLocks noGrp="1"/>
          </p:cNvSpPr>
          <p:nvPr>
            <p:ph type="ctrTitle"/>
          </p:nvPr>
        </p:nvSpPr>
        <p:spPr>
          <a:xfrm>
            <a:off x="1436827" y="414368"/>
            <a:ext cx="9318346" cy="728632"/>
          </a:xfrm>
        </p:spPr>
        <p:txBody>
          <a:bodyPr>
            <a:noAutofit/>
          </a:bodyPr>
          <a:lstStyle/>
          <a:p>
            <a:pPr algn="ctr">
              <a:lnSpc>
                <a:spcPct val="100000"/>
              </a:lnSpc>
            </a:pPr>
            <a:r>
              <a:rPr lang="en-US" sz="3600" dirty="0"/>
              <a:t>Test development</a:t>
            </a:r>
          </a:p>
        </p:txBody>
      </p:sp>
    </p:spTree>
    <p:extLst>
      <p:ext uri="{BB962C8B-B14F-4D97-AF65-F5344CB8AC3E}">
        <p14:creationId xmlns:p14="http://schemas.microsoft.com/office/powerpoint/2010/main" val="326505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7E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06F306-56E1-5D4A-831C-1963BB839D29}"/>
              </a:ext>
            </a:extLst>
          </p:cNvPr>
          <p:cNvSpPr txBox="1"/>
          <p:nvPr/>
        </p:nvSpPr>
        <p:spPr>
          <a:xfrm>
            <a:off x="1600200" y="1371600"/>
            <a:ext cx="9144000" cy="1384995"/>
          </a:xfrm>
          <a:prstGeom prst="rect">
            <a:avLst/>
          </a:prstGeom>
          <a:noFill/>
        </p:spPr>
        <p:txBody>
          <a:bodyPr wrap="square" rtlCol="0">
            <a:spAutoFit/>
          </a:bodyPr>
          <a:lstStyle/>
          <a:p>
            <a:pPr marL="415925" indent="-415925"/>
            <a:r>
              <a:rPr lang="en-US" sz="2800" dirty="0"/>
              <a:t>4. </a:t>
            </a:r>
            <a:r>
              <a:rPr lang="en-US" sz="2800" u="sng" dirty="0"/>
              <a:t>Cross-Validation</a:t>
            </a:r>
            <a:r>
              <a:rPr lang="en-US" sz="2800" dirty="0"/>
              <a:t>. The test is administered to a different small sample to check reliability and validity. Additional changes made as needed.</a:t>
            </a:r>
          </a:p>
        </p:txBody>
      </p:sp>
      <p:sp>
        <p:nvSpPr>
          <p:cNvPr id="7" name="TextBox 6">
            <a:extLst>
              <a:ext uri="{FF2B5EF4-FFF2-40B4-BE49-F238E27FC236}">
                <a16:creationId xmlns:a16="http://schemas.microsoft.com/office/drawing/2014/main" id="{3DE1A959-C42F-424D-9D36-151B28C7F12B}"/>
              </a:ext>
            </a:extLst>
          </p:cNvPr>
          <p:cNvSpPr txBox="1"/>
          <p:nvPr/>
        </p:nvSpPr>
        <p:spPr>
          <a:xfrm>
            <a:off x="1600200" y="2951947"/>
            <a:ext cx="8305800" cy="2554545"/>
          </a:xfrm>
          <a:prstGeom prst="rect">
            <a:avLst/>
          </a:prstGeom>
          <a:noFill/>
        </p:spPr>
        <p:txBody>
          <a:bodyPr wrap="square" rtlCol="0">
            <a:spAutoFit/>
          </a:bodyPr>
          <a:lstStyle/>
          <a:p>
            <a:pPr marL="457200" indent="-457200"/>
            <a:r>
              <a:rPr lang="en-US" sz="2800" dirty="0"/>
              <a:t>5. </a:t>
            </a:r>
            <a:r>
              <a:rPr lang="en-US" sz="2800" u="sng" dirty="0"/>
              <a:t>Normative Data Generated</a:t>
            </a:r>
            <a:r>
              <a:rPr lang="en-US" sz="2800" dirty="0"/>
              <a:t>, which becomes the reference group against which individual test-taker’s raw scores are compared. </a:t>
            </a:r>
          </a:p>
          <a:p>
            <a:pPr marL="1371600" lvl="2" indent="-457200">
              <a:buFont typeface="Arial" panose="020B0604020202020204" pitchFamily="34" charset="0"/>
              <a:buChar char="•"/>
            </a:pPr>
            <a:r>
              <a:rPr lang="en-US" sz="2400" dirty="0"/>
              <a:t>Normative data can be used to determine scaled scores and percentile scores.</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457200"/>
            <a:ext cx="184731" cy="369332"/>
          </a:xfrm>
          <a:prstGeom prst="rect">
            <a:avLst/>
          </a:prstGeom>
          <a:noFill/>
        </p:spPr>
        <p:txBody>
          <a:bodyPr wrap="none" rtlCol="0">
            <a:spAutoFit/>
          </a:bodyPr>
          <a:lstStyle/>
          <a:p>
            <a:endParaRPr lang="en-US" dirty="0"/>
          </a:p>
        </p:txBody>
      </p:sp>
      <p:sp>
        <p:nvSpPr>
          <p:cNvPr id="11" name="Title 1">
            <a:extLst>
              <a:ext uri="{FF2B5EF4-FFF2-40B4-BE49-F238E27FC236}">
                <a16:creationId xmlns:a16="http://schemas.microsoft.com/office/drawing/2014/main" id="{AB2B9388-6DD7-5E41-94DA-62F6BB678DEA}"/>
              </a:ext>
            </a:extLst>
          </p:cNvPr>
          <p:cNvSpPr>
            <a:spLocks noGrp="1"/>
          </p:cNvSpPr>
          <p:nvPr>
            <p:ph type="ctrTitle"/>
          </p:nvPr>
        </p:nvSpPr>
        <p:spPr>
          <a:xfrm>
            <a:off x="1436827" y="414368"/>
            <a:ext cx="9318346" cy="728632"/>
          </a:xfrm>
        </p:spPr>
        <p:txBody>
          <a:bodyPr>
            <a:noAutofit/>
          </a:bodyPr>
          <a:lstStyle/>
          <a:p>
            <a:pPr algn="ctr">
              <a:lnSpc>
                <a:spcPct val="100000"/>
              </a:lnSpc>
            </a:pPr>
            <a:r>
              <a:rPr lang="en-US" sz="3600" dirty="0"/>
              <a:t>Test development</a:t>
            </a:r>
          </a:p>
        </p:txBody>
      </p:sp>
    </p:spTree>
    <p:extLst>
      <p:ext uri="{BB962C8B-B14F-4D97-AF65-F5344CB8AC3E}">
        <p14:creationId xmlns:p14="http://schemas.microsoft.com/office/powerpoint/2010/main" val="105449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7E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3788054" y="533400"/>
            <a:ext cx="4670146" cy="739229"/>
          </a:xfrm>
        </p:spPr>
        <p:txBody>
          <a:bodyPr>
            <a:noAutofit/>
          </a:bodyPr>
          <a:lstStyle/>
          <a:p>
            <a:pPr algn="ctr">
              <a:lnSpc>
                <a:spcPct val="100000"/>
              </a:lnSpc>
            </a:pPr>
            <a:r>
              <a:rPr lang="en-US" sz="3600" dirty="0"/>
              <a:t>Normative Data</a:t>
            </a:r>
          </a:p>
        </p:txBody>
      </p:sp>
      <p:sp>
        <p:nvSpPr>
          <p:cNvPr id="4" name="TextBox 3">
            <a:extLst>
              <a:ext uri="{FF2B5EF4-FFF2-40B4-BE49-F238E27FC236}">
                <a16:creationId xmlns:a16="http://schemas.microsoft.com/office/drawing/2014/main" id="{CD06F306-56E1-5D4A-831C-1963BB839D29}"/>
              </a:ext>
            </a:extLst>
          </p:cNvPr>
          <p:cNvSpPr txBox="1"/>
          <p:nvPr/>
        </p:nvSpPr>
        <p:spPr>
          <a:xfrm>
            <a:off x="2819400" y="1524000"/>
            <a:ext cx="6597069" cy="1569660"/>
          </a:xfrm>
          <a:prstGeom prst="rect">
            <a:avLst/>
          </a:prstGeom>
          <a:noFill/>
        </p:spPr>
        <p:txBody>
          <a:bodyPr wrap="square" rtlCol="0">
            <a:spAutoFit/>
          </a:bodyPr>
          <a:lstStyle/>
          <a:p>
            <a:pPr marL="742950" lvl="1" indent="-285750">
              <a:buFont typeface="Arial" panose="020B0604020202020204" pitchFamily="34" charset="0"/>
              <a:buChar char="•"/>
            </a:pPr>
            <a:r>
              <a:rPr lang="en-US" sz="3200" dirty="0"/>
              <a:t>What are normative data?</a:t>
            </a:r>
          </a:p>
          <a:p>
            <a:pPr marL="742950" lvl="1" indent="-285750">
              <a:buFont typeface="Arial" panose="020B0604020202020204" pitchFamily="34" charset="0"/>
              <a:buChar char="•"/>
            </a:pPr>
            <a:r>
              <a:rPr lang="en-US" sz="3200" dirty="0"/>
              <a:t>How are they developed?</a:t>
            </a:r>
          </a:p>
          <a:p>
            <a:pPr marL="742950" lvl="1" indent="-285750">
              <a:buFont typeface="Arial" panose="020B0604020202020204" pitchFamily="34" charset="0"/>
              <a:buChar char="•"/>
            </a:pPr>
            <a:r>
              <a:rPr lang="en-US" sz="3200" dirty="0"/>
              <a:t>Why are they important?</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1317793" y="3429000"/>
            <a:ext cx="9731208" cy="1384995"/>
          </a:xfrm>
          <a:prstGeom prst="rect">
            <a:avLst/>
          </a:prstGeom>
          <a:noFill/>
        </p:spPr>
        <p:txBody>
          <a:bodyPr wrap="square" rtlCol="0">
            <a:spAutoFit/>
          </a:bodyPr>
          <a:lstStyle/>
          <a:p>
            <a:pPr marL="0" lvl="1"/>
            <a:r>
              <a:rPr lang="en-US" sz="2800" dirty="0"/>
              <a:t>Normative Data are derived from a sample of test-takers who are representative of the target population for the test</a:t>
            </a:r>
          </a:p>
        </p:txBody>
      </p:sp>
    </p:spTree>
    <p:extLst>
      <p:ext uri="{BB962C8B-B14F-4D97-AF65-F5344CB8AC3E}">
        <p14:creationId xmlns:p14="http://schemas.microsoft.com/office/powerpoint/2010/main" val="67155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2482715" y="1165771"/>
            <a:ext cx="7270885" cy="739229"/>
          </a:xfrm>
        </p:spPr>
        <p:txBody>
          <a:bodyPr>
            <a:noAutofit/>
          </a:bodyPr>
          <a:lstStyle/>
          <a:p>
            <a:pPr algn="ctr">
              <a:lnSpc>
                <a:spcPct val="100000"/>
              </a:lnSpc>
            </a:pPr>
            <a:r>
              <a:rPr lang="en-US" sz="3600" dirty="0"/>
              <a:t>Test Validity and Reliability</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1317793" y="2438400"/>
            <a:ext cx="9731208" cy="1569660"/>
          </a:xfrm>
          <a:prstGeom prst="rect">
            <a:avLst/>
          </a:prstGeom>
          <a:noFill/>
        </p:spPr>
        <p:txBody>
          <a:bodyPr wrap="square" rtlCol="0">
            <a:spAutoFit/>
          </a:bodyPr>
          <a:lstStyle/>
          <a:p>
            <a:pPr marL="0" lvl="1"/>
            <a:r>
              <a:rPr lang="en-US" sz="3200" dirty="0"/>
              <a:t>These concepts have crucial implications for the quality of decisions that are made based on test-takers’ scores</a:t>
            </a:r>
          </a:p>
        </p:txBody>
      </p:sp>
    </p:spTree>
    <p:extLst>
      <p:ext uri="{BB962C8B-B14F-4D97-AF65-F5344CB8AC3E}">
        <p14:creationId xmlns:p14="http://schemas.microsoft.com/office/powerpoint/2010/main" val="161493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2482715" y="1013371"/>
            <a:ext cx="7270885" cy="739229"/>
          </a:xfrm>
        </p:spPr>
        <p:txBody>
          <a:bodyPr>
            <a:noAutofit/>
          </a:bodyPr>
          <a:lstStyle/>
          <a:p>
            <a:pPr algn="ctr">
              <a:lnSpc>
                <a:spcPct val="100000"/>
              </a:lnSpc>
            </a:pPr>
            <a:r>
              <a:rPr lang="en-US" sz="3600" dirty="0"/>
              <a:t>Test Validity</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609600" y="2209800"/>
            <a:ext cx="11015528" cy="1938992"/>
          </a:xfrm>
          <a:prstGeom prst="rect">
            <a:avLst/>
          </a:prstGeom>
          <a:noFill/>
        </p:spPr>
        <p:txBody>
          <a:bodyPr wrap="square" rtlCol="0">
            <a:spAutoFit/>
          </a:bodyPr>
          <a:lstStyle/>
          <a:p>
            <a:pPr marL="0" lvl="1" algn="ctr"/>
            <a:r>
              <a:rPr lang="en-US" sz="3200" dirty="0"/>
              <a:t>Simply put, test validity asks:</a:t>
            </a:r>
          </a:p>
          <a:p>
            <a:pPr marL="0" lvl="1" algn="ctr"/>
            <a:endParaRPr lang="en-US" sz="2400" dirty="0"/>
          </a:p>
          <a:p>
            <a:pPr marL="0" lvl="1" algn="ctr"/>
            <a:r>
              <a:rPr lang="en-US" sz="3200" dirty="0"/>
              <a:t>Does this test measure what it is supposed to measure?</a:t>
            </a:r>
          </a:p>
          <a:p>
            <a:pPr marL="0" lvl="1"/>
            <a:endParaRPr lang="en-US" sz="3200" dirty="0"/>
          </a:p>
        </p:txBody>
      </p:sp>
    </p:spTree>
    <p:extLst>
      <p:ext uri="{BB962C8B-B14F-4D97-AF65-F5344CB8AC3E}">
        <p14:creationId xmlns:p14="http://schemas.microsoft.com/office/powerpoint/2010/main" val="85520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533400" y="1524000"/>
            <a:ext cx="11125199" cy="739229"/>
          </a:xfrm>
        </p:spPr>
        <p:txBody>
          <a:bodyPr>
            <a:noAutofit/>
          </a:bodyPr>
          <a:lstStyle/>
          <a:p>
            <a:pPr algn="ctr">
              <a:lnSpc>
                <a:spcPct val="100000"/>
              </a:lnSpc>
            </a:pPr>
            <a:r>
              <a:rPr lang="en-US" sz="3600" dirty="0"/>
              <a:t>Who is Responsible for the Validity of a Test?</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3756193" y="2849940"/>
            <a:ext cx="4778207" cy="1569660"/>
          </a:xfrm>
          <a:prstGeom prst="rect">
            <a:avLst/>
          </a:prstGeom>
          <a:noFill/>
        </p:spPr>
        <p:txBody>
          <a:bodyPr wrap="square" rtlCol="0">
            <a:spAutoFit/>
          </a:bodyPr>
          <a:lstStyle/>
          <a:p>
            <a:pPr lvl="1" indent="-457200">
              <a:buFont typeface="Arial" panose="020B0604020202020204" pitchFamily="34" charset="0"/>
              <a:buChar char="•"/>
            </a:pPr>
            <a:r>
              <a:rPr lang="en-US" sz="3200" dirty="0"/>
              <a:t>The test developer?</a:t>
            </a:r>
          </a:p>
          <a:p>
            <a:pPr lvl="1" indent="-457200">
              <a:buFont typeface="Arial" panose="020B0604020202020204" pitchFamily="34" charset="0"/>
              <a:buChar char="•"/>
            </a:pPr>
            <a:r>
              <a:rPr lang="en-US" sz="3200" dirty="0"/>
              <a:t>The psychologist?</a:t>
            </a:r>
          </a:p>
          <a:p>
            <a:pPr lvl="1" indent="-457200">
              <a:buFont typeface="Arial" panose="020B0604020202020204" pitchFamily="34" charset="0"/>
              <a:buChar char="•"/>
            </a:pPr>
            <a:r>
              <a:rPr lang="en-US" sz="3200" dirty="0"/>
              <a:t>Both?</a:t>
            </a:r>
          </a:p>
        </p:txBody>
      </p:sp>
    </p:spTree>
    <p:extLst>
      <p:ext uri="{BB962C8B-B14F-4D97-AF65-F5344CB8AC3E}">
        <p14:creationId xmlns:p14="http://schemas.microsoft.com/office/powerpoint/2010/main" val="93961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1632530" y="894522"/>
            <a:ext cx="8959270" cy="1380823"/>
          </a:xfrm>
        </p:spPr>
        <p:txBody>
          <a:bodyPr>
            <a:noAutofit/>
          </a:bodyPr>
          <a:lstStyle/>
          <a:p>
            <a:pPr algn="ctr">
              <a:lnSpc>
                <a:spcPct val="100000"/>
              </a:lnSpc>
            </a:pPr>
            <a:r>
              <a:rPr lang="en-US" sz="3600" dirty="0"/>
              <a:t>What Types of Validity Need to Be Considered and How?</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1317793" y="2590800"/>
            <a:ext cx="9578808" cy="2677656"/>
          </a:xfrm>
          <a:prstGeom prst="rect">
            <a:avLst/>
          </a:prstGeom>
          <a:noFill/>
        </p:spPr>
        <p:txBody>
          <a:bodyPr wrap="square" rtlCol="0">
            <a:spAutoFit/>
          </a:bodyPr>
          <a:lstStyle/>
          <a:p>
            <a:pPr lvl="1" indent="-457200">
              <a:buFont typeface="Arial" panose="020B0604020202020204" pitchFamily="34" charset="0"/>
              <a:buChar char="•"/>
            </a:pPr>
            <a:r>
              <a:rPr lang="en-US" sz="2400" dirty="0"/>
              <a:t>Test Content Validity (Face Validity/Expert Judgment)</a:t>
            </a:r>
          </a:p>
          <a:p>
            <a:pPr lvl="1" indent="-457200">
              <a:buFont typeface="Arial" panose="020B0604020202020204" pitchFamily="34" charset="0"/>
              <a:buChar char="•"/>
            </a:pPr>
            <a:r>
              <a:rPr lang="en-US" sz="2400" dirty="0"/>
              <a:t>Test Response Validity</a:t>
            </a:r>
          </a:p>
          <a:p>
            <a:pPr lvl="1" indent="-457200">
              <a:buFont typeface="Arial" panose="020B0604020202020204" pitchFamily="34" charset="0"/>
              <a:buChar char="•"/>
            </a:pPr>
            <a:r>
              <a:rPr lang="en-US" sz="2400" dirty="0"/>
              <a:t>Internal Structure Validity</a:t>
            </a:r>
          </a:p>
          <a:p>
            <a:pPr lvl="1" indent="-457200">
              <a:buFont typeface="Arial" panose="020B0604020202020204" pitchFamily="34" charset="0"/>
              <a:buChar char="•"/>
            </a:pPr>
            <a:r>
              <a:rPr lang="en-US" sz="2400" dirty="0"/>
              <a:t>Evidence Based on Relation to Other Variables (Convergent and Divergent Validity)</a:t>
            </a:r>
          </a:p>
          <a:p>
            <a:pPr lvl="1" indent="-457200">
              <a:buFont typeface="Arial" panose="020B0604020202020204" pitchFamily="34" charset="0"/>
              <a:buChar char="•"/>
            </a:pPr>
            <a:r>
              <a:rPr lang="en-US" sz="2400" dirty="0"/>
              <a:t>Evidence Based on the Outcome of Testing (Predictive Validity)</a:t>
            </a:r>
          </a:p>
        </p:txBody>
      </p:sp>
    </p:spTree>
    <p:extLst>
      <p:ext uri="{BB962C8B-B14F-4D97-AF65-F5344CB8AC3E}">
        <p14:creationId xmlns:p14="http://schemas.microsoft.com/office/powerpoint/2010/main" val="164292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brain with paint splashes&#10;&#10;Description automatically generated">
            <a:extLst>
              <a:ext uri="{FF2B5EF4-FFF2-40B4-BE49-F238E27FC236}">
                <a16:creationId xmlns:a16="http://schemas.microsoft.com/office/drawing/2014/main" id="{8F33276F-4DD9-F24A-B149-89C7136D26B6}"/>
              </a:ext>
            </a:extLst>
          </p:cNvPr>
          <p:cNvPicPr>
            <a:picLocks noChangeAspect="1"/>
          </p:cNvPicPr>
          <p:nvPr/>
        </p:nvPicPr>
        <p:blipFill>
          <a:blip r:embed="rId3"/>
          <a:stretch>
            <a:fillRect/>
          </a:stretch>
        </p:blipFill>
        <p:spPr>
          <a:xfrm>
            <a:off x="8980091" y="1236744"/>
            <a:ext cx="3364309" cy="3345194"/>
          </a:xfrm>
          <a:prstGeom prst="rect">
            <a:avLst/>
          </a:prstGeom>
        </p:spPr>
      </p:pic>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3624468" y="1140870"/>
            <a:ext cx="3766932" cy="840330"/>
          </a:xfrm>
        </p:spPr>
        <p:txBody>
          <a:bodyPr>
            <a:normAutofit/>
          </a:bodyPr>
          <a:lstStyle/>
          <a:p>
            <a:r>
              <a:rPr lang="en-US" sz="4400" dirty="0"/>
              <a:t>DISCLAIMER</a:t>
            </a:r>
          </a:p>
        </p:txBody>
      </p:sp>
      <p:sp>
        <p:nvSpPr>
          <p:cNvPr id="6" name="Subtitle 2">
            <a:extLst>
              <a:ext uri="{FF2B5EF4-FFF2-40B4-BE49-F238E27FC236}">
                <a16:creationId xmlns:a16="http://schemas.microsoft.com/office/drawing/2014/main" id="{4BAF6256-D14C-CC44-AA98-0A57DD938BE7}"/>
              </a:ext>
            </a:extLst>
          </p:cNvPr>
          <p:cNvSpPr txBox="1">
            <a:spLocks/>
          </p:cNvSpPr>
          <p:nvPr/>
        </p:nvSpPr>
        <p:spPr>
          <a:xfrm>
            <a:off x="1447800" y="2362200"/>
            <a:ext cx="8295024" cy="191280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1200"/>
              </a:spcAft>
            </a:pPr>
            <a:r>
              <a:rPr lang="en-US" sz="2800" dirty="0"/>
              <a:t>This session is for informational purposes only</a:t>
            </a:r>
          </a:p>
          <a:p>
            <a:pPr>
              <a:spcAft>
                <a:spcPts val="1200"/>
              </a:spcAft>
            </a:pPr>
            <a:r>
              <a:rPr lang="en-US" sz="2800" dirty="0"/>
              <a:t>It does not constitute legal advice</a:t>
            </a:r>
          </a:p>
          <a:p>
            <a:pPr>
              <a:spcAft>
                <a:spcPts val="1200"/>
              </a:spcAft>
            </a:pPr>
            <a:r>
              <a:rPr lang="en-US" sz="2800" dirty="0"/>
              <a:t>If you need legal advice, contact an attorney</a:t>
            </a:r>
          </a:p>
          <a:p>
            <a:endParaRPr lang="en-US" dirty="0"/>
          </a:p>
        </p:txBody>
      </p:sp>
      <p:sp>
        <p:nvSpPr>
          <p:cNvPr id="7" name="Subtitle 2">
            <a:extLst>
              <a:ext uri="{FF2B5EF4-FFF2-40B4-BE49-F238E27FC236}">
                <a16:creationId xmlns:a16="http://schemas.microsoft.com/office/drawing/2014/main" id="{99A638F7-6C97-A944-B005-3C3CA47C1239}"/>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Tree>
    <p:extLst>
      <p:ext uri="{BB962C8B-B14F-4D97-AF65-F5344CB8AC3E}">
        <p14:creationId xmlns:p14="http://schemas.microsoft.com/office/powerpoint/2010/main" val="355941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489530" y="1447800"/>
            <a:ext cx="11397670" cy="685801"/>
          </a:xfrm>
        </p:spPr>
        <p:txBody>
          <a:bodyPr>
            <a:noAutofit/>
          </a:bodyPr>
          <a:lstStyle/>
          <a:p>
            <a:pPr>
              <a:lnSpc>
                <a:spcPct val="100000"/>
              </a:lnSpc>
            </a:pPr>
            <a:r>
              <a:rPr lang="en-US" sz="3600" dirty="0"/>
              <a:t>What Types of threats to Validity might arise?</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990600" y="2438400"/>
            <a:ext cx="10254670" cy="2246769"/>
          </a:xfrm>
          <a:prstGeom prst="rect">
            <a:avLst/>
          </a:prstGeom>
          <a:noFill/>
        </p:spPr>
        <p:txBody>
          <a:bodyPr wrap="square" rtlCol="0">
            <a:spAutoFit/>
          </a:bodyPr>
          <a:lstStyle/>
          <a:p>
            <a:pPr lvl="1" indent="-457200">
              <a:buFont typeface="Arial" panose="020B0604020202020204" pitchFamily="34" charset="0"/>
              <a:buChar char="•"/>
            </a:pPr>
            <a:r>
              <a:rPr lang="en-US" sz="2800" dirty="0"/>
              <a:t>Response set issues</a:t>
            </a:r>
          </a:p>
          <a:p>
            <a:pPr lvl="1" indent="-457200">
              <a:buFont typeface="Arial" panose="020B0604020202020204" pitchFamily="34" charset="0"/>
              <a:buChar char="•"/>
            </a:pPr>
            <a:r>
              <a:rPr lang="en-US" sz="2800" dirty="0"/>
              <a:t>Test-taker’s prior experience with the test</a:t>
            </a:r>
          </a:p>
          <a:p>
            <a:pPr lvl="1" indent="-457200">
              <a:buFont typeface="Arial" panose="020B0604020202020204" pitchFamily="34" charset="0"/>
              <a:buChar char="•"/>
            </a:pPr>
            <a:r>
              <a:rPr lang="en-US" sz="2800" dirty="0"/>
              <a:t>Adverse test environment</a:t>
            </a:r>
          </a:p>
          <a:p>
            <a:pPr lvl="1" indent="-457200">
              <a:buFont typeface="Arial" panose="020B0604020202020204" pitchFamily="34" charset="0"/>
              <a:buChar char="•"/>
            </a:pPr>
            <a:r>
              <a:rPr lang="en-US" sz="2800" dirty="0"/>
              <a:t>Examiner error in test selection, administration or scoring</a:t>
            </a:r>
          </a:p>
          <a:p>
            <a:pPr lvl="1" indent="-457200">
              <a:buFont typeface="Arial" panose="020B0604020202020204" pitchFamily="34" charset="0"/>
              <a:buChar char="•"/>
            </a:pPr>
            <a:r>
              <a:rPr lang="en-US" sz="2800" dirty="0"/>
              <a:t>What else?</a:t>
            </a:r>
          </a:p>
        </p:txBody>
      </p:sp>
    </p:spTree>
    <p:extLst>
      <p:ext uri="{BB962C8B-B14F-4D97-AF65-F5344CB8AC3E}">
        <p14:creationId xmlns:p14="http://schemas.microsoft.com/office/powerpoint/2010/main" val="245630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2482715" y="1013371"/>
            <a:ext cx="7270885" cy="739229"/>
          </a:xfrm>
        </p:spPr>
        <p:txBody>
          <a:bodyPr>
            <a:noAutofit/>
          </a:bodyPr>
          <a:lstStyle/>
          <a:p>
            <a:pPr algn="ctr">
              <a:lnSpc>
                <a:spcPct val="100000"/>
              </a:lnSpc>
            </a:pPr>
            <a:r>
              <a:rPr lang="en-US" sz="3600" dirty="0"/>
              <a:t>Test reliability</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990600" y="2209800"/>
            <a:ext cx="10254669" cy="1938992"/>
          </a:xfrm>
          <a:prstGeom prst="rect">
            <a:avLst/>
          </a:prstGeom>
          <a:noFill/>
        </p:spPr>
        <p:txBody>
          <a:bodyPr wrap="square" rtlCol="0">
            <a:spAutoFit/>
          </a:bodyPr>
          <a:lstStyle/>
          <a:p>
            <a:pPr marL="0" lvl="1" algn="ctr"/>
            <a:r>
              <a:rPr lang="en-US" sz="3200" dirty="0"/>
              <a:t>Simply put, test reliability asks:</a:t>
            </a:r>
          </a:p>
          <a:p>
            <a:pPr marL="0" lvl="1" algn="ctr"/>
            <a:endParaRPr lang="en-US" sz="2400" dirty="0"/>
          </a:p>
          <a:p>
            <a:pPr marL="0" lvl="1" algn="ctr"/>
            <a:r>
              <a:rPr lang="en-US" sz="3200" dirty="0"/>
              <a:t>How accurately does the test measure what it claims to measure?</a:t>
            </a:r>
          </a:p>
        </p:txBody>
      </p:sp>
    </p:spTree>
    <p:extLst>
      <p:ext uri="{BB962C8B-B14F-4D97-AF65-F5344CB8AC3E}">
        <p14:creationId xmlns:p14="http://schemas.microsoft.com/office/powerpoint/2010/main" val="410055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2482715" y="838200"/>
            <a:ext cx="7270885" cy="739229"/>
          </a:xfrm>
        </p:spPr>
        <p:txBody>
          <a:bodyPr>
            <a:noAutofit/>
          </a:bodyPr>
          <a:lstStyle/>
          <a:p>
            <a:pPr algn="ctr">
              <a:lnSpc>
                <a:spcPct val="100000"/>
              </a:lnSpc>
            </a:pPr>
            <a:r>
              <a:rPr lang="en-US" sz="3600" dirty="0"/>
              <a:t>Test reliability</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2438400" y="1882229"/>
            <a:ext cx="7391401" cy="1077218"/>
          </a:xfrm>
          <a:prstGeom prst="rect">
            <a:avLst/>
          </a:prstGeom>
          <a:noFill/>
        </p:spPr>
        <p:txBody>
          <a:bodyPr wrap="square" rtlCol="0">
            <a:spAutoFit/>
          </a:bodyPr>
          <a:lstStyle/>
          <a:p>
            <a:pPr marL="0" lvl="1" algn="ctr"/>
            <a:r>
              <a:rPr lang="en-US" sz="3200" dirty="0"/>
              <a:t>What types of reliability need to be considered and how?</a:t>
            </a:r>
          </a:p>
        </p:txBody>
      </p:sp>
      <p:sp>
        <p:nvSpPr>
          <p:cNvPr id="7" name="TextBox 6">
            <a:extLst>
              <a:ext uri="{FF2B5EF4-FFF2-40B4-BE49-F238E27FC236}">
                <a16:creationId xmlns:a16="http://schemas.microsoft.com/office/drawing/2014/main" id="{E1D8BF67-D2F7-4B47-AB1E-119BF48BB894}"/>
              </a:ext>
            </a:extLst>
          </p:cNvPr>
          <p:cNvSpPr txBox="1"/>
          <p:nvPr/>
        </p:nvSpPr>
        <p:spPr>
          <a:xfrm>
            <a:off x="2188323" y="3319611"/>
            <a:ext cx="8022477" cy="1384995"/>
          </a:xfrm>
          <a:prstGeom prst="rect">
            <a:avLst/>
          </a:prstGeom>
          <a:noFill/>
        </p:spPr>
        <p:txBody>
          <a:bodyPr wrap="square" rtlCol="0">
            <a:spAutoFit/>
          </a:bodyPr>
          <a:lstStyle/>
          <a:p>
            <a:pPr lvl="1" indent="-457200">
              <a:buFont typeface="Arial" panose="020B0604020202020204" pitchFamily="34" charset="0"/>
              <a:buChar char="•"/>
            </a:pPr>
            <a:r>
              <a:rPr lang="en-US" sz="2800" dirty="0"/>
              <a:t>Scorer Reliability</a:t>
            </a:r>
          </a:p>
          <a:p>
            <a:pPr lvl="1" indent="-457200">
              <a:buFont typeface="Arial" panose="020B0604020202020204" pitchFamily="34" charset="0"/>
              <a:buChar char="•"/>
            </a:pPr>
            <a:r>
              <a:rPr lang="en-US" sz="2800" dirty="0"/>
              <a:t>Internal Consistency Reliability</a:t>
            </a:r>
          </a:p>
          <a:p>
            <a:pPr lvl="1" indent="-457200">
              <a:buFont typeface="Arial" panose="020B0604020202020204" pitchFamily="34" charset="0"/>
              <a:buChar char="•"/>
            </a:pPr>
            <a:r>
              <a:rPr lang="en-US" sz="2800" dirty="0"/>
              <a:t>Test-Retest Reliability (Temporal Reliability)</a:t>
            </a:r>
          </a:p>
        </p:txBody>
      </p:sp>
    </p:spTree>
    <p:extLst>
      <p:ext uri="{BB962C8B-B14F-4D97-AF65-F5344CB8AC3E}">
        <p14:creationId xmlns:p14="http://schemas.microsoft.com/office/powerpoint/2010/main" val="20128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533400" y="1447800"/>
            <a:ext cx="11125199" cy="739229"/>
          </a:xfrm>
        </p:spPr>
        <p:txBody>
          <a:bodyPr>
            <a:noAutofit/>
          </a:bodyPr>
          <a:lstStyle/>
          <a:p>
            <a:pPr algn="ctr">
              <a:lnSpc>
                <a:spcPct val="100000"/>
              </a:lnSpc>
            </a:pPr>
            <a:r>
              <a:rPr lang="en-US" sz="3600" dirty="0"/>
              <a:t>Who is Responsible for the Validity of a Test?</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3756193" y="2773740"/>
            <a:ext cx="4778207" cy="1569660"/>
          </a:xfrm>
          <a:prstGeom prst="rect">
            <a:avLst/>
          </a:prstGeom>
          <a:noFill/>
        </p:spPr>
        <p:txBody>
          <a:bodyPr wrap="square" rtlCol="0">
            <a:spAutoFit/>
          </a:bodyPr>
          <a:lstStyle/>
          <a:p>
            <a:pPr lvl="1" indent="-457200">
              <a:buFont typeface="Arial" panose="020B0604020202020204" pitchFamily="34" charset="0"/>
              <a:buChar char="•"/>
            </a:pPr>
            <a:r>
              <a:rPr lang="en-US" sz="3200" dirty="0"/>
              <a:t>The test developer?</a:t>
            </a:r>
          </a:p>
          <a:p>
            <a:pPr lvl="1" indent="-457200">
              <a:buFont typeface="Arial" panose="020B0604020202020204" pitchFamily="34" charset="0"/>
              <a:buChar char="•"/>
            </a:pPr>
            <a:r>
              <a:rPr lang="en-US" sz="3200" dirty="0"/>
              <a:t>The psychologist?</a:t>
            </a:r>
          </a:p>
          <a:p>
            <a:pPr lvl="1" indent="-457200">
              <a:buFont typeface="Arial" panose="020B0604020202020204" pitchFamily="34" charset="0"/>
              <a:buChar char="•"/>
            </a:pPr>
            <a:r>
              <a:rPr lang="en-US" sz="3200" dirty="0"/>
              <a:t>Both?</a:t>
            </a:r>
          </a:p>
        </p:txBody>
      </p:sp>
    </p:spTree>
    <p:extLst>
      <p:ext uri="{BB962C8B-B14F-4D97-AF65-F5344CB8AC3E}">
        <p14:creationId xmlns:p14="http://schemas.microsoft.com/office/powerpoint/2010/main" val="351364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533400" y="990600"/>
            <a:ext cx="11125199" cy="739229"/>
          </a:xfrm>
        </p:spPr>
        <p:txBody>
          <a:bodyPr>
            <a:noAutofit/>
          </a:bodyPr>
          <a:lstStyle/>
          <a:p>
            <a:pPr algn="ctr">
              <a:lnSpc>
                <a:spcPct val="100000"/>
              </a:lnSpc>
            </a:pPr>
            <a:r>
              <a:rPr lang="en-US" sz="3600" dirty="0"/>
              <a:t>Cultural, Linguistic, Ethnic &amp; Gender Issues</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1185731" y="2057400"/>
            <a:ext cx="9939469" cy="1692771"/>
          </a:xfrm>
          <a:prstGeom prst="rect">
            <a:avLst/>
          </a:prstGeom>
          <a:noFill/>
        </p:spPr>
        <p:txBody>
          <a:bodyPr wrap="square" rtlCol="0">
            <a:spAutoFit/>
          </a:bodyPr>
          <a:lstStyle/>
          <a:p>
            <a:pPr marL="0" lvl="1"/>
            <a:r>
              <a:rPr lang="en-US" sz="2800" dirty="0"/>
              <a:t>Providers must know the current research on assessment practices</a:t>
            </a:r>
          </a:p>
          <a:p>
            <a:pPr lvl="2" indent="-457200">
              <a:buFont typeface="Arial" panose="020B0604020202020204" pitchFamily="34" charset="0"/>
              <a:buChar char="•"/>
            </a:pPr>
            <a:r>
              <a:rPr lang="en-US" sz="2400" dirty="0"/>
              <a:t>Appropriate test selection</a:t>
            </a:r>
          </a:p>
          <a:p>
            <a:pPr lvl="2" indent="-457200">
              <a:buFont typeface="Arial" panose="020B0604020202020204" pitchFamily="34" charset="0"/>
              <a:buChar char="•"/>
            </a:pPr>
            <a:r>
              <a:rPr lang="en-US" sz="2400" dirty="0"/>
              <a:t>Interpretation </a:t>
            </a:r>
          </a:p>
        </p:txBody>
      </p:sp>
      <p:sp>
        <p:nvSpPr>
          <p:cNvPr id="7" name="TextBox 6">
            <a:extLst>
              <a:ext uri="{FF2B5EF4-FFF2-40B4-BE49-F238E27FC236}">
                <a16:creationId xmlns:a16="http://schemas.microsoft.com/office/drawing/2014/main" id="{0E7072ED-3510-B149-9506-269F4E2ACD84}"/>
              </a:ext>
            </a:extLst>
          </p:cNvPr>
          <p:cNvSpPr txBox="1"/>
          <p:nvPr/>
        </p:nvSpPr>
        <p:spPr>
          <a:xfrm>
            <a:off x="1185731" y="3846493"/>
            <a:ext cx="9939469" cy="954107"/>
          </a:xfrm>
          <a:prstGeom prst="rect">
            <a:avLst/>
          </a:prstGeom>
          <a:noFill/>
        </p:spPr>
        <p:txBody>
          <a:bodyPr wrap="square" rtlCol="0">
            <a:spAutoFit/>
          </a:bodyPr>
          <a:lstStyle/>
          <a:p>
            <a:pPr marL="0" lvl="1"/>
            <a:r>
              <a:rPr lang="en-US" sz="2800" dirty="0"/>
              <a:t>This requires knowledge of the normative samples for the tests that are used.</a:t>
            </a:r>
          </a:p>
        </p:txBody>
      </p:sp>
    </p:spTree>
    <p:extLst>
      <p:ext uri="{BB962C8B-B14F-4D97-AF65-F5344CB8AC3E}">
        <p14:creationId xmlns:p14="http://schemas.microsoft.com/office/powerpoint/2010/main" val="237434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3962400" y="762000"/>
            <a:ext cx="4267200" cy="739229"/>
          </a:xfrm>
        </p:spPr>
        <p:txBody>
          <a:bodyPr>
            <a:noAutofit/>
          </a:bodyPr>
          <a:lstStyle/>
          <a:p>
            <a:pPr algn="ctr">
              <a:lnSpc>
                <a:spcPct val="100000"/>
              </a:lnSpc>
            </a:pPr>
            <a:r>
              <a:rPr lang="en-US" sz="3600" dirty="0"/>
              <a:t>What is culture?</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10" name="Rectangle 9">
            <a:extLst>
              <a:ext uri="{FF2B5EF4-FFF2-40B4-BE49-F238E27FC236}">
                <a16:creationId xmlns:a16="http://schemas.microsoft.com/office/drawing/2014/main" id="{67B25227-91F8-C04E-A706-90A22C549A8A}"/>
              </a:ext>
            </a:extLst>
          </p:cNvPr>
          <p:cNvSpPr/>
          <p:nvPr/>
        </p:nvSpPr>
        <p:spPr>
          <a:xfrm>
            <a:off x="492441" y="1752600"/>
            <a:ext cx="4003359" cy="2148898"/>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dirty="0"/>
              <a:t>Largely Unconscious Process, As We Are Immersed From Birth</a:t>
            </a:r>
          </a:p>
        </p:txBody>
      </p:sp>
      <p:sp>
        <p:nvSpPr>
          <p:cNvPr id="11" name="Rectangle 10">
            <a:extLst>
              <a:ext uri="{FF2B5EF4-FFF2-40B4-BE49-F238E27FC236}">
                <a16:creationId xmlns:a16="http://schemas.microsoft.com/office/drawing/2014/main" id="{BFB73F44-2F69-2B4B-9B11-DA1DE200A853}"/>
              </a:ext>
            </a:extLst>
          </p:cNvPr>
          <p:cNvSpPr/>
          <p:nvPr/>
        </p:nvSpPr>
        <p:spPr>
          <a:xfrm>
            <a:off x="4226241" y="2514600"/>
            <a:ext cx="4003359" cy="2148898"/>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dirty="0"/>
              <a:t>Awareness Occurs When Faced With Cultural Differences</a:t>
            </a:r>
          </a:p>
        </p:txBody>
      </p:sp>
      <p:sp>
        <p:nvSpPr>
          <p:cNvPr id="12" name="Rectangle 11">
            <a:extLst>
              <a:ext uri="{FF2B5EF4-FFF2-40B4-BE49-F238E27FC236}">
                <a16:creationId xmlns:a16="http://schemas.microsoft.com/office/drawing/2014/main" id="{DB68F627-F8FF-B344-8686-CCCE060FEBD5}"/>
              </a:ext>
            </a:extLst>
          </p:cNvPr>
          <p:cNvSpPr/>
          <p:nvPr/>
        </p:nvSpPr>
        <p:spPr>
          <a:xfrm>
            <a:off x="7960041" y="3337502"/>
            <a:ext cx="3698559" cy="2148898"/>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600" dirty="0"/>
              <a:t>Blind Spots Inherent &amp; Perpetuated Without Self-reflection</a:t>
            </a:r>
          </a:p>
        </p:txBody>
      </p:sp>
    </p:spTree>
    <p:extLst>
      <p:ext uri="{BB962C8B-B14F-4D97-AF65-F5344CB8AC3E}">
        <p14:creationId xmlns:p14="http://schemas.microsoft.com/office/powerpoint/2010/main" val="296177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1828800" y="381000"/>
            <a:ext cx="8610600" cy="739229"/>
          </a:xfrm>
        </p:spPr>
        <p:txBody>
          <a:bodyPr>
            <a:noAutofit/>
          </a:bodyPr>
          <a:lstStyle/>
          <a:p>
            <a:pPr algn="ctr">
              <a:lnSpc>
                <a:spcPct val="100000"/>
              </a:lnSpc>
            </a:pPr>
            <a:r>
              <a:rPr lang="en-US" sz="3600" dirty="0"/>
              <a:t>Historically Minoritized groups</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pic>
        <p:nvPicPr>
          <p:cNvPr id="4" name="Picture 3" descr="A close-up of a blue and orange rectangular object&#10;&#10;Description automatically generated">
            <a:extLst>
              <a:ext uri="{FF2B5EF4-FFF2-40B4-BE49-F238E27FC236}">
                <a16:creationId xmlns:a16="http://schemas.microsoft.com/office/drawing/2014/main" id="{32662B6F-D6BA-8344-8AB0-C96B7147DB8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10258" y="1219200"/>
            <a:ext cx="8200542" cy="4648200"/>
          </a:xfrm>
          <a:prstGeom prst="rect">
            <a:avLst/>
          </a:prstGeom>
        </p:spPr>
      </p:pic>
    </p:spTree>
    <p:extLst>
      <p:ext uri="{BB962C8B-B14F-4D97-AF65-F5344CB8AC3E}">
        <p14:creationId xmlns:p14="http://schemas.microsoft.com/office/powerpoint/2010/main" val="303009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pic>
        <p:nvPicPr>
          <p:cNvPr id="3" name="Picture 2" descr="A screenshot of a computer&#10;&#10;Description automatically generated">
            <a:extLst>
              <a:ext uri="{FF2B5EF4-FFF2-40B4-BE49-F238E27FC236}">
                <a16:creationId xmlns:a16="http://schemas.microsoft.com/office/drawing/2014/main" id="{C4B039C2-06B6-2F42-BA27-0A1DD4FE9E9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62200" y="381000"/>
            <a:ext cx="7467600" cy="5411305"/>
          </a:xfrm>
          <a:prstGeom prst="rect">
            <a:avLst/>
          </a:prstGeom>
        </p:spPr>
      </p:pic>
    </p:spTree>
    <p:extLst>
      <p:ext uri="{BB962C8B-B14F-4D97-AF65-F5344CB8AC3E}">
        <p14:creationId xmlns:p14="http://schemas.microsoft.com/office/powerpoint/2010/main" val="18351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pic>
        <p:nvPicPr>
          <p:cNvPr id="3" name="Picture 2" descr="A close-up of a document&#10;&#10;Description automatically generated">
            <a:extLst>
              <a:ext uri="{FF2B5EF4-FFF2-40B4-BE49-F238E27FC236}">
                <a16:creationId xmlns:a16="http://schemas.microsoft.com/office/drawing/2014/main" id="{93C66C98-3299-AF40-A7D4-99AC9F4467F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57400" y="533400"/>
            <a:ext cx="8148354" cy="5105400"/>
          </a:xfrm>
          <a:prstGeom prst="rect">
            <a:avLst/>
          </a:prstGeom>
        </p:spPr>
      </p:pic>
    </p:spTree>
    <p:extLst>
      <p:ext uri="{BB962C8B-B14F-4D97-AF65-F5344CB8AC3E}">
        <p14:creationId xmlns:p14="http://schemas.microsoft.com/office/powerpoint/2010/main" val="266033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pic>
        <p:nvPicPr>
          <p:cNvPr id="3" name="Picture 2" descr="A diagram of a bar graph&#10;&#10;Description automatically generated">
            <a:extLst>
              <a:ext uri="{FF2B5EF4-FFF2-40B4-BE49-F238E27FC236}">
                <a16:creationId xmlns:a16="http://schemas.microsoft.com/office/drawing/2014/main" id="{541909FC-A5ED-834D-B519-D1E28981DA6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1600" y="381000"/>
            <a:ext cx="9476722" cy="5227349"/>
          </a:xfrm>
          <a:prstGeom prst="rect">
            <a:avLst/>
          </a:prstGeom>
        </p:spPr>
      </p:pic>
    </p:spTree>
    <p:extLst>
      <p:ext uri="{BB962C8B-B14F-4D97-AF65-F5344CB8AC3E}">
        <p14:creationId xmlns:p14="http://schemas.microsoft.com/office/powerpoint/2010/main" val="37983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brain with paint splashes&#10;&#10;Description automatically generated">
            <a:extLst>
              <a:ext uri="{FF2B5EF4-FFF2-40B4-BE49-F238E27FC236}">
                <a16:creationId xmlns:a16="http://schemas.microsoft.com/office/drawing/2014/main" id="{8F33276F-4DD9-F24A-B149-89C7136D26B6}"/>
              </a:ext>
            </a:extLst>
          </p:cNvPr>
          <p:cNvPicPr>
            <a:picLocks noChangeAspect="1"/>
          </p:cNvPicPr>
          <p:nvPr/>
        </p:nvPicPr>
        <p:blipFill>
          <a:blip r:embed="rId3"/>
          <a:stretch>
            <a:fillRect/>
          </a:stretch>
        </p:blipFill>
        <p:spPr>
          <a:xfrm>
            <a:off x="8980091" y="1236744"/>
            <a:ext cx="3364309" cy="3345194"/>
          </a:xfrm>
          <a:prstGeom prst="rect">
            <a:avLst/>
          </a:prstGeom>
        </p:spPr>
      </p:pic>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2590800" y="1447800"/>
            <a:ext cx="6647433" cy="840330"/>
          </a:xfrm>
        </p:spPr>
        <p:txBody>
          <a:bodyPr>
            <a:normAutofit/>
          </a:bodyPr>
          <a:lstStyle/>
          <a:p>
            <a:r>
              <a:rPr lang="en-US" sz="4400" dirty="0"/>
              <a:t>ACKNOWLEDGEMENTS</a:t>
            </a:r>
          </a:p>
        </p:txBody>
      </p:sp>
      <p:sp>
        <p:nvSpPr>
          <p:cNvPr id="6" name="Subtitle 2">
            <a:extLst>
              <a:ext uri="{FF2B5EF4-FFF2-40B4-BE49-F238E27FC236}">
                <a16:creationId xmlns:a16="http://schemas.microsoft.com/office/drawing/2014/main" id="{4BAF6256-D14C-CC44-AA98-0A57DD938BE7}"/>
              </a:ext>
            </a:extLst>
          </p:cNvPr>
          <p:cNvSpPr txBox="1">
            <a:spLocks/>
          </p:cNvSpPr>
          <p:nvPr/>
        </p:nvSpPr>
        <p:spPr>
          <a:xfrm>
            <a:off x="3218433" y="2476396"/>
            <a:ext cx="5410200" cy="20525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600"/>
              </a:spcAft>
            </a:pPr>
            <a:r>
              <a:rPr lang="en-US" sz="2800" dirty="0"/>
              <a:t>Kyle Boone,  PhD, ABPP-</a:t>
            </a:r>
            <a:r>
              <a:rPr lang="en-US" sz="2800" dirty="0" err="1"/>
              <a:t>cn</a:t>
            </a:r>
            <a:endParaRPr lang="en-US" sz="2800" dirty="0"/>
          </a:p>
          <a:p>
            <a:pPr>
              <a:spcBef>
                <a:spcPts val="0"/>
              </a:spcBef>
              <a:spcAft>
                <a:spcPts val="600"/>
              </a:spcAft>
            </a:pPr>
            <a:r>
              <a:rPr lang="en-US" sz="2800" dirty="0"/>
              <a:t>Mark </a:t>
            </a:r>
            <a:r>
              <a:rPr lang="en-US" sz="2800" dirty="0" err="1"/>
              <a:t>Barisa</a:t>
            </a:r>
            <a:r>
              <a:rPr lang="en-US" sz="2800" dirty="0"/>
              <a:t>, PhD, ABPP-</a:t>
            </a:r>
            <a:r>
              <a:rPr lang="en-US" sz="2800" dirty="0" err="1"/>
              <a:t>cn</a:t>
            </a:r>
            <a:endParaRPr lang="en-US" sz="2800" dirty="0"/>
          </a:p>
          <a:p>
            <a:pPr>
              <a:spcBef>
                <a:spcPts val="0"/>
              </a:spcBef>
              <a:spcAft>
                <a:spcPts val="600"/>
              </a:spcAft>
            </a:pPr>
            <a:r>
              <a:rPr lang="en-US" sz="2800" dirty="0" err="1"/>
              <a:t>Tannahill</a:t>
            </a:r>
            <a:r>
              <a:rPr lang="en-US" sz="2800" dirty="0"/>
              <a:t> Glen, Psy.D., ABPP-c</a:t>
            </a:r>
          </a:p>
          <a:p>
            <a:pPr>
              <a:spcBef>
                <a:spcPts val="0"/>
              </a:spcBef>
              <a:spcAft>
                <a:spcPts val="600"/>
              </a:spcAft>
            </a:pPr>
            <a:r>
              <a:rPr lang="en-US" sz="2800" dirty="0"/>
              <a:t>Ted Peck, PhD, ABPP-</a:t>
            </a:r>
            <a:r>
              <a:rPr lang="en-US" sz="2800" dirty="0" err="1"/>
              <a:t>cn</a:t>
            </a:r>
            <a:r>
              <a:rPr lang="en-US" sz="2800" dirty="0"/>
              <a:t> </a:t>
            </a:r>
          </a:p>
        </p:txBody>
      </p:sp>
      <p:sp>
        <p:nvSpPr>
          <p:cNvPr id="7" name="Subtitle 2">
            <a:extLst>
              <a:ext uri="{FF2B5EF4-FFF2-40B4-BE49-F238E27FC236}">
                <a16:creationId xmlns:a16="http://schemas.microsoft.com/office/drawing/2014/main" id="{FA690601-B460-3F4C-82E5-0491A64E2242}"/>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Tree>
    <p:extLst>
      <p:ext uri="{BB962C8B-B14F-4D97-AF65-F5344CB8AC3E}">
        <p14:creationId xmlns:p14="http://schemas.microsoft.com/office/powerpoint/2010/main" val="125973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533400" y="990600"/>
            <a:ext cx="11125199" cy="739229"/>
          </a:xfrm>
        </p:spPr>
        <p:txBody>
          <a:bodyPr>
            <a:noAutofit/>
          </a:bodyPr>
          <a:lstStyle/>
          <a:p>
            <a:pPr algn="ctr">
              <a:lnSpc>
                <a:spcPct val="100000"/>
              </a:lnSpc>
            </a:pPr>
            <a:r>
              <a:rPr lang="en-US" sz="3600" dirty="0"/>
              <a:t>Main Take-away points</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1719131" y="2057400"/>
            <a:ext cx="8796469" cy="3016210"/>
          </a:xfrm>
          <a:prstGeom prst="rect">
            <a:avLst/>
          </a:prstGeom>
          <a:noFill/>
        </p:spPr>
        <p:txBody>
          <a:bodyPr wrap="square" rtlCol="0">
            <a:spAutoFit/>
          </a:bodyPr>
          <a:lstStyle/>
          <a:p>
            <a:pPr marL="0" lvl="1"/>
            <a:r>
              <a:rPr lang="en-US" sz="2800" dirty="0"/>
              <a:t>It is critical to remain current on the literature and guidelines in your field regarding:</a:t>
            </a:r>
          </a:p>
          <a:p>
            <a:pPr marL="0" lvl="1"/>
            <a:endParaRPr lang="en-US" sz="1400" dirty="0"/>
          </a:p>
          <a:p>
            <a:pPr lvl="2" indent="-457200">
              <a:buFont typeface="Arial" panose="020B0604020202020204" pitchFamily="34" charset="0"/>
              <a:buChar char="•"/>
            </a:pPr>
            <a:r>
              <a:rPr lang="en-US" sz="2400" dirty="0"/>
              <a:t>Use of language-appropriate tests</a:t>
            </a:r>
          </a:p>
          <a:p>
            <a:pPr lvl="2" indent="-457200">
              <a:buFont typeface="Arial" panose="020B0604020202020204" pitchFamily="34" charset="0"/>
              <a:buChar char="•"/>
            </a:pPr>
            <a:r>
              <a:rPr lang="en-US" sz="2400" dirty="0"/>
              <a:t>Use of interpreters</a:t>
            </a:r>
          </a:p>
          <a:p>
            <a:pPr lvl="2" indent="-457200">
              <a:buFont typeface="Arial" panose="020B0604020202020204" pitchFamily="34" charset="0"/>
              <a:buChar char="•"/>
            </a:pPr>
            <a:r>
              <a:rPr lang="en-US" sz="2400" dirty="0"/>
              <a:t>Cross-cultural use of tests normed for US or English-speaking persons</a:t>
            </a:r>
          </a:p>
          <a:p>
            <a:pPr lvl="2" indent="-457200">
              <a:buFont typeface="Arial" panose="020B0604020202020204" pitchFamily="34" charset="0"/>
              <a:buChar char="•"/>
            </a:pPr>
            <a:r>
              <a:rPr lang="en-US" sz="2400" dirty="0"/>
              <a:t>Use of tests with individuals of low-education</a:t>
            </a:r>
          </a:p>
        </p:txBody>
      </p:sp>
    </p:spTree>
    <p:extLst>
      <p:ext uri="{BB962C8B-B14F-4D97-AF65-F5344CB8AC3E}">
        <p14:creationId xmlns:p14="http://schemas.microsoft.com/office/powerpoint/2010/main" val="61750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533400" y="990600"/>
            <a:ext cx="11125199" cy="739229"/>
          </a:xfrm>
        </p:spPr>
        <p:txBody>
          <a:bodyPr>
            <a:noAutofit/>
          </a:bodyPr>
          <a:lstStyle/>
          <a:p>
            <a:pPr algn="ctr">
              <a:lnSpc>
                <a:spcPct val="100000"/>
              </a:lnSpc>
            </a:pPr>
            <a:r>
              <a:rPr lang="en-US" sz="3600" dirty="0"/>
              <a:t>Main Take-away points</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1719131" y="2057400"/>
            <a:ext cx="8110669" cy="2677656"/>
          </a:xfrm>
          <a:prstGeom prst="rect">
            <a:avLst/>
          </a:prstGeom>
          <a:noFill/>
        </p:spPr>
        <p:txBody>
          <a:bodyPr wrap="square" rtlCol="0">
            <a:spAutoFit/>
          </a:bodyPr>
          <a:lstStyle/>
          <a:p>
            <a:pPr marL="0" lvl="1"/>
            <a:r>
              <a:rPr lang="en-US" sz="2800" dirty="0"/>
              <a:t>Refer to someone with expertise in the client’s identity group/s and presentation.</a:t>
            </a:r>
          </a:p>
          <a:p>
            <a:pPr marL="0" lvl="1"/>
            <a:endParaRPr lang="en-US" sz="2800" dirty="0"/>
          </a:p>
          <a:p>
            <a:pPr marL="0" lvl="1"/>
            <a:r>
              <a:rPr lang="en-US" sz="2800" dirty="0"/>
              <a:t>Consider intersectionality. </a:t>
            </a:r>
          </a:p>
          <a:p>
            <a:pPr marL="0" lvl="1"/>
            <a:endParaRPr lang="en-US" sz="2800" dirty="0"/>
          </a:p>
          <a:p>
            <a:pPr marL="0" lvl="1"/>
            <a:r>
              <a:rPr lang="en-US" sz="2800" dirty="0"/>
              <a:t>Consult, Consult, Consult! </a:t>
            </a:r>
          </a:p>
        </p:txBody>
      </p:sp>
    </p:spTree>
    <p:extLst>
      <p:ext uri="{BB962C8B-B14F-4D97-AF65-F5344CB8AC3E}">
        <p14:creationId xmlns:p14="http://schemas.microsoft.com/office/powerpoint/2010/main" val="353470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533400" y="752594"/>
            <a:ext cx="11125199" cy="739229"/>
          </a:xfrm>
        </p:spPr>
        <p:txBody>
          <a:bodyPr>
            <a:noAutofit/>
          </a:bodyPr>
          <a:lstStyle/>
          <a:p>
            <a:pPr algn="ctr">
              <a:lnSpc>
                <a:spcPct val="100000"/>
              </a:lnSpc>
            </a:pPr>
            <a:r>
              <a:rPr lang="en-US" sz="3600" dirty="0"/>
              <a:t>Main Take-away points</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1719131" y="1819394"/>
            <a:ext cx="8796469" cy="4124206"/>
          </a:xfrm>
          <a:prstGeom prst="rect">
            <a:avLst/>
          </a:prstGeom>
          <a:noFill/>
        </p:spPr>
        <p:txBody>
          <a:bodyPr wrap="square" rtlCol="0">
            <a:spAutoFit/>
          </a:bodyPr>
          <a:lstStyle/>
          <a:p>
            <a:pPr marL="0" lvl="1"/>
            <a:r>
              <a:rPr lang="en-US" sz="2800" dirty="0"/>
              <a:t>Are the normative data for the test I am using appropriate for this examinee?:</a:t>
            </a:r>
          </a:p>
          <a:p>
            <a:pPr marL="0" lvl="1"/>
            <a:endParaRPr lang="en-US" sz="1400" dirty="0"/>
          </a:p>
          <a:p>
            <a:pPr lvl="2" indent="-457200">
              <a:buFont typeface="+mj-lt"/>
              <a:buAutoNum type="arabicPeriod"/>
            </a:pPr>
            <a:r>
              <a:rPr lang="en-US" sz="2400" dirty="0"/>
              <a:t>Evaluate current reviews of the test.</a:t>
            </a:r>
          </a:p>
          <a:p>
            <a:pPr lvl="2" indent="-457200">
              <a:buFont typeface="+mj-lt"/>
              <a:buAutoNum type="arabicPeriod"/>
            </a:pPr>
            <a:r>
              <a:rPr lang="en-US" sz="2400" dirty="0"/>
              <a:t>Carefully examine the reliability, validity &amp; standardization sample for the test.</a:t>
            </a:r>
          </a:p>
          <a:p>
            <a:pPr lvl="2" indent="-457200">
              <a:buFont typeface="+mj-lt"/>
              <a:buAutoNum type="arabicPeriod"/>
            </a:pPr>
            <a:r>
              <a:rPr lang="en-US" sz="2400" dirty="0"/>
              <a:t>Be familiar with the test’s administration, recording and scoring protocols. </a:t>
            </a:r>
          </a:p>
          <a:p>
            <a:pPr lvl="2" indent="-457200">
              <a:buFont typeface="+mj-lt"/>
              <a:buAutoNum type="arabicPeriod"/>
            </a:pPr>
            <a:r>
              <a:rPr lang="en-US" sz="2400" dirty="0"/>
              <a:t>Evaluate the content validity of the test items for your client and the purpose of the evaluation.</a:t>
            </a:r>
          </a:p>
          <a:p>
            <a:pPr lvl="2"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235808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533400" y="729258"/>
            <a:ext cx="11125199" cy="739229"/>
          </a:xfrm>
        </p:spPr>
        <p:txBody>
          <a:bodyPr>
            <a:noAutofit/>
          </a:bodyPr>
          <a:lstStyle/>
          <a:p>
            <a:pPr algn="ctr">
              <a:lnSpc>
                <a:spcPct val="100000"/>
              </a:lnSpc>
            </a:pPr>
            <a:r>
              <a:rPr lang="en-US" sz="3600" dirty="0"/>
              <a:t>Main Take-away points</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1719131" y="1796058"/>
            <a:ext cx="8796469" cy="3385542"/>
          </a:xfrm>
          <a:prstGeom prst="rect">
            <a:avLst/>
          </a:prstGeom>
          <a:noFill/>
        </p:spPr>
        <p:txBody>
          <a:bodyPr wrap="square" rtlCol="0">
            <a:spAutoFit/>
          </a:bodyPr>
          <a:lstStyle/>
          <a:p>
            <a:pPr marL="0" lvl="1"/>
            <a:r>
              <a:rPr lang="en-US" sz="2800" dirty="0"/>
              <a:t>Are the normative data for the test I am using appropriate for this examinee?:</a:t>
            </a:r>
          </a:p>
          <a:p>
            <a:pPr marL="0" lvl="1"/>
            <a:endParaRPr lang="en-US" sz="1400" dirty="0"/>
          </a:p>
          <a:p>
            <a:pPr lvl="2" indent="-457200">
              <a:buFont typeface="+mj-lt"/>
              <a:buAutoNum type="arabicPeriod" startAt="5"/>
            </a:pPr>
            <a:r>
              <a:rPr lang="en-US" sz="2400" dirty="0"/>
              <a:t>Practice and observe the administration of the test with an appropriate colleague. Be the examinee.</a:t>
            </a:r>
          </a:p>
          <a:p>
            <a:pPr lvl="2" indent="-457200">
              <a:buFont typeface="+mj-lt"/>
              <a:buAutoNum type="arabicPeriod" startAt="5"/>
            </a:pPr>
            <a:r>
              <a:rPr lang="en-US" sz="2400" dirty="0"/>
              <a:t>Attend a training seminar or workshop, join a relevant professional listserv, take a graduate class, obtain supervision from an experienced colleague.</a:t>
            </a:r>
          </a:p>
          <a:p>
            <a:pPr lvl="2"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306966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7E7E7E"/>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7E7E7E"/>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533400" y="959054"/>
            <a:ext cx="11125199" cy="1174546"/>
          </a:xfrm>
        </p:spPr>
        <p:txBody>
          <a:bodyPr>
            <a:noAutofit/>
          </a:bodyPr>
          <a:lstStyle/>
          <a:p>
            <a:pPr algn="ctr">
              <a:lnSpc>
                <a:spcPct val="100000"/>
              </a:lnSpc>
            </a:pPr>
            <a:r>
              <a:rPr lang="en-US" sz="3200" dirty="0"/>
              <a:t>It is Important to Maintain Standardization protocols in Administration</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7" name="Title 1">
            <a:extLst>
              <a:ext uri="{FF2B5EF4-FFF2-40B4-BE49-F238E27FC236}">
                <a16:creationId xmlns:a16="http://schemas.microsoft.com/office/drawing/2014/main" id="{56AD9016-A473-1E48-A808-6FC9FC4E08D5}"/>
              </a:ext>
            </a:extLst>
          </p:cNvPr>
          <p:cNvSpPr txBox="1">
            <a:spLocks/>
          </p:cNvSpPr>
          <p:nvPr/>
        </p:nvSpPr>
        <p:spPr>
          <a:xfrm>
            <a:off x="4571999" y="2880375"/>
            <a:ext cx="3047999" cy="56385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lnSpc>
                <a:spcPct val="100000"/>
              </a:lnSpc>
            </a:pPr>
            <a:r>
              <a:rPr lang="en-US" sz="3200" dirty="0"/>
              <a:t>Thank you</a:t>
            </a:r>
          </a:p>
        </p:txBody>
      </p:sp>
      <p:sp>
        <p:nvSpPr>
          <p:cNvPr id="10" name="Subtitle 2">
            <a:extLst>
              <a:ext uri="{FF2B5EF4-FFF2-40B4-BE49-F238E27FC236}">
                <a16:creationId xmlns:a16="http://schemas.microsoft.com/office/drawing/2014/main" id="{A6ADAF39-683F-A442-BB98-35CCDCC05200}"/>
              </a:ext>
            </a:extLst>
          </p:cNvPr>
          <p:cNvSpPr txBox="1">
            <a:spLocks/>
          </p:cNvSpPr>
          <p:nvPr/>
        </p:nvSpPr>
        <p:spPr>
          <a:xfrm>
            <a:off x="2819400" y="4191000"/>
            <a:ext cx="6553200" cy="4862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pPr>
            <a:r>
              <a:rPr lang="en-US" sz="3200" dirty="0"/>
              <a:t>Nora Thompson, PhD, ABPP-</a:t>
            </a:r>
            <a:r>
              <a:rPr lang="en-US" sz="3200" dirty="0" err="1"/>
              <a:t>cn</a:t>
            </a:r>
            <a:endParaRPr lang="en-US" sz="3200" dirty="0"/>
          </a:p>
          <a:p>
            <a:pPr>
              <a:spcBef>
                <a:spcPts val="0"/>
              </a:spcBef>
              <a:spcAft>
                <a:spcPts val="1200"/>
              </a:spcAft>
            </a:pPr>
            <a:endParaRPr lang="en-US" sz="1000" dirty="0"/>
          </a:p>
        </p:txBody>
      </p:sp>
    </p:spTree>
    <p:extLst>
      <p:ext uri="{BB962C8B-B14F-4D97-AF65-F5344CB8AC3E}">
        <p14:creationId xmlns:p14="http://schemas.microsoft.com/office/powerpoint/2010/main" val="17146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7" name="Title 1">
            <a:extLst>
              <a:ext uri="{FF2B5EF4-FFF2-40B4-BE49-F238E27FC236}">
                <a16:creationId xmlns:a16="http://schemas.microsoft.com/office/drawing/2014/main" id="{56AD9016-A473-1E48-A808-6FC9FC4E08D5}"/>
              </a:ext>
            </a:extLst>
          </p:cNvPr>
          <p:cNvSpPr txBox="1">
            <a:spLocks/>
          </p:cNvSpPr>
          <p:nvPr/>
        </p:nvSpPr>
        <p:spPr>
          <a:xfrm>
            <a:off x="719272" y="3093749"/>
            <a:ext cx="4919528" cy="56385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lnSpc>
                <a:spcPct val="100000"/>
              </a:lnSpc>
            </a:pPr>
            <a:r>
              <a:rPr lang="en-US" sz="3200" dirty="0"/>
              <a:t>References available</a:t>
            </a:r>
          </a:p>
        </p:txBody>
      </p:sp>
      <p:sp>
        <p:nvSpPr>
          <p:cNvPr id="2" name="Rectangle 1">
            <a:extLst>
              <a:ext uri="{FF2B5EF4-FFF2-40B4-BE49-F238E27FC236}">
                <a16:creationId xmlns:a16="http://schemas.microsoft.com/office/drawing/2014/main" id="{C244A679-2985-9949-8B7A-2A2DC3962511}"/>
              </a:ext>
            </a:extLst>
          </p:cNvPr>
          <p:cNvSpPr/>
          <p:nvPr/>
        </p:nvSpPr>
        <p:spPr>
          <a:xfrm>
            <a:off x="6553200" y="533400"/>
            <a:ext cx="5257800" cy="586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200" dirty="0" err="1">
                <a:solidFill>
                  <a:schemeClr val="tx1"/>
                </a:solidFill>
              </a:rPr>
              <a:t>Amercian</a:t>
            </a:r>
            <a:r>
              <a:rPr lang="en-US" sz="1200" dirty="0">
                <a:solidFill>
                  <a:schemeClr val="tx1"/>
                </a:solidFill>
              </a:rPr>
              <a:t> Academy of Clinical Neuropsychology (AACN 2021) Position Statement on Race Norms. </a:t>
            </a:r>
            <a:r>
              <a:rPr lang="en-US" sz="1200" u="sng" dirty="0">
                <a:solidFill>
                  <a:schemeClr val="tx1"/>
                </a:solidFill>
                <a:hlinkClick r:id="rId3">
                  <a:extLst>
                    <a:ext uri="{A12FA001-AC4F-418D-AE19-62706E023703}">
                      <ahyp:hlinkClr xmlns:ahyp="http://schemas.microsoft.com/office/drawing/2018/hyperlinkcolor" val="tx"/>
                    </a:ext>
                  </a:extLst>
                </a:hlinkClick>
              </a:rPr>
              <a:t>https://theaacn.org/position-papers-and-policies/</a:t>
            </a:r>
            <a:r>
              <a:rPr lang="en-US" sz="1200" dirty="0">
                <a:solidFill>
                  <a:schemeClr val="tx1"/>
                </a:solidFill>
              </a:rPr>
              <a:t> </a:t>
            </a:r>
          </a:p>
          <a:p>
            <a:pPr>
              <a:spcAft>
                <a:spcPts val="600"/>
              </a:spcAft>
            </a:pPr>
            <a:r>
              <a:rPr lang="en-US" sz="1200" dirty="0">
                <a:solidFill>
                  <a:schemeClr val="tx1"/>
                </a:solidFill>
              </a:rPr>
              <a:t>American Psychological Association (APA 2020) Guidelines for Psychological Assessment and Evaluation </a:t>
            </a:r>
            <a:r>
              <a:rPr lang="en-US" sz="1200" u="sng" dirty="0">
                <a:solidFill>
                  <a:schemeClr val="tx1"/>
                </a:solidFill>
                <a:hlinkClick r:id="rId4">
                  <a:extLst>
                    <a:ext uri="{A12FA001-AC4F-418D-AE19-62706E023703}">
                      <ahyp:hlinkClr xmlns:ahyp="http://schemas.microsoft.com/office/drawing/2018/hyperlinkcolor" val="tx"/>
                    </a:ext>
                  </a:extLst>
                </a:hlinkClick>
              </a:rPr>
              <a:t>https://www.apa.org/about/policy/guidelines-psychological-assessment-evaluation.pdf</a:t>
            </a:r>
            <a:endParaRPr lang="en-US" sz="1200" dirty="0">
              <a:solidFill>
                <a:schemeClr val="tx1"/>
              </a:solidFill>
            </a:endParaRPr>
          </a:p>
          <a:p>
            <a:pPr>
              <a:spcAft>
                <a:spcPts val="600"/>
              </a:spcAft>
            </a:pPr>
            <a:r>
              <a:rPr lang="en-US" sz="1200" dirty="0" err="1">
                <a:solidFill>
                  <a:schemeClr val="tx1"/>
                </a:solidFill>
              </a:rPr>
              <a:t>Bandalos</a:t>
            </a:r>
            <a:r>
              <a:rPr lang="en-US" sz="1200" dirty="0">
                <a:solidFill>
                  <a:schemeClr val="tx1"/>
                </a:solidFill>
              </a:rPr>
              <a:t>, D. L. (2018). Measurement theory and application for the social sciences.</a:t>
            </a:r>
          </a:p>
          <a:p>
            <a:pPr>
              <a:spcAft>
                <a:spcPts val="600"/>
              </a:spcAft>
            </a:pPr>
            <a:r>
              <a:rPr lang="en-US" sz="1200" dirty="0">
                <a:solidFill>
                  <a:schemeClr val="tx1"/>
                </a:solidFill>
              </a:rPr>
              <a:t>Guilford Press.</a:t>
            </a:r>
          </a:p>
          <a:p>
            <a:pPr>
              <a:spcAft>
                <a:spcPts val="600"/>
              </a:spcAft>
            </a:pPr>
            <a:r>
              <a:rPr lang="en-US" sz="1200" dirty="0">
                <a:solidFill>
                  <a:schemeClr val="tx1"/>
                </a:solidFill>
              </a:rPr>
              <a:t>Fuji, D. (2016); </a:t>
            </a:r>
            <a:r>
              <a:rPr lang="en-US" sz="1200" i="1" dirty="0">
                <a:solidFill>
                  <a:schemeClr val="tx1"/>
                </a:solidFill>
              </a:rPr>
              <a:t>Conducting a Culturally Informed Neuropsychological Evaluation,</a:t>
            </a:r>
            <a:r>
              <a:rPr lang="en-US" sz="1200" dirty="0">
                <a:solidFill>
                  <a:schemeClr val="tx1"/>
                </a:solidFill>
              </a:rPr>
              <a:t> (American Psychological Association). </a:t>
            </a:r>
            <a:r>
              <a:rPr lang="en-US" sz="1200" i="1" dirty="0">
                <a:solidFill>
                  <a:schemeClr val="tx1"/>
                </a:solidFill>
              </a:rPr>
              <a:t> </a:t>
            </a:r>
            <a:endParaRPr lang="en-US" sz="1200" dirty="0">
              <a:solidFill>
                <a:schemeClr val="tx1"/>
              </a:solidFill>
            </a:endParaRPr>
          </a:p>
          <a:p>
            <a:pPr>
              <a:spcAft>
                <a:spcPts val="600"/>
              </a:spcAft>
            </a:pPr>
            <a:r>
              <a:rPr lang="en-US" sz="1200" dirty="0">
                <a:solidFill>
                  <a:schemeClr val="tx1"/>
                </a:solidFill>
              </a:rPr>
              <a:t>A Graham et al. (2013); Psychological Testing: Principles, Applications, and Issues (Kaplan &amp;</a:t>
            </a:r>
          </a:p>
          <a:p>
            <a:pPr>
              <a:spcAft>
                <a:spcPts val="600"/>
              </a:spcAft>
            </a:pPr>
            <a:r>
              <a:rPr lang="en-US" sz="1200" dirty="0" err="1">
                <a:solidFill>
                  <a:schemeClr val="tx1"/>
                </a:solidFill>
              </a:rPr>
              <a:t>Saccuzzo</a:t>
            </a:r>
            <a:r>
              <a:rPr lang="en-US" sz="1200" dirty="0">
                <a:solidFill>
                  <a:schemeClr val="tx1"/>
                </a:solidFill>
              </a:rPr>
              <a:t>, 2017)</a:t>
            </a:r>
          </a:p>
          <a:p>
            <a:pPr>
              <a:spcAft>
                <a:spcPts val="600"/>
              </a:spcAft>
            </a:pPr>
            <a:r>
              <a:rPr lang="en-US" sz="1200" dirty="0">
                <a:solidFill>
                  <a:schemeClr val="tx1"/>
                </a:solidFill>
              </a:rPr>
              <a:t>Standards for Educational and Psychological Testing (AERA et al., 2014). </a:t>
            </a:r>
          </a:p>
          <a:p>
            <a:pPr>
              <a:spcAft>
                <a:spcPts val="600"/>
              </a:spcAft>
            </a:pPr>
            <a:r>
              <a:rPr lang="en-US" sz="1200" dirty="0">
                <a:solidFill>
                  <a:schemeClr val="tx1"/>
                </a:solidFill>
              </a:rPr>
              <a:t>Emily H. </a:t>
            </a:r>
            <a:r>
              <a:rPr lang="en-US" sz="1200" dirty="0" err="1">
                <a:solidFill>
                  <a:schemeClr val="tx1"/>
                </a:solidFill>
              </a:rPr>
              <a:t>Trittschuh</a:t>
            </a:r>
            <a:r>
              <a:rPr lang="en-US" sz="1200" dirty="0">
                <a:solidFill>
                  <a:schemeClr val="tx1"/>
                </a:solidFill>
              </a:rPr>
              <a:t>, Brett A. Parmenter, Eric R. Clausell, M. J. Mariano &amp; Mark A. </a:t>
            </a:r>
            <a:r>
              <a:rPr lang="en-US" sz="1200" dirty="0" err="1">
                <a:solidFill>
                  <a:schemeClr val="tx1"/>
                </a:solidFill>
              </a:rPr>
              <a:t>Reger</a:t>
            </a:r>
            <a:r>
              <a:rPr lang="en-US" sz="1200" dirty="0">
                <a:solidFill>
                  <a:schemeClr val="tx1"/>
                </a:solidFill>
              </a:rPr>
              <a:t> (2018) Conducting neuropsychological assessment with transgender individuals, The Clinical Neuropsychologist, 32:8, 1393-1410, DOI: </a:t>
            </a:r>
            <a:r>
              <a:rPr lang="en-US" sz="1200" u="sng" dirty="0">
                <a:solidFill>
                  <a:schemeClr val="tx1"/>
                </a:solidFill>
                <a:hlinkClick r:id="rId5">
                  <a:extLst>
                    <a:ext uri="{A12FA001-AC4F-418D-AE19-62706E023703}">
                      <ahyp:hlinkClr xmlns:ahyp="http://schemas.microsoft.com/office/drawing/2018/hyperlinkcolor" val="tx"/>
                    </a:ext>
                  </a:extLst>
                </a:hlinkClick>
              </a:rPr>
              <a:t>10.1080/13854046.2018.1440632</a:t>
            </a:r>
            <a:r>
              <a:rPr lang="en-US" sz="1200" dirty="0">
                <a:solidFill>
                  <a:schemeClr val="tx1"/>
                </a:solidFill>
              </a:rPr>
              <a:t> </a:t>
            </a:r>
          </a:p>
          <a:p>
            <a:pPr>
              <a:spcAft>
                <a:spcPts val="600"/>
              </a:spcAft>
            </a:pPr>
            <a:r>
              <a:rPr lang="en-US" sz="1200" dirty="0">
                <a:solidFill>
                  <a:schemeClr val="tx1"/>
                </a:solidFill>
              </a:rPr>
              <a:t>The Twenty-First Mental Measurements Yearbook (2021); The </a:t>
            </a:r>
            <a:r>
              <a:rPr lang="en-US" sz="1200" dirty="0" err="1">
                <a:solidFill>
                  <a:schemeClr val="tx1"/>
                </a:solidFill>
              </a:rPr>
              <a:t>Buros</a:t>
            </a:r>
            <a:r>
              <a:rPr lang="en-US" sz="1200" dirty="0">
                <a:solidFill>
                  <a:schemeClr val="tx1"/>
                </a:solidFill>
              </a:rPr>
              <a:t> Center for Testing, Lincoln, NE.</a:t>
            </a:r>
          </a:p>
          <a:p>
            <a:pPr>
              <a:spcAft>
                <a:spcPts val="600"/>
              </a:spcAft>
            </a:pPr>
            <a:r>
              <a:rPr lang="en-US" sz="1200" dirty="0">
                <a:solidFill>
                  <a:schemeClr val="tx1"/>
                </a:solidFill>
              </a:rPr>
              <a:t>World Professional Association for Transgender Health Standards of Care Edition 8 (2023) </a:t>
            </a:r>
            <a:r>
              <a:rPr lang="en-US" sz="1200" u="sng" dirty="0">
                <a:solidFill>
                  <a:schemeClr val="tx1"/>
                </a:solidFill>
                <a:hlinkClick r:id="rId6">
                  <a:extLst>
                    <a:ext uri="{A12FA001-AC4F-418D-AE19-62706E023703}">
                      <ahyp:hlinkClr xmlns:ahyp="http://schemas.microsoft.com/office/drawing/2018/hyperlinkcolor" val="tx"/>
                    </a:ext>
                  </a:extLst>
                </a:hlinkClick>
              </a:rPr>
              <a:t>https://www.wpath.org/soc8/chapters</a:t>
            </a:r>
            <a:r>
              <a:rPr lang="en-US" sz="1200" dirty="0">
                <a:solidFill>
                  <a:schemeClr val="tx1"/>
                </a:solidFill>
              </a:rPr>
              <a:t> </a:t>
            </a:r>
          </a:p>
        </p:txBody>
      </p:sp>
    </p:spTree>
    <p:extLst>
      <p:ext uri="{BB962C8B-B14F-4D97-AF65-F5344CB8AC3E}">
        <p14:creationId xmlns:p14="http://schemas.microsoft.com/office/powerpoint/2010/main" val="230632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1905000" y="2057400"/>
            <a:ext cx="6956146" cy="840330"/>
          </a:xfrm>
        </p:spPr>
        <p:txBody>
          <a:bodyPr>
            <a:normAutofit/>
          </a:bodyPr>
          <a:lstStyle/>
          <a:p>
            <a:pPr>
              <a:spcBef>
                <a:spcPts val="0"/>
              </a:spcBef>
              <a:spcAft>
                <a:spcPts val="600"/>
              </a:spcAft>
            </a:pPr>
            <a:r>
              <a:rPr lang="en-US" sz="4400" dirty="0"/>
              <a:t>Test Security/TPO Issues</a:t>
            </a:r>
          </a:p>
        </p:txBody>
      </p:sp>
      <p:sp>
        <p:nvSpPr>
          <p:cNvPr id="6" name="Subtitle 2">
            <a:extLst>
              <a:ext uri="{FF2B5EF4-FFF2-40B4-BE49-F238E27FC236}">
                <a16:creationId xmlns:a16="http://schemas.microsoft.com/office/drawing/2014/main" id="{4BAF6256-D14C-CC44-AA98-0A57DD938BE7}"/>
              </a:ext>
            </a:extLst>
          </p:cNvPr>
          <p:cNvSpPr txBox="1">
            <a:spLocks/>
          </p:cNvSpPr>
          <p:nvPr/>
        </p:nvSpPr>
        <p:spPr>
          <a:xfrm>
            <a:off x="2079346" y="3062927"/>
            <a:ext cx="6553200" cy="4862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t>Karen Sanders, PhD, ABPP(</a:t>
            </a:r>
            <a:r>
              <a:rPr lang="en-US" sz="3200" dirty="0" err="1"/>
              <a:t>cn</a:t>
            </a:r>
            <a:r>
              <a:rPr lang="en-US" sz="3200" dirty="0"/>
              <a:t>)</a:t>
            </a:r>
            <a:br>
              <a:rPr lang="en-US" sz="3200" dirty="0"/>
            </a:br>
            <a:endParaRPr lang="en-US" sz="3200" dirty="0"/>
          </a:p>
          <a:p>
            <a:pPr>
              <a:spcBef>
                <a:spcPts val="0"/>
              </a:spcBef>
              <a:spcAft>
                <a:spcPts val="1200"/>
              </a:spcAft>
            </a:pPr>
            <a:endParaRPr lang="en-US" sz="1000" dirty="0"/>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pic>
        <p:nvPicPr>
          <p:cNvPr id="8" name="Picture 7" descr="A colorful brain with paint splashes&#10;&#10;Description automatically generated">
            <a:extLst>
              <a:ext uri="{FF2B5EF4-FFF2-40B4-BE49-F238E27FC236}">
                <a16:creationId xmlns:a16="http://schemas.microsoft.com/office/drawing/2014/main" id="{8A31F8BD-A91C-E54A-8BA5-FBEC301C23F6}"/>
              </a:ext>
            </a:extLst>
          </p:cNvPr>
          <p:cNvPicPr>
            <a:picLocks noChangeAspect="1"/>
          </p:cNvPicPr>
          <p:nvPr/>
        </p:nvPicPr>
        <p:blipFill>
          <a:blip r:embed="rId3"/>
          <a:stretch>
            <a:fillRect/>
          </a:stretch>
        </p:blipFill>
        <p:spPr>
          <a:xfrm>
            <a:off x="8980091" y="1132834"/>
            <a:ext cx="3364309" cy="3345194"/>
          </a:xfrm>
          <a:prstGeom prst="rect">
            <a:avLst/>
          </a:prstGeom>
        </p:spPr>
      </p:pic>
    </p:spTree>
    <p:extLst>
      <p:ext uri="{BB962C8B-B14F-4D97-AF65-F5344CB8AC3E}">
        <p14:creationId xmlns:p14="http://schemas.microsoft.com/office/powerpoint/2010/main" val="178139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1143000" y="914400"/>
            <a:ext cx="5791200" cy="563851"/>
          </a:xfrm>
        </p:spPr>
        <p:txBody>
          <a:bodyPr>
            <a:noAutofit/>
          </a:bodyPr>
          <a:lstStyle/>
          <a:p>
            <a:pPr>
              <a:spcBef>
                <a:spcPts val="0"/>
              </a:spcBef>
              <a:spcAft>
                <a:spcPts val="600"/>
              </a:spcAft>
            </a:pPr>
            <a:r>
              <a:rPr lang="en-US" sz="3600" dirty="0"/>
              <a:t>Goals for this section</a:t>
            </a:r>
          </a:p>
        </p:txBody>
      </p:sp>
      <p:sp>
        <p:nvSpPr>
          <p:cNvPr id="4" name="TextBox 3">
            <a:extLst>
              <a:ext uri="{FF2B5EF4-FFF2-40B4-BE49-F238E27FC236}">
                <a16:creationId xmlns:a16="http://schemas.microsoft.com/office/drawing/2014/main" id="{CD06F306-56E1-5D4A-831C-1963BB839D29}"/>
              </a:ext>
            </a:extLst>
          </p:cNvPr>
          <p:cNvSpPr txBox="1"/>
          <p:nvPr/>
        </p:nvSpPr>
        <p:spPr>
          <a:xfrm>
            <a:off x="1828800" y="1783052"/>
            <a:ext cx="8534400" cy="954107"/>
          </a:xfrm>
          <a:prstGeom prst="rect">
            <a:avLst/>
          </a:prstGeom>
          <a:noFill/>
        </p:spPr>
        <p:txBody>
          <a:bodyPr wrap="square" rtlCol="0">
            <a:spAutoFit/>
          </a:bodyPr>
          <a:lstStyle/>
          <a:p>
            <a:r>
              <a:rPr lang="en-US" sz="2800" dirty="0"/>
              <a:t>Need for continued protection of test security and refusal of TPOs</a:t>
            </a:r>
          </a:p>
        </p:txBody>
      </p:sp>
      <p:sp>
        <p:nvSpPr>
          <p:cNvPr id="7" name="TextBox 6">
            <a:extLst>
              <a:ext uri="{FF2B5EF4-FFF2-40B4-BE49-F238E27FC236}">
                <a16:creationId xmlns:a16="http://schemas.microsoft.com/office/drawing/2014/main" id="{3DE1A959-C42F-424D-9D36-151B28C7F12B}"/>
              </a:ext>
            </a:extLst>
          </p:cNvPr>
          <p:cNvSpPr txBox="1"/>
          <p:nvPr/>
        </p:nvSpPr>
        <p:spPr>
          <a:xfrm>
            <a:off x="1848196" y="3085655"/>
            <a:ext cx="8534400" cy="2431435"/>
          </a:xfrm>
          <a:prstGeom prst="rect">
            <a:avLst/>
          </a:prstGeom>
          <a:noFill/>
        </p:spPr>
        <p:txBody>
          <a:bodyPr wrap="square" rtlCol="0">
            <a:spAutoFit/>
          </a:bodyPr>
          <a:lstStyle/>
          <a:p>
            <a:r>
              <a:rPr lang="en-US" sz="2800" dirty="0"/>
              <a:t>Highlighting threats to Neuropsychological Testing and essential Psychological tools: </a:t>
            </a:r>
          </a:p>
          <a:p>
            <a:pPr marL="914400" lvl="1" indent="-457200">
              <a:buFont typeface="Arial" panose="020B0604020202020204" pitchFamily="34" charset="0"/>
              <a:buChar char="•"/>
            </a:pPr>
            <a:r>
              <a:rPr lang="en-US" sz="2400" dirty="0"/>
              <a:t>legal/attorney</a:t>
            </a:r>
          </a:p>
          <a:p>
            <a:pPr marL="914400" lvl="1" indent="-457200">
              <a:buFont typeface="Arial" panose="020B0604020202020204" pitchFamily="34" charset="0"/>
              <a:buChar char="•"/>
            </a:pPr>
            <a:r>
              <a:rPr lang="en-US" sz="2400" dirty="0"/>
              <a:t>Legislative</a:t>
            </a:r>
          </a:p>
          <a:p>
            <a:pPr marL="914400" lvl="1" indent="-457200">
              <a:buFont typeface="Arial" panose="020B0604020202020204" pitchFamily="34" charset="0"/>
              <a:buChar char="•"/>
            </a:pPr>
            <a:r>
              <a:rPr lang="en-US" sz="2400" dirty="0"/>
              <a:t>Clients</a:t>
            </a:r>
          </a:p>
          <a:p>
            <a:pPr marL="914400" lvl="1" indent="-457200">
              <a:buFont typeface="Arial" panose="020B0604020202020204" pitchFamily="34" charset="0"/>
              <a:buChar char="•"/>
            </a:pPr>
            <a:r>
              <a:rPr lang="en-US" sz="2400" dirty="0"/>
              <a:t>Non-psychologists</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pic>
        <p:nvPicPr>
          <p:cNvPr id="8" name="Picture 7" descr="A colorful brain with paint splashes&#10;&#10;Description automatically generated">
            <a:extLst>
              <a:ext uri="{FF2B5EF4-FFF2-40B4-BE49-F238E27FC236}">
                <a16:creationId xmlns:a16="http://schemas.microsoft.com/office/drawing/2014/main" id="{8A31F8BD-A91C-E54A-8BA5-FBEC301C23F6}"/>
              </a:ext>
            </a:extLst>
          </p:cNvPr>
          <p:cNvPicPr>
            <a:picLocks noChangeAspect="1"/>
          </p:cNvPicPr>
          <p:nvPr/>
        </p:nvPicPr>
        <p:blipFill>
          <a:blip r:embed="rId3"/>
          <a:stretch>
            <a:fillRect/>
          </a:stretch>
        </p:blipFill>
        <p:spPr>
          <a:xfrm>
            <a:off x="8980091" y="1132834"/>
            <a:ext cx="3364309" cy="3345194"/>
          </a:xfrm>
          <a:prstGeom prst="rect">
            <a:avLst/>
          </a:prstGeom>
        </p:spPr>
      </p:pic>
    </p:spTree>
    <p:extLst>
      <p:ext uri="{BB962C8B-B14F-4D97-AF65-F5344CB8AC3E}">
        <p14:creationId xmlns:p14="http://schemas.microsoft.com/office/powerpoint/2010/main" val="45213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7E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1295400" y="1188510"/>
            <a:ext cx="5791200" cy="563851"/>
          </a:xfrm>
        </p:spPr>
        <p:txBody>
          <a:bodyPr>
            <a:noAutofit/>
          </a:bodyPr>
          <a:lstStyle/>
          <a:p>
            <a:pPr>
              <a:spcBef>
                <a:spcPts val="0"/>
              </a:spcBef>
              <a:spcAft>
                <a:spcPts val="600"/>
              </a:spcAft>
            </a:pPr>
            <a:r>
              <a:rPr lang="en-US" sz="3600" dirty="0"/>
              <a:t>premise</a:t>
            </a:r>
          </a:p>
        </p:txBody>
      </p:sp>
      <p:sp>
        <p:nvSpPr>
          <p:cNvPr id="4" name="TextBox 3">
            <a:extLst>
              <a:ext uri="{FF2B5EF4-FFF2-40B4-BE49-F238E27FC236}">
                <a16:creationId xmlns:a16="http://schemas.microsoft.com/office/drawing/2014/main" id="{CD06F306-56E1-5D4A-831C-1963BB839D29}"/>
              </a:ext>
            </a:extLst>
          </p:cNvPr>
          <p:cNvSpPr txBox="1"/>
          <p:nvPr/>
        </p:nvSpPr>
        <p:spPr>
          <a:xfrm>
            <a:off x="1981200" y="1981200"/>
            <a:ext cx="9677400" cy="1384995"/>
          </a:xfrm>
          <a:prstGeom prst="rect">
            <a:avLst/>
          </a:prstGeom>
          <a:noFill/>
        </p:spPr>
        <p:txBody>
          <a:bodyPr wrap="square" rtlCol="0">
            <a:spAutoFit/>
          </a:bodyPr>
          <a:lstStyle/>
          <a:p>
            <a:r>
              <a:rPr lang="en-US" sz="2800" dirty="0"/>
              <a:t>Test security guidelines ensure that non-psychologists will not have access to questions, stimuli and key operational information.</a:t>
            </a:r>
          </a:p>
        </p:txBody>
      </p:sp>
      <p:sp>
        <p:nvSpPr>
          <p:cNvPr id="7" name="TextBox 6">
            <a:extLst>
              <a:ext uri="{FF2B5EF4-FFF2-40B4-BE49-F238E27FC236}">
                <a16:creationId xmlns:a16="http://schemas.microsoft.com/office/drawing/2014/main" id="{3DE1A959-C42F-424D-9D36-151B28C7F12B}"/>
              </a:ext>
            </a:extLst>
          </p:cNvPr>
          <p:cNvSpPr txBox="1"/>
          <p:nvPr/>
        </p:nvSpPr>
        <p:spPr>
          <a:xfrm>
            <a:off x="2000596" y="3694093"/>
            <a:ext cx="8534400" cy="954107"/>
          </a:xfrm>
          <a:prstGeom prst="rect">
            <a:avLst/>
          </a:prstGeom>
          <a:noFill/>
        </p:spPr>
        <p:txBody>
          <a:bodyPr wrap="square" rtlCol="0">
            <a:spAutoFit/>
          </a:bodyPr>
          <a:lstStyle/>
          <a:p>
            <a:r>
              <a:rPr lang="en-US" sz="2800" dirty="0"/>
              <a:t>Neuropsychological tests are objective measures that increase diagnostic accuracy </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Tree>
    <p:extLst>
      <p:ext uri="{BB962C8B-B14F-4D97-AF65-F5344CB8AC3E}">
        <p14:creationId xmlns:p14="http://schemas.microsoft.com/office/powerpoint/2010/main" val="409865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7E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1219200" y="579149"/>
            <a:ext cx="9829800" cy="563851"/>
          </a:xfrm>
        </p:spPr>
        <p:txBody>
          <a:bodyPr>
            <a:noAutofit/>
          </a:bodyPr>
          <a:lstStyle/>
          <a:p>
            <a:pPr>
              <a:spcBef>
                <a:spcPts val="0"/>
              </a:spcBef>
              <a:spcAft>
                <a:spcPts val="600"/>
              </a:spcAft>
            </a:pPr>
            <a:r>
              <a:rPr lang="en-US" sz="3600" dirty="0"/>
              <a:t>A brief history of growing awareness</a:t>
            </a:r>
          </a:p>
        </p:txBody>
      </p:sp>
      <p:sp>
        <p:nvSpPr>
          <p:cNvPr id="4" name="TextBox 3">
            <a:extLst>
              <a:ext uri="{FF2B5EF4-FFF2-40B4-BE49-F238E27FC236}">
                <a16:creationId xmlns:a16="http://schemas.microsoft.com/office/drawing/2014/main" id="{CD06F306-56E1-5D4A-831C-1963BB839D29}"/>
              </a:ext>
            </a:extLst>
          </p:cNvPr>
          <p:cNvSpPr txBox="1"/>
          <p:nvPr/>
        </p:nvSpPr>
        <p:spPr>
          <a:xfrm>
            <a:off x="1524000" y="1295400"/>
            <a:ext cx="9677400" cy="4154984"/>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t>In 2020, Dr. Sanders notified PNNS about growing concern regarding TPOs &amp; Test Security.</a:t>
            </a:r>
          </a:p>
          <a:p>
            <a:pPr marL="800100" lvl="1" indent="-342900">
              <a:buFont typeface="Arial" panose="020B0604020202020204" pitchFamily="34" charset="0"/>
              <a:buChar char="•"/>
            </a:pPr>
            <a:r>
              <a:rPr lang="en-US" sz="2400" dirty="0"/>
              <a:t>A general announcement alerted PNNS members.</a:t>
            </a:r>
          </a:p>
          <a:p>
            <a:pPr marL="800100" lvl="1" indent="-342900">
              <a:buFont typeface="Arial" panose="020B0604020202020204" pitchFamily="34" charset="0"/>
              <a:buChar char="•"/>
            </a:pPr>
            <a:r>
              <a:rPr lang="en-US" sz="2400" dirty="0"/>
              <a:t>PNNS bylaws don’t allow organizational advocacy, but individuals can act.</a:t>
            </a:r>
          </a:p>
          <a:p>
            <a:pPr marL="800100" lvl="1" indent="-342900">
              <a:buFont typeface="Arial" panose="020B0604020202020204" pitchFamily="34" charset="0"/>
              <a:buChar char="•"/>
            </a:pPr>
            <a:r>
              <a:rPr lang="en-US" sz="2400" dirty="0"/>
              <a:t>Thus, the TPO Task Force was formed.</a:t>
            </a:r>
          </a:p>
          <a:p>
            <a:pPr marL="800100" lvl="1" indent="-342900">
              <a:buFont typeface="Arial" panose="020B0604020202020204" pitchFamily="34" charset="0"/>
              <a:buChar char="•"/>
            </a:pPr>
            <a:r>
              <a:rPr lang="en-US" sz="2400" dirty="0"/>
              <a:t>The Task Force has provided pertinent information to:</a:t>
            </a:r>
          </a:p>
          <a:p>
            <a:pPr marL="1206500" lvl="2" indent="-290513">
              <a:buFont typeface="Arial" panose="020B0604020202020204" pitchFamily="34" charset="0"/>
              <a:buChar char="•"/>
            </a:pPr>
            <a:r>
              <a:rPr lang="en-US" sz="2400" dirty="0"/>
              <a:t> Legislators</a:t>
            </a:r>
          </a:p>
          <a:p>
            <a:pPr marL="1257300" lvl="2" indent="-342900">
              <a:buFont typeface="Arial" panose="020B0604020202020204" pitchFamily="34" charset="0"/>
              <a:buChar char="•"/>
            </a:pPr>
            <a:r>
              <a:rPr lang="en-US" sz="2400" dirty="0"/>
              <a:t>PNNS </a:t>
            </a:r>
          </a:p>
          <a:p>
            <a:pPr marL="1257300" lvl="2" indent="-342900">
              <a:buFont typeface="Arial" panose="020B0604020202020204" pitchFamily="34" charset="0"/>
              <a:buChar char="•"/>
            </a:pPr>
            <a:r>
              <a:rPr lang="en-US" sz="2400" dirty="0"/>
              <a:t>WSPA</a:t>
            </a:r>
          </a:p>
          <a:p>
            <a:pPr marL="1257300" lvl="2" indent="-342900">
              <a:buFont typeface="Arial" panose="020B0604020202020204" pitchFamily="34" charset="0"/>
              <a:buChar char="•"/>
            </a:pPr>
            <a:r>
              <a:rPr lang="en-US" sz="2400" dirty="0"/>
              <a:t>IME Coalition</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Tree>
    <p:extLst>
      <p:ext uri="{BB962C8B-B14F-4D97-AF65-F5344CB8AC3E}">
        <p14:creationId xmlns:p14="http://schemas.microsoft.com/office/powerpoint/2010/main" val="387090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brain with paint splashes&#10;&#10;Description automatically generated">
            <a:extLst>
              <a:ext uri="{FF2B5EF4-FFF2-40B4-BE49-F238E27FC236}">
                <a16:creationId xmlns:a16="http://schemas.microsoft.com/office/drawing/2014/main" id="{8F33276F-4DD9-F24A-B149-89C7136D26B6}"/>
              </a:ext>
            </a:extLst>
          </p:cNvPr>
          <p:cNvPicPr>
            <a:picLocks noChangeAspect="1"/>
          </p:cNvPicPr>
          <p:nvPr/>
        </p:nvPicPr>
        <p:blipFill>
          <a:blip r:embed="rId3"/>
          <a:stretch>
            <a:fillRect/>
          </a:stretch>
        </p:blipFill>
        <p:spPr>
          <a:xfrm>
            <a:off x="8980091" y="1132834"/>
            <a:ext cx="3364309" cy="3345194"/>
          </a:xfrm>
          <a:prstGeom prst="rect">
            <a:avLst/>
          </a:prstGeom>
        </p:spPr>
      </p:pic>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2742868" y="359764"/>
            <a:ext cx="6647433" cy="840330"/>
          </a:xfrm>
        </p:spPr>
        <p:txBody>
          <a:bodyPr>
            <a:normAutofit/>
          </a:bodyPr>
          <a:lstStyle/>
          <a:p>
            <a:r>
              <a:rPr lang="en-US" sz="4400" dirty="0"/>
              <a:t>Today’s Presenters</a:t>
            </a:r>
          </a:p>
        </p:txBody>
      </p:sp>
      <p:sp>
        <p:nvSpPr>
          <p:cNvPr id="6" name="Subtitle 2">
            <a:extLst>
              <a:ext uri="{FF2B5EF4-FFF2-40B4-BE49-F238E27FC236}">
                <a16:creationId xmlns:a16="http://schemas.microsoft.com/office/drawing/2014/main" id="{4BAF6256-D14C-CC44-AA98-0A57DD938BE7}"/>
              </a:ext>
            </a:extLst>
          </p:cNvPr>
          <p:cNvSpPr txBox="1">
            <a:spLocks/>
          </p:cNvSpPr>
          <p:nvPr/>
        </p:nvSpPr>
        <p:spPr>
          <a:xfrm>
            <a:off x="1143000" y="1486941"/>
            <a:ext cx="8247301" cy="10784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600"/>
              </a:spcAft>
            </a:pPr>
            <a:r>
              <a:rPr lang="en-US" sz="3600" dirty="0"/>
              <a:t>Measuring Psychological Constructs</a:t>
            </a:r>
          </a:p>
          <a:p>
            <a:pPr>
              <a:spcBef>
                <a:spcPts val="0"/>
              </a:spcBef>
              <a:spcAft>
                <a:spcPts val="1200"/>
              </a:spcAft>
            </a:pPr>
            <a:r>
              <a:rPr lang="en-US" sz="2400" dirty="0"/>
              <a:t>Nora Thompson, PhD, ABPP-</a:t>
            </a:r>
            <a:r>
              <a:rPr lang="en-US" sz="2400" dirty="0" err="1"/>
              <a:t>cn</a:t>
            </a:r>
            <a:endParaRPr lang="en-US" sz="2400" dirty="0"/>
          </a:p>
          <a:p>
            <a:pPr>
              <a:spcBef>
                <a:spcPts val="0"/>
              </a:spcBef>
              <a:spcAft>
                <a:spcPts val="1200"/>
              </a:spcAft>
            </a:pPr>
            <a:endParaRPr lang="en-US" sz="1000" dirty="0"/>
          </a:p>
        </p:txBody>
      </p:sp>
      <p:sp>
        <p:nvSpPr>
          <p:cNvPr id="7" name="Subtitle 2">
            <a:extLst>
              <a:ext uri="{FF2B5EF4-FFF2-40B4-BE49-F238E27FC236}">
                <a16:creationId xmlns:a16="http://schemas.microsoft.com/office/drawing/2014/main" id="{3169E757-92A4-A941-AA8F-91B4FB04417B}"/>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Subtitle 2">
            <a:extLst>
              <a:ext uri="{FF2B5EF4-FFF2-40B4-BE49-F238E27FC236}">
                <a16:creationId xmlns:a16="http://schemas.microsoft.com/office/drawing/2014/main" id="{19FDDF20-A248-2440-9C8D-EE4719FE0CEB}"/>
              </a:ext>
            </a:extLst>
          </p:cNvPr>
          <p:cNvSpPr txBox="1">
            <a:spLocks/>
          </p:cNvSpPr>
          <p:nvPr/>
        </p:nvSpPr>
        <p:spPr>
          <a:xfrm>
            <a:off x="1143000" y="2756941"/>
            <a:ext cx="8247301" cy="10784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600"/>
              </a:spcAft>
            </a:pPr>
            <a:r>
              <a:rPr lang="en-US" sz="3600" dirty="0"/>
              <a:t>Test Security &amp; Third-Party Observers</a:t>
            </a:r>
          </a:p>
          <a:p>
            <a:pPr>
              <a:spcBef>
                <a:spcPts val="0"/>
              </a:spcBef>
              <a:spcAft>
                <a:spcPts val="1200"/>
              </a:spcAft>
            </a:pPr>
            <a:r>
              <a:rPr lang="en-US" sz="2400" dirty="0"/>
              <a:t>Karen Sanders, PhD, ABPP-</a:t>
            </a:r>
            <a:r>
              <a:rPr lang="en-US" sz="2400" dirty="0" err="1"/>
              <a:t>cn</a:t>
            </a:r>
            <a:endParaRPr lang="en-US" sz="2400" dirty="0"/>
          </a:p>
          <a:p>
            <a:pPr>
              <a:spcBef>
                <a:spcPts val="0"/>
              </a:spcBef>
              <a:spcAft>
                <a:spcPts val="1200"/>
              </a:spcAft>
            </a:pPr>
            <a:endParaRPr lang="en-US" sz="1000" dirty="0"/>
          </a:p>
        </p:txBody>
      </p:sp>
      <p:sp>
        <p:nvSpPr>
          <p:cNvPr id="9" name="Subtitle 2">
            <a:extLst>
              <a:ext uri="{FF2B5EF4-FFF2-40B4-BE49-F238E27FC236}">
                <a16:creationId xmlns:a16="http://schemas.microsoft.com/office/drawing/2014/main" id="{BEE88D0D-99A5-2A4C-8038-C9F65855CCAE}"/>
              </a:ext>
            </a:extLst>
          </p:cNvPr>
          <p:cNvSpPr txBox="1">
            <a:spLocks/>
          </p:cNvSpPr>
          <p:nvPr/>
        </p:nvSpPr>
        <p:spPr>
          <a:xfrm>
            <a:off x="1149096" y="3970045"/>
            <a:ext cx="10555224" cy="10784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600"/>
              </a:spcAft>
            </a:pPr>
            <a:r>
              <a:rPr lang="en-US" sz="3600" dirty="0"/>
              <a:t>Practical Implications of Test Security &amp; TPOs</a:t>
            </a:r>
          </a:p>
          <a:p>
            <a:pPr>
              <a:spcBef>
                <a:spcPts val="0"/>
              </a:spcBef>
              <a:spcAft>
                <a:spcPts val="600"/>
              </a:spcAft>
            </a:pPr>
            <a:r>
              <a:rPr lang="en-US" sz="2400" dirty="0"/>
              <a:t>Wendy Marlowe, PhD, ABBP-</a:t>
            </a:r>
            <a:r>
              <a:rPr lang="en-US" sz="2400" dirty="0" err="1"/>
              <a:t>cn</a:t>
            </a:r>
            <a:endParaRPr lang="en-US" sz="2400" dirty="0"/>
          </a:p>
          <a:p>
            <a:pPr>
              <a:spcBef>
                <a:spcPts val="0"/>
              </a:spcBef>
              <a:spcAft>
                <a:spcPts val="1200"/>
              </a:spcAft>
            </a:pPr>
            <a:endParaRPr lang="en-US" sz="1000" dirty="0"/>
          </a:p>
        </p:txBody>
      </p:sp>
    </p:spTree>
    <p:extLst>
      <p:ext uri="{BB962C8B-B14F-4D97-AF65-F5344CB8AC3E}">
        <p14:creationId xmlns:p14="http://schemas.microsoft.com/office/powerpoint/2010/main" val="21419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7F7F7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7F7F7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1905000" y="533400"/>
            <a:ext cx="8382000" cy="563851"/>
          </a:xfrm>
        </p:spPr>
        <p:txBody>
          <a:bodyPr>
            <a:noAutofit/>
          </a:bodyPr>
          <a:lstStyle/>
          <a:p>
            <a:r>
              <a:rPr lang="en-US" sz="3600" dirty="0"/>
              <a:t>AACN guidelines for test Security</a:t>
            </a:r>
          </a:p>
        </p:txBody>
      </p:sp>
      <p:sp>
        <p:nvSpPr>
          <p:cNvPr id="4" name="TextBox 3">
            <a:extLst>
              <a:ext uri="{FF2B5EF4-FFF2-40B4-BE49-F238E27FC236}">
                <a16:creationId xmlns:a16="http://schemas.microsoft.com/office/drawing/2014/main" id="{CD06F306-56E1-5D4A-831C-1963BB839D29}"/>
              </a:ext>
            </a:extLst>
          </p:cNvPr>
          <p:cNvSpPr txBox="1"/>
          <p:nvPr/>
        </p:nvSpPr>
        <p:spPr>
          <a:xfrm>
            <a:off x="838200" y="1231880"/>
            <a:ext cx="9829800" cy="954107"/>
          </a:xfrm>
          <a:prstGeom prst="rect">
            <a:avLst/>
          </a:prstGeom>
          <a:noFill/>
        </p:spPr>
        <p:txBody>
          <a:bodyPr wrap="square" rtlCol="0">
            <a:spAutoFit/>
          </a:bodyPr>
          <a:lstStyle/>
          <a:p>
            <a:pPr lvl="1"/>
            <a:r>
              <a:rPr lang="en-US" sz="2800" dirty="0"/>
              <a:t>Psychologists/neuropsychologists are increasingly asked to provide services that may harm test security</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6" name="TextBox 5">
            <a:extLst>
              <a:ext uri="{FF2B5EF4-FFF2-40B4-BE49-F238E27FC236}">
                <a16:creationId xmlns:a16="http://schemas.microsoft.com/office/drawing/2014/main" id="{E0055B5F-15FA-1046-8A0F-EB84837413D7}"/>
              </a:ext>
            </a:extLst>
          </p:cNvPr>
          <p:cNvSpPr txBox="1"/>
          <p:nvPr/>
        </p:nvSpPr>
        <p:spPr>
          <a:xfrm>
            <a:off x="1828800" y="2286000"/>
            <a:ext cx="1021080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Demands for TPOs &amp; recording are increasing</a:t>
            </a:r>
          </a:p>
          <a:p>
            <a:pPr marL="342900" indent="-342900">
              <a:buFont typeface="Arial" panose="020B0604020202020204" pitchFamily="34" charset="0"/>
              <a:buChar char="•"/>
            </a:pPr>
            <a:r>
              <a:rPr lang="en-US" sz="2400" dirty="0"/>
              <a:t>Non-psychologists increasingly accessing test materials</a:t>
            </a:r>
          </a:p>
          <a:p>
            <a:pPr marL="800100" lvl="1" indent="-342900">
              <a:buFont typeface="Arial" panose="020B0604020202020204" pitchFamily="34" charset="0"/>
              <a:buChar char="•"/>
            </a:pPr>
            <a:r>
              <a:rPr lang="en-US" sz="2400" dirty="0"/>
              <a:t>Psychologists &amp; neuropsychologists have test instructions in reports &amp; in online teaching materials, divulge answers to examinees, etc. </a:t>
            </a:r>
          </a:p>
          <a:p>
            <a:pPr marL="342900" indent="-342900">
              <a:buFont typeface="Arial" panose="020B0604020202020204" pitchFamily="34" charset="0"/>
              <a:buChar char="•"/>
            </a:pPr>
            <a:r>
              <a:rPr lang="en-US" sz="2400" dirty="0"/>
              <a:t>Tele-neuropsychology requires examinees to agree not to record </a:t>
            </a:r>
          </a:p>
          <a:p>
            <a:pPr marL="342900" indent="-342900">
              <a:buFont typeface="Arial" panose="020B0604020202020204" pitchFamily="34" charset="0"/>
              <a:buChar char="•"/>
            </a:pPr>
            <a:r>
              <a:rPr lang="en-US" sz="2400" dirty="0"/>
              <a:t>Improper storage (scanned into EPIC!!); destruction of old test materials; public sharing of test data. </a:t>
            </a:r>
          </a:p>
          <a:p>
            <a:pPr marL="342900" indent="-342900">
              <a:buFont typeface="Arial" panose="020B0604020202020204" pitchFamily="34" charset="0"/>
              <a:buChar char="•"/>
            </a:pPr>
            <a:r>
              <a:rPr lang="en-US" sz="2400" dirty="0"/>
              <a:t>Video/audio taping of test administration and tests( YouTube!!)</a:t>
            </a:r>
          </a:p>
        </p:txBody>
      </p:sp>
    </p:spTree>
    <p:extLst>
      <p:ext uri="{BB962C8B-B14F-4D97-AF65-F5344CB8AC3E}">
        <p14:creationId xmlns:p14="http://schemas.microsoft.com/office/powerpoint/2010/main" val="371863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4724400" y="914400"/>
            <a:ext cx="3048000" cy="563851"/>
          </a:xfrm>
        </p:spPr>
        <p:txBody>
          <a:bodyPr>
            <a:noAutofit/>
          </a:bodyPr>
          <a:lstStyle/>
          <a:p>
            <a:r>
              <a:rPr lang="en-US" sz="3600" dirty="0"/>
              <a:t>Motivation</a:t>
            </a:r>
          </a:p>
        </p:txBody>
      </p:sp>
      <p:sp>
        <p:nvSpPr>
          <p:cNvPr id="4" name="TextBox 3">
            <a:extLst>
              <a:ext uri="{FF2B5EF4-FFF2-40B4-BE49-F238E27FC236}">
                <a16:creationId xmlns:a16="http://schemas.microsoft.com/office/drawing/2014/main" id="{CD06F306-56E1-5D4A-831C-1963BB839D29}"/>
              </a:ext>
            </a:extLst>
          </p:cNvPr>
          <p:cNvSpPr txBox="1"/>
          <p:nvPr/>
        </p:nvSpPr>
        <p:spPr>
          <a:xfrm>
            <a:off x="1447800" y="1677412"/>
            <a:ext cx="9829800" cy="3046988"/>
          </a:xfrm>
          <a:prstGeom prst="rect">
            <a:avLst/>
          </a:prstGeom>
          <a:noFill/>
        </p:spPr>
        <p:txBody>
          <a:bodyPr wrap="square" rtlCol="0">
            <a:spAutoFit/>
          </a:bodyPr>
          <a:lstStyle/>
          <a:p>
            <a:pPr marL="457200" indent="-457200">
              <a:buFont typeface="+mj-lt"/>
              <a:buAutoNum type="arabicPeriod"/>
            </a:pPr>
            <a:r>
              <a:rPr lang="en-US" sz="2400" dirty="0"/>
              <a:t>There is WA state legislative activity that impacts NP.</a:t>
            </a:r>
          </a:p>
          <a:p>
            <a:pPr marL="457200" indent="-457200">
              <a:buFont typeface="+mj-lt"/>
              <a:buAutoNum type="arabicPeriod"/>
            </a:pPr>
            <a:r>
              <a:rPr lang="en-US" sz="2400" dirty="0"/>
              <a:t>NPs must have a voice in this legislative activity.</a:t>
            </a:r>
          </a:p>
          <a:p>
            <a:pPr marL="457200" indent="-457200">
              <a:buFont typeface="+mj-lt"/>
              <a:buAutoNum type="arabicPeriod"/>
            </a:pPr>
            <a:r>
              <a:rPr lang="en-US" sz="2400" dirty="0"/>
              <a:t>Individuals can act in various ways.</a:t>
            </a:r>
          </a:p>
          <a:p>
            <a:pPr marL="800100" lvl="1" indent="-342900">
              <a:buFont typeface="Arial" panose="020B0604020202020204" pitchFamily="34" charset="0"/>
              <a:buChar char="•"/>
            </a:pPr>
            <a:r>
              <a:rPr lang="en-US" sz="2400" dirty="0"/>
              <a:t>Watch the WA Legislative Website for upcoming bills.  </a:t>
            </a:r>
          </a:p>
          <a:p>
            <a:pPr marL="800100" lvl="1" indent="-342900">
              <a:buFont typeface="Arial" panose="020B0604020202020204" pitchFamily="34" charset="0"/>
              <a:buChar char="•"/>
            </a:pPr>
            <a:r>
              <a:rPr lang="en-US" sz="2400" dirty="0"/>
              <a:t>Learn to advocate, write letters, work with lobbyists, etc.</a:t>
            </a:r>
          </a:p>
          <a:p>
            <a:pPr marL="800100" lvl="1" indent="-342900">
              <a:buFont typeface="Arial" panose="020B0604020202020204" pitchFamily="34" charset="0"/>
              <a:buChar char="•"/>
            </a:pPr>
            <a:r>
              <a:rPr lang="en-US" sz="2400" dirty="0"/>
              <a:t>Become a member of WSPA and LAC</a:t>
            </a:r>
          </a:p>
          <a:p>
            <a:pPr marL="800100" lvl="1" indent="-342900">
              <a:buFont typeface="Arial" panose="020B0604020202020204" pitchFamily="34" charset="0"/>
              <a:buChar char="•"/>
            </a:pPr>
            <a:r>
              <a:rPr lang="en-US" sz="2400" dirty="0"/>
              <a:t>Join the TPO Task Force.</a:t>
            </a:r>
          </a:p>
          <a:p>
            <a:pPr marL="800100" lvl="1" indent="-342900">
              <a:buFont typeface="Arial" panose="020B0604020202020204" pitchFamily="34" charset="0"/>
              <a:buChar char="•"/>
            </a:pPr>
            <a:r>
              <a:rPr lang="en-US" sz="2400" dirty="0"/>
              <a:t>Watch for bills to “re-appear” in the next legislative session.</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67400"/>
            <a:ext cx="2674487" cy="563851"/>
          </a:xfrm>
        </p:spPr>
        <p:txBody>
          <a:bodyPr>
            <a:noAutofit/>
          </a:bodyPr>
          <a:lstStyle/>
          <a:p>
            <a:r>
              <a:rPr lang="en-US" sz="3600" dirty="0"/>
              <a:t>WSPA 2023</a:t>
            </a:r>
          </a:p>
        </p:txBody>
      </p:sp>
    </p:spTree>
    <p:extLst>
      <p:ext uri="{BB962C8B-B14F-4D97-AF65-F5344CB8AC3E}">
        <p14:creationId xmlns:p14="http://schemas.microsoft.com/office/powerpoint/2010/main" val="344173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4572000" y="990600"/>
            <a:ext cx="3048000" cy="563851"/>
          </a:xfrm>
        </p:spPr>
        <p:txBody>
          <a:bodyPr>
            <a:noAutofit/>
          </a:bodyPr>
          <a:lstStyle/>
          <a:p>
            <a:r>
              <a:rPr lang="en-US" sz="3600" dirty="0"/>
              <a:t>Motivation</a:t>
            </a:r>
          </a:p>
        </p:txBody>
      </p:sp>
      <p:sp>
        <p:nvSpPr>
          <p:cNvPr id="4" name="TextBox 3">
            <a:extLst>
              <a:ext uri="{FF2B5EF4-FFF2-40B4-BE49-F238E27FC236}">
                <a16:creationId xmlns:a16="http://schemas.microsoft.com/office/drawing/2014/main" id="{CD06F306-56E1-5D4A-831C-1963BB839D29}"/>
              </a:ext>
            </a:extLst>
          </p:cNvPr>
          <p:cNvSpPr txBox="1"/>
          <p:nvPr/>
        </p:nvSpPr>
        <p:spPr>
          <a:xfrm>
            <a:off x="1295400" y="1676400"/>
            <a:ext cx="9829800" cy="3570208"/>
          </a:xfrm>
          <a:prstGeom prst="rect">
            <a:avLst/>
          </a:prstGeom>
          <a:noFill/>
        </p:spPr>
        <p:txBody>
          <a:bodyPr wrap="square" rtlCol="0">
            <a:spAutoFit/>
          </a:bodyPr>
          <a:lstStyle/>
          <a:p>
            <a:pPr marL="457200" indent="-457200">
              <a:spcBef>
                <a:spcPts val="600"/>
              </a:spcBef>
              <a:buFont typeface="+mj-lt"/>
              <a:buAutoNum type="arabicPeriod" startAt="4"/>
            </a:pPr>
            <a:r>
              <a:rPr lang="en-US" sz="2400" dirty="0"/>
              <a:t>Often bills that pass in one state are then passed in other states, so we are protecting the profession nationally.</a:t>
            </a:r>
          </a:p>
          <a:p>
            <a:pPr marL="457200" indent="-457200">
              <a:spcBef>
                <a:spcPts val="600"/>
              </a:spcBef>
              <a:buFont typeface="+mj-lt"/>
              <a:buAutoNum type="arabicPeriod" startAt="4"/>
            </a:pPr>
            <a:r>
              <a:rPr lang="en-US" sz="2400" dirty="0"/>
              <a:t>Watch for bills to “re-appear” in the next legislative session, if they don’t’ pass the first time (e.g., numerous variations of the TPO bill).</a:t>
            </a:r>
          </a:p>
          <a:p>
            <a:pPr marL="457200" indent="-457200">
              <a:spcBef>
                <a:spcPts val="600"/>
              </a:spcBef>
              <a:buFont typeface="+mj-lt"/>
              <a:buAutoNum type="arabicPeriod" startAt="4"/>
            </a:pPr>
            <a:r>
              <a:rPr lang="en-US" sz="2400" dirty="0"/>
              <a:t>Under current WA State L&amp;I worker’s compensation regulations, claimants can walk into our offices and demand audio/video taping. We can refuse taping and should, but we need to declare that prior to signing up for the exam.</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Tree>
    <p:extLst>
      <p:ext uri="{BB962C8B-B14F-4D97-AF65-F5344CB8AC3E}">
        <p14:creationId xmlns:p14="http://schemas.microsoft.com/office/powerpoint/2010/main" val="8517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1905000" y="1036349"/>
            <a:ext cx="8382000" cy="563851"/>
          </a:xfrm>
        </p:spPr>
        <p:txBody>
          <a:bodyPr>
            <a:noAutofit/>
          </a:bodyPr>
          <a:lstStyle/>
          <a:p>
            <a:r>
              <a:rPr lang="en-US" sz="3600" dirty="0"/>
              <a:t>AACN position on test Security</a:t>
            </a:r>
          </a:p>
        </p:txBody>
      </p:sp>
      <p:sp>
        <p:nvSpPr>
          <p:cNvPr id="4" name="TextBox 3">
            <a:extLst>
              <a:ext uri="{FF2B5EF4-FFF2-40B4-BE49-F238E27FC236}">
                <a16:creationId xmlns:a16="http://schemas.microsoft.com/office/drawing/2014/main" id="{CD06F306-56E1-5D4A-831C-1963BB839D29}"/>
              </a:ext>
            </a:extLst>
          </p:cNvPr>
          <p:cNvSpPr txBox="1"/>
          <p:nvPr/>
        </p:nvSpPr>
        <p:spPr>
          <a:xfrm>
            <a:off x="1600200" y="1905000"/>
            <a:ext cx="8991600" cy="2739211"/>
          </a:xfrm>
          <a:prstGeom prst="rect">
            <a:avLst/>
          </a:prstGeom>
          <a:noFill/>
        </p:spPr>
        <p:txBody>
          <a:bodyPr wrap="square" rtlCol="0">
            <a:spAutoFit/>
          </a:bodyPr>
          <a:lstStyle/>
          <a:p>
            <a:pPr lvl="1"/>
            <a:r>
              <a:rPr lang="en-US" sz="2800" dirty="0"/>
              <a:t>In 2022, The AACN published an official position paper on test security:</a:t>
            </a:r>
          </a:p>
          <a:p>
            <a:pPr lvl="1"/>
            <a:endParaRPr lang="en-US" sz="2000" dirty="0"/>
          </a:p>
          <a:p>
            <a:pPr lvl="1"/>
            <a:r>
              <a:rPr lang="en-US" sz="2400" dirty="0"/>
              <a:t>Boone, K.B. et al. (2022). Official position of the American Academy of Clinical Neuropsychology on test security, </a:t>
            </a:r>
            <a:r>
              <a:rPr lang="en-US" sz="2400" i="1" dirty="0"/>
              <a:t>The Clinical Neuropsychologist</a:t>
            </a:r>
            <a:r>
              <a:rPr lang="en-US" sz="2400" dirty="0"/>
              <a:t>, </a:t>
            </a:r>
            <a:r>
              <a:rPr lang="en-US" sz="2400" i="1" dirty="0"/>
              <a:t>36:3</a:t>
            </a:r>
            <a:r>
              <a:rPr lang="en-US" sz="2400" dirty="0"/>
              <a:t>, 523-545, DOI: 10.1080/13854046.2021.2022214</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pic>
        <p:nvPicPr>
          <p:cNvPr id="8" name="Picture 7" descr="A blue sign with white text&#10;&#10;Description automatically generated">
            <a:extLst>
              <a:ext uri="{FF2B5EF4-FFF2-40B4-BE49-F238E27FC236}">
                <a16:creationId xmlns:a16="http://schemas.microsoft.com/office/drawing/2014/main" id="{8ADABD38-FA62-6749-8B02-F7E04167A2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 y="4950262"/>
            <a:ext cx="1711910" cy="840938"/>
          </a:xfrm>
          <a:prstGeom prst="rect">
            <a:avLst/>
          </a:prstGeom>
        </p:spPr>
      </p:pic>
    </p:spTree>
    <p:extLst>
      <p:ext uri="{BB962C8B-B14F-4D97-AF65-F5344CB8AC3E}">
        <p14:creationId xmlns:p14="http://schemas.microsoft.com/office/powerpoint/2010/main" val="380583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1905000" y="1036349"/>
            <a:ext cx="8382000" cy="563851"/>
          </a:xfrm>
        </p:spPr>
        <p:txBody>
          <a:bodyPr>
            <a:noAutofit/>
          </a:bodyPr>
          <a:lstStyle/>
          <a:p>
            <a:r>
              <a:rPr lang="en-US" sz="3600" dirty="0"/>
              <a:t>Goal of the AACN position paper</a:t>
            </a:r>
          </a:p>
        </p:txBody>
      </p:sp>
      <p:sp>
        <p:nvSpPr>
          <p:cNvPr id="4" name="TextBox 3">
            <a:extLst>
              <a:ext uri="{FF2B5EF4-FFF2-40B4-BE49-F238E27FC236}">
                <a16:creationId xmlns:a16="http://schemas.microsoft.com/office/drawing/2014/main" id="{CD06F306-56E1-5D4A-831C-1963BB839D29}"/>
              </a:ext>
            </a:extLst>
          </p:cNvPr>
          <p:cNvSpPr txBox="1"/>
          <p:nvPr/>
        </p:nvSpPr>
        <p:spPr>
          <a:xfrm>
            <a:off x="1600200" y="1905000"/>
            <a:ext cx="9982200" cy="240065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800" dirty="0"/>
              <a:t>To educate people about test security in clinical, forensic, teaching and research settings.</a:t>
            </a:r>
          </a:p>
          <a:p>
            <a:pPr marL="285750" indent="-285750">
              <a:spcAft>
                <a:spcPts val="1200"/>
              </a:spcAft>
              <a:buFont typeface="Arial" panose="020B0604020202020204" pitchFamily="34" charset="0"/>
              <a:buChar char="•"/>
            </a:pPr>
            <a:r>
              <a:rPr lang="en-US" sz="2800" dirty="0"/>
              <a:t>“Clinical neuropsychologists must commit to protecting sensitive neuropsychological and psychological test information from exposure to non-psychologists…”</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pic>
        <p:nvPicPr>
          <p:cNvPr id="6" name="Picture 5" descr="A blue sign with white text&#10;&#10;Description automatically generated">
            <a:extLst>
              <a:ext uri="{FF2B5EF4-FFF2-40B4-BE49-F238E27FC236}">
                <a16:creationId xmlns:a16="http://schemas.microsoft.com/office/drawing/2014/main" id="{E5094616-856F-8C46-A4EA-747F96B331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 y="4950262"/>
            <a:ext cx="1711910" cy="840938"/>
          </a:xfrm>
          <a:prstGeom prst="rect">
            <a:avLst/>
          </a:prstGeom>
        </p:spPr>
      </p:pic>
    </p:spTree>
    <p:extLst>
      <p:ext uri="{BB962C8B-B14F-4D97-AF65-F5344CB8AC3E}">
        <p14:creationId xmlns:p14="http://schemas.microsoft.com/office/powerpoint/2010/main" val="421805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7D7D7D"/>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2133600" y="1143001"/>
            <a:ext cx="8001000" cy="1143000"/>
          </a:xfrm>
        </p:spPr>
        <p:txBody>
          <a:bodyPr>
            <a:noAutofit/>
          </a:bodyPr>
          <a:lstStyle/>
          <a:p>
            <a:pPr algn="ctr"/>
            <a:r>
              <a:rPr lang="en-US" sz="3600" dirty="0"/>
              <a:t>Societal impacts of breaching test security </a:t>
            </a:r>
          </a:p>
        </p:txBody>
      </p:sp>
      <p:sp>
        <p:nvSpPr>
          <p:cNvPr id="4" name="TextBox 3">
            <a:extLst>
              <a:ext uri="{FF2B5EF4-FFF2-40B4-BE49-F238E27FC236}">
                <a16:creationId xmlns:a16="http://schemas.microsoft.com/office/drawing/2014/main" id="{CD06F306-56E1-5D4A-831C-1963BB839D29}"/>
              </a:ext>
            </a:extLst>
          </p:cNvPr>
          <p:cNvSpPr txBox="1"/>
          <p:nvPr/>
        </p:nvSpPr>
        <p:spPr>
          <a:xfrm>
            <a:off x="2362200" y="2556808"/>
            <a:ext cx="746760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Public safety</a:t>
            </a:r>
          </a:p>
          <a:p>
            <a:pPr marL="342900" indent="-342900">
              <a:buFont typeface="Arial" panose="020B0604020202020204" pitchFamily="34" charset="0"/>
              <a:buChar char="•"/>
            </a:pPr>
            <a:r>
              <a:rPr lang="en-US" sz="2400" dirty="0"/>
              <a:t>Judicial decisions</a:t>
            </a:r>
          </a:p>
          <a:p>
            <a:pPr marL="342900" indent="-342900">
              <a:buFont typeface="Arial" panose="020B0604020202020204" pitchFamily="34" charset="0"/>
              <a:buChar char="•"/>
            </a:pPr>
            <a:r>
              <a:rPr lang="en-US" sz="2400" dirty="0"/>
              <a:t>Educational system </a:t>
            </a:r>
          </a:p>
          <a:p>
            <a:pPr marL="342900" indent="-342900">
              <a:buFont typeface="Arial" panose="020B0604020202020204" pitchFamily="34" charset="0"/>
              <a:buChar char="•"/>
            </a:pPr>
            <a:r>
              <a:rPr lang="en-US" sz="2400" dirty="0"/>
              <a:t>Medical care system</a:t>
            </a:r>
          </a:p>
          <a:p>
            <a:pPr marL="342900" indent="-342900">
              <a:buFont typeface="Arial" panose="020B0604020202020204" pitchFamily="34" charset="0"/>
              <a:buChar char="•"/>
            </a:pPr>
            <a:r>
              <a:rPr lang="en-US" sz="2400" dirty="0"/>
              <a:t>Public and private services and resources (SSI)</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pic>
        <p:nvPicPr>
          <p:cNvPr id="6" name="Picture 5" descr="A blue sign with white text&#10;&#10;Description automatically generated">
            <a:extLst>
              <a:ext uri="{FF2B5EF4-FFF2-40B4-BE49-F238E27FC236}">
                <a16:creationId xmlns:a16="http://schemas.microsoft.com/office/drawing/2014/main" id="{87451FEB-6F16-6349-AFA3-427A5BBF105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 y="4950262"/>
            <a:ext cx="1711910" cy="840938"/>
          </a:xfrm>
          <a:prstGeom prst="rect">
            <a:avLst/>
          </a:prstGeom>
        </p:spPr>
      </p:pic>
    </p:spTree>
    <p:extLst>
      <p:ext uri="{BB962C8B-B14F-4D97-AF65-F5344CB8AC3E}">
        <p14:creationId xmlns:p14="http://schemas.microsoft.com/office/powerpoint/2010/main" val="126976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2700472" y="1087397"/>
            <a:ext cx="6824528" cy="1600200"/>
          </a:xfrm>
        </p:spPr>
        <p:txBody>
          <a:bodyPr>
            <a:noAutofit/>
          </a:bodyPr>
          <a:lstStyle/>
          <a:p>
            <a:pPr algn="ctr"/>
            <a:r>
              <a:rPr lang="en-US" sz="3600" dirty="0"/>
              <a:t>performance-based data</a:t>
            </a:r>
            <a:br>
              <a:rPr lang="en-US" sz="3600" dirty="0"/>
            </a:br>
            <a:r>
              <a:rPr lang="en-US" sz="3600" dirty="0"/>
              <a:t> </a:t>
            </a:r>
            <a:r>
              <a:rPr lang="en-US" sz="2400" dirty="0"/>
              <a:t>vs.</a:t>
            </a:r>
            <a:br>
              <a:rPr lang="en-US" sz="3600" dirty="0"/>
            </a:br>
            <a:r>
              <a:rPr lang="en-US" sz="3600" dirty="0"/>
              <a:t> self-reports</a:t>
            </a:r>
          </a:p>
        </p:txBody>
      </p:sp>
      <p:sp>
        <p:nvSpPr>
          <p:cNvPr id="4" name="TextBox 3">
            <a:extLst>
              <a:ext uri="{FF2B5EF4-FFF2-40B4-BE49-F238E27FC236}">
                <a16:creationId xmlns:a16="http://schemas.microsoft.com/office/drawing/2014/main" id="{CD06F306-56E1-5D4A-831C-1963BB839D29}"/>
              </a:ext>
            </a:extLst>
          </p:cNvPr>
          <p:cNvSpPr txBox="1"/>
          <p:nvPr/>
        </p:nvSpPr>
        <p:spPr>
          <a:xfrm>
            <a:off x="2362200" y="2958405"/>
            <a:ext cx="7467600" cy="1384995"/>
          </a:xfrm>
          <a:prstGeom prst="rect">
            <a:avLst/>
          </a:prstGeom>
          <a:noFill/>
        </p:spPr>
        <p:txBody>
          <a:bodyPr wrap="square" rtlCol="0">
            <a:spAutoFit/>
          </a:bodyPr>
          <a:lstStyle/>
          <a:p>
            <a:r>
              <a:rPr lang="en-US" sz="2800" dirty="0"/>
              <a:t>Objective, performance-based data are more accurate than self-reports or interview data.</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pic>
        <p:nvPicPr>
          <p:cNvPr id="6" name="Picture 5" descr="A blue sign with white text&#10;&#10;Description automatically generated">
            <a:extLst>
              <a:ext uri="{FF2B5EF4-FFF2-40B4-BE49-F238E27FC236}">
                <a16:creationId xmlns:a16="http://schemas.microsoft.com/office/drawing/2014/main" id="{D656BF4D-D246-CE4A-8F67-935DB757C2A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 y="4950262"/>
            <a:ext cx="1711910" cy="840938"/>
          </a:xfrm>
          <a:prstGeom prst="rect">
            <a:avLst/>
          </a:prstGeom>
        </p:spPr>
      </p:pic>
    </p:spTree>
    <p:extLst>
      <p:ext uri="{BB962C8B-B14F-4D97-AF65-F5344CB8AC3E}">
        <p14:creationId xmlns:p14="http://schemas.microsoft.com/office/powerpoint/2010/main" val="215886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2362200" y="762000"/>
            <a:ext cx="7467600" cy="563851"/>
          </a:xfrm>
        </p:spPr>
        <p:txBody>
          <a:bodyPr>
            <a:noAutofit/>
          </a:bodyPr>
          <a:lstStyle/>
          <a:p>
            <a:r>
              <a:rPr lang="en-US" sz="3600" dirty="0"/>
              <a:t>Damage to test Effectiveness</a:t>
            </a:r>
          </a:p>
        </p:txBody>
      </p:sp>
      <p:sp>
        <p:nvSpPr>
          <p:cNvPr id="4" name="TextBox 3">
            <a:extLst>
              <a:ext uri="{FF2B5EF4-FFF2-40B4-BE49-F238E27FC236}">
                <a16:creationId xmlns:a16="http://schemas.microsoft.com/office/drawing/2014/main" id="{CD06F306-56E1-5D4A-831C-1963BB839D29}"/>
              </a:ext>
            </a:extLst>
          </p:cNvPr>
          <p:cNvSpPr txBox="1"/>
          <p:nvPr/>
        </p:nvSpPr>
        <p:spPr>
          <a:xfrm>
            <a:off x="2590800" y="1524000"/>
            <a:ext cx="7086600" cy="172354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t>Clients must be naïve to test materials.</a:t>
            </a:r>
          </a:p>
          <a:p>
            <a:pPr marL="342900" indent="-342900">
              <a:spcAft>
                <a:spcPts val="600"/>
              </a:spcAft>
              <a:buFont typeface="Arial" panose="020B0604020202020204" pitchFamily="34" charset="0"/>
              <a:buChar char="•"/>
            </a:pPr>
            <a:r>
              <a:rPr lang="en-US" sz="2400" dirty="0"/>
              <a:t>Breaches of test security (or TPOs) lead to non-standardized test administration.</a:t>
            </a:r>
          </a:p>
          <a:p>
            <a:pPr marL="342900" indent="-342900">
              <a:spcAft>
                <a:spcPts val="600"/>
              </a:spcAft>
              <a:buFont typeface="Arial" panose="020B0604020202020204" pitchFamily="34" charset="0"/>
              <a:buChar char="•"/>
            </a:pPr>
            <a:r>
              <a:rPr lang="en-US" sz="2400" dirty="0"/>
              <a:t>It is costly to produce each test.</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7" name="Rectangle 6">
            <a:extLst>
              <a:ext uri="{FF2B5EF4-FFF2-40B4-BE49-F238E27FC236}">
                <a16:creationId xmlns:a16="http://schemas.microsoft.com/office/drawing/2014/main" id="{2B912992-6FFC-954A-812C-BA207C3282F4}"/>
              </a:ext>
            </a:extLst>
          </p:cNvPr>
          <p:cNvSpPr/>
          <p:nvPr/>
        </p:nvSpPr>
        <p:spPr>
          <a:xfrm>
            <a:off x="457200" y="3432541"/>
            <a:ext cx="11277600" cy="1292662"/>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ctr">
            <a:spAutoFit/>
          </a:bodyPr>
          <a:lstStyle/>
          <a:p>
            <a:pPr>
              <a:spcAft>
                <a:spcPts val="600"/>
              </a:spcAft>
            </a:pPr>
            <a:r>
              <a:rPr lang="en-US" sz="3000" dirty="0"/>
              <a:t>When test security is compromised, psychologists &amp; NPs lose essential tools they need to form accurate diagnoses. </a:t>
            </a:r>
          </a:p>
        </p:txBody>
      </p:sp>
      <p:pic>
        <p:nvPicPr>
          <p:cNvPr id="8" name="Picture 7" descr="A blue sign with white text&#10;&#10;Description automatically generated">
            <a:extLst>
              <a:ext uri="{FF2B5EF4-FFF2-40B4-BE49-F238E27FC236}">
                <a16:creationId xmlns:a16="http://schemas.microsoft.com/office/drawing/2014/main" id="{876B5618-BD2A-3447-84D4-9544C01385E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 y="4950262"/>
            <a:ext cx="1711910" cy="840938"/>
          </a:xfrm>
          <a:prstGeom prst="rect">
            <a:avLst/>
          </a:prstGeom>
        </p:spPr>
      </p:pic>
    </p:spTree>
    <p:extLst>
      <p:ext uri="{BB962C8B-B14F-4D97-AF65-F5344CB8AC3E}">
        <p14:creationId xmlns:p14="http://schemas.microsoft.com/office/powerpoint/2010/main" val="61700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3124200" y="1219200"/>
            <a:ext cx="6019800" cy="563851"/>
          </a:xfrm>
        </p:spPr>
        <p:txBody>
          <a:bodyPr>
            <a:noAutofit/>
          </a:bodyPr>
          <a:lstStyle/>
          <a:p>
            <a:r>
              <a:rPr lang="en-US" sz="3600" dirty="0"/>
              <a:t>Coaching is a problem</a:t>
            </a:r>
          </a:p>
        </p:txBody>
      </p:sp>
      <p:sp>
        <p:nvSpPr>
          <p:cNvPr id="4" name="TextBox 3">
            <a:extLst>
              <a:ext uri="{FF2B5EF4-FFF2-40B4-BE49-F238E27FC236}">
                <a16:creationId xmlns:a16="http://schemas.microsoft.com/office/drawing/2014/main" id="{CD06F306-56E1-5D4A-831C-1963BB839D29}"/>
              </a:ext>
            </a:extLst>
          </p:cNvPr>
          <p:cNvSpPr txBox="1"/>
          <p:nvPr/>
        </p:nvSpPr>
        <p:spPr>
          <a:xfrm>
            <a:off x="1676400" y="2035076"/>
            <a:ext cx="8839200" cy="954107"/>
          </a:xfrm>
          <a:prstGeom prst="rect">
            <a:avLst/>
          </a:prstGeom>
          <a:noFill/>
        </p:spPr>
        <p:txBody>
          <a:bodyPr wrap="square" rtlCol="0">
            <a:spAutoFit/>
          </a:bodyPr>
          <a:lstStyle/>
          <a:p>
            <a:pPr>
              <a:spcAft>
                <a:spcPts val="600"/>
              </a:spcAft>
            </a:pPr>
            <a:r>
              <a:rPr lang="en-US" sz="2800" dirty="0"/>
              <a:t>Research indicates that 75% of attorneys prepare their clients for psych/NP exams. They cover:</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pic>
        <p:nvPicPr>
          <p:cNvPr id="8" name="Picture 7" descr="A blue sign with white text&#10;&#10;Description automatically generated">
            <a:extLst>
              <a:ext uri="{FF2B5EF4-FFF2-40B4-BE49-F238E27FC236}">
                <a16:creationId xmlns:a16="http://schemas.microsoft.com/office/drawing/2014/main" id="{876B5618-BD2A-3447-84D4-9544C01385E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 y="4950262"/>
            <a:ext cx="1711910" cy="840938"/>
          </a:xfrm>
          <a:prstGeom prst="rect">
            <a:avLst/>
          </a:prstGeom>
        </p:spPr>
      </p:pic>
      <p:sp>
        <p:nvSpPr>
          <p:cNvPr id="3" name="Rectangle 2">
            <a:extLst>
              <a:ext uri="{FF2B5EF4-FFF2-40B4-BE49-F238E27FC236}">
                <a16:creationId xmlns:a16="http://schemas.microsoft.com/office/drawing/2014/main" id="{8714D82B-149F-6E4E-AD0E-E40F93592E19}"/>
              </a:ext>
            </a:extLst>
          </p:cNvPr>
          <p:cNvSpPr/>
          <p:nvPr/>
        </p:nvSpPr>
        <p:spPr>
          <a:xfrm>
            <a:off x="3048000" y="3154740"/>
            <a:ext cx="6096000" cy="1569660"/>
          </a:xfrm>
          <a:prstGeom prst="rect">
            <a:avLst/>
          </a:prstGeom>
        </p:spPr>
        <p:txBody>
          <a:bodyPr>
            <a:spAutoFit/>
          </a:bodyPr>
          <a:lstStyle/>
          <a:p>
            <a:pPr marL="800100" lvl="1" indent="-342900">
              <a:buFont typeface="Arial" panose="020B0604020202020204" pitchFamily="34" charset="0"/>
              <a:buChar char="•"/>
            </a:pPr>
            <a:r>
              <a:rPr lang="en-US" sz="2400" dirty="0"/>
              <a:t>Test items</a:t>
            </a:r>
          </a:p>
          <a:p>
            <a:pPr marL="800100" lvl="1" indent="-342900">
              <a:buFont typeface="Arial" panose="020B0604020202020204" pitchFamily="34" charset="0"/>
              <a:buChar char="•"/>
            </a:pPr>
            <a:r>
              <a:rPr lang="en-US" sz="2400" dirty="0"/>
              <a:t>Tests of effort/malingering exams</a:t>
            </a:r>
          </a:p>
          <a:p>
            <a:pPr marL="800100" lvl="1" indent="-342900">
              <a:buFont typeface="Arial" panose="020B0604020202020204" pitchFamily="34" charset="0"/>
              <a:buChar char="•"/>
            </a:pPr>
            <a:r>
              <a:rPr lang="en-US" sz="2400" dirty="0"/>
              <a:t>Brain injury symptoms</a:t>
            </a:r>
          </a:p>
          <a:p>
            <a:pPr marL="800100" lvl="1" indent="-342900">
              <a:buFont typeface="Arial" panose="020B0604020202020204" pitchFamily="34" charset="0"/>
              <a:buChar char="•"/>
            </a:pPr>
            <a:r>
              <a:rPr lang="en-US" sz="2400" dirty="0"/>
              <a:t>MMPI-2 content</a:t>
            </a:r>
          </a:p>
        </p:txBody>
      </p:sp>
    </p:spTree>
    <p:extLst>
      <p:ext uri="{BB962C8B-B14F-4D97-AF65-F5344CB8AC3E}">
        <p14:creationId xmlns:p14="http://schemas.microsoft.com/office/powerpoint/2010/main" val="243638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4343400" y="838200"/>
            <a:ext cx="3581400" cy="563851"/>
          </a:xfrm>
        </p:spPr>
        <p:txBody>
          <a:bodyPr>
            <a:noAutofit/>
          </a:bodyPr>
          <a:lstStyle/>
          <a:p>
            <a:r>
              <a:rPr lang="en-US" sz="3600" dirty="0"/>
              <a:t>Sharing data</a:t>
            </a:r>
          </a:p>
        </p:txBody>
      </p:sp>
      <p:sp>
        <p:nvSpPr>
          <p:cNvPr id="4" name="TextBox 3">
            <a:extLst>
              <a:ext uri="{FF2B5EF4-FFF2-40B4-BE49-F238E27FC236}">
                <a16:creationId xmlns:a16="http://schemas.microsoft.com/office/drawing/2014/main" id="{CD06F306-56E1-5D4A-831C-1963BB839D29}"/>
              </a:ext>
            </a:extLst>
          </p:cNvPr>
          <p:cNvSpPr txBox="1"/>
          <p:nvPr/>
        </p:nvSpPr>
        <p:spPr>
          <a:xfrm>
            <a:off x="914400" y="1567220"/>
            <a:ext cx="10287000" cy="523220"/>
          </a:xfrm>
          <a:prstGeom prst="rect">
            <a:avLst/>
          </a:prstGeom>
          <a:noFill/>
        </p:spPr>
        <p:txBody>
          <a:bodyPr wrap="square" rtlCol="0">
            <a:spAutoFit/>
          </a:bodyPr>
          <a:lstStyle/>
          <a:p>
            <a:pPr>
              <a:spcAft>
                <a:spcPts val="600"/>
              </a:spcAft>
            </a:pPr>
            <a:r>
              <a:rPr lang="en-US" sz="2800" dirty="0"/>
              <a:t>Know the difference between summary scores &amp; raw data</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pic>
        <p:nvPicPr>
          <p:cNvPr id="8" name="Picture 7" descr="A blue sign with white text&#10;&#10;Description automatically generated">
            <a:extLst>
              <a:ext uri="{FF2B5EF4-FFF2-40B4-BE49-F238E27FC236}">
                <a16:creationId xmlns:a16="http://schemas.microsoft.com/office/drawing/2014/main" id="{876B5618-BD2A-3447-84D4-9544C01385E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 y="4950262"/>
            <a:ext cx="1711910" cy="840938"/>
          </a:xfrm>
          <a:prstGeom prst="rect">
            <a:avLst/>
          </a:prstGeom>
        </p:spPr>
      </p:pic>
      <p:sp>
        <p:nvSpPr>
          <p:cNvPr id="3" name="Rectangle 2">
            <a:extLst>
              <a:ext uri="{FF2B5EF4-FFF2-40B4-BE49-F238E27FC236}">
                <a16:creationId xmlns:a16="http://schemas.microsoft.com/office/drawing/2014/main" id="{8714D82B-149F-6E4E-AD0E-E40F93592E19}"/>
              </a:ext>
            </a:extLst>
          </p:cNvPr>
          <p:cNvSpPr/>
          <p:nvPr/>
        </p:nvSpPr>
        <p:spPr>
          <a:xfrm>
            <a:off x="1905000" y="2275344"/>
            <a:ext cx="8458200" cy="2677656"/>
          </a:xfrm>
          <a:prstGeom prst="rect">
            <a:avLst/>
          </a:prstGeom>
        </p:spPr>
        <p:txBody>
          <a:bodyPr wrap="square">
            <a:spAutoFit/>
          </a:bodyPr>
          <a:lstStyle/>
          <a:p>
            <a:pPr marL="800100" lvl="1" indent="-342900">
              <a:buFont typeface="Arial" panose="020B0604020202020204" pitchFamily="34" charset="0"/>
              <a:buChar char="•"/>
            </a:pPr>
            <a:r>
              <a:rPr lang="en-US" sz="2400" u="sng" dirty="0"/>
              <a:t>Raw Data</a:t>
            </a:r>
            <a:r>
              <a:rPr lang="en-US" sz="2400" dirty="0"/>
              <a:t> refers to test manuals, protocols, questions &amp; answers, etc.</a:t>
            </a:r>
          </a:p>
          <a:p>
            <a:pPr marL="800100" lvl="1" indent="-342900">
              <a:buFont typeface="Arial" panose="020B0604020202020204" pitchFamily="34" charset="0"/>
              <a:buChar char="•"/>
            </a:pPr>
            <a:r>
              <a:rPr lang="en-US" sz="2400" dirty="0"/>
              <a:t>Raw data can only be shared with another licensed psychologist</a:t>
            </a:r>
          </a:p>
          <a:p>
            <a:pPr marL="800100" lvl="1" indent="-342900">
              <a:buFont typeface="Arial" panose="020B0604020202020204" pitchFamily="34" charset="0"/>
              <a:buChar char="•"/>
            </a:pPr>
            <a:r>
              <a:rPr lang="en-US" sz="2400" u="sng" dirty="0"/>
              <a:t>Summary scores</a:t>
            </a:r>
            <a:r>
              <a:rPr lang="en-US" sz="2400" dirty="0"/>
              <a:t> can be sent to non-psychologists</a:t>
            </a:r>
          </a:p>
          <a:p>
            <a:pPr marL="800100" lvl="1" indent="-342900">
              <a:buFont typeface="Arial" panose="020B0604020202020204" pitchFamily="34" charset="0"/>
              <a:buChar char="•"/>
            </a:pPr>
            <a:r>
              <a:rPr lang="en-US" sz="2400" dirty="0"/>
              <a:t>Do not disclose test data during depositions or court testimony</a:t>
            </a:r>
          </a:p>
        </p:txBody>
      </p:sp>
    </p:spTree>
    <p:extLst>
      <p:ext uri="{BB962C8B-B14F-4D97-AF65-F5344CB8AC3E}">
        <p14:creationId xmlns:p14="http://schemas.microsoft.com/office/powerpoint/2010/main" val="198021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511454" y="304800"/>
            <a:ext cx="11097491" cy="840330"/>
          </a:xfrm>
        </p:spPr>
        <p:txBody>
          <a:bodyPr>
            <a:normAutofit fontScale="90000"/>
          </a:bodyPr>
          <a:lstStyle/>
          <a:p>
            <a:pPr>
              <a:spcBef>
                <a:spcPts val="0"/>
              </a:spcBef>
              <a:spcAft>
                <a:spcPts val="600"/>
              </a:spcAft>
            </a:pPr>
            <a:r>
              <a:rPr lang="en-US" sz="4400" dirty="0"/>
              <a:t>Measuring Psychological Constructs</a:t>
            </a:r>
          </a:p>
        </p:txBody>
      </p:sp>
      <p:sp>
        <p:nvSpPr>
          <p:cNvPr id="6" name="Subtitle 2">
            <a:extLst>
              <a:ext uri="{FF2B5EF4-FFF2-40B4-BE49-F238E27FC236}">
                <a16:creationId xmlns:a16="http://schemas.microsoft.com/office/drawing/2014/main" id="{4BAF6256-D14C-CC44-AA98-0A57DD938BE7}"/>
              </a:ext>
            </a:extLst>
          </p:cNvPr>
          <p:cNvSpPr txBox="1">
            <a:spLocks/>
          </p:cNvSpPr>
          <p:nvPr/>
        </p:nvSpPr>
        <p:spPr>
          <a:xfrm>
            <a:off x="2819400" y="1310327"/>
            <a:ext cx="6553200" cy="4862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pPr>
            <a:r>
              <a:rPr lang="en-US" sz="3200" dirty="0"/>
              <a:t>Nora Thompson, PhD, ABPP-</a:t>
            </a:r>
            <a:r>
              <a:rPr lang="en-US" sz="3200" dirty="0" err="1"/>
              <a:t>cn</a:t>
            </a:r>
            <a:endParaRPr lang="en-US" sz="3200" dirty="0"/>
          </a:p>
          <a:p>
            <a:pPr>
              <a:spcBef>
                <a:spcPts val="0"/>
              </a:spcBef>
              <a:spcAft>
                <a:spcPts val="1200"/>
              </a:spcAft>
            </a:pPr>
            <a:endParaRPr lang="en-US" sz="1000" dirty="0"/>
          </a:p>
        </p:txBody>
      </p:sp>
      <p:sp>
        <p:nvSpPr>
          <p:cNvPr id="4" name="TextBox 3">
            <a:extLst>
              <a:ext uri="{FF2B5EF4-FFF2-40B4-BE49-F238E27FC236}">
                <a16:creationId xmlns:a16="http://schemas.microsoft.com/office/drawing/2014/main" id="{CD06F306-56E1-5D4A-831C-1963BB839D29}"/>
              </a:ext>
            </a:extLst>
          </p:cNvPr>
          <p:cNvSpPr txBox="1"/>
          <p:nvPr/>
        </p:nvSpPr>
        <p:spPr>
          <a:xfrm>
            <a:off x="1828800" y="2362200"/>
            <a:ext cx="8534400" cy="954107"/>
          </a:xfrm>
          <a:prstGeom prst="rect">
            <a:avLst/>
          </a:prstGeom>
          <a:noFill/>
        </p:spPr>
        <p:txBody>
          <a:bodyPr wrap="square" rtlCol="0">
            <a:spAutoFit/>
          </a:bodyPr>
          <a:lstStyle/>
          <a:p>
            <a:r>
              <a:rPr lang="en-US" sz="2800" dirty="0"/>
              <a:t>We can never know an individual’s “true” level on an unobservable psychological construct.</a:t>
            </a:r>
          </a:p>
        </p:txBody>
      </p:sp>
      <p:sp>
        <p:nvSpPr>
          <p:cNvPr id="7" name="TextBox 6">
            <a:extLst>
              <a:ext uri="{FF2B5EF4-FFF2-40B4-BE49-F238E27FC236}">
                <a16:creationId xmlns:a16="http://schemas.microsoft.com/office/drawing/2014/main" id="{3DE1A959-C42F-424D-9D36-151B28C7F12B}"/>
              </a:ext>
            </a:extLst>
          </p:cNvPr>
          <p:cNvSpPr txBox="1"/>
          <p:nvPr/>
        </p:nvSpPr>
        <p:spPr>
          <a:xfrm>
            <a:off x="1848196" y="3664803"/>
            <a:ext cx="8534400" cy="1384995"/>
          </a:xfrm>
          <a:prstGeom prst="rect">
            <a:avLst/>
          </a:prstGeom>
          <a:noFill/>
        </p:spPr>
        <p:txBody>
          <a:bodyPr wrap="square" rtlCol="0">
            <a:spAutoFit/>
          </a:bodyPr>
          <a:lstStyle/>
          <a:p>
            <a:r>
              <a:rPr lang="en-US" sz="2800" dirty="0"/>
              <a:t>We can only estimate the individual’s level using well-developed psychological tests and inventories. </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pic>
        <p:nvPicPr>
          <p:cNvPr id="8" name="Picture 7" descr="A colorful brain with paint splashes&#10;&#10;Description automatically generated">
            <a:extLst>
              <a:ext uri="{FF2B5EF4-FFF2-40B4-BE49-F238E27FC236}">
                <a16:creationId xmlns:a16="http://schemas.microsoft.com/office/drawing/2014/main" id="{8A31F8BD-A91C-E54A-8BA5-FBEC301C23F6}"/>
              </a:ext>
            </a:extLst>
          </p:cNvPr>
          <p:cNvPicPr>
            <a:picLocks noChangeAspect="1"/>
          </p:cNvPicPr>
          <p:nvPr/>
        </p:nvPicPr>
        <p:blipFill>
          <a:blip r:embed="rId3"/>
          <a:stretch>
            <a:fillRect/>
          </a:stretch>
        </p:blipFill>
        <p:spPr>
          <a:xfrm>
            <a:off x="8980091" y="1132834"/>
            <a:ext cx="3364309" cy="3345194"/>
          </a:xfrm>
          <a:prstGeom prst="rect">
            <a:avLst/>
          </a:prstGeom>
        </p:spPr>
      </p:pic>
    </p:spTree>
    <p:extLst>
      <p:ext uri="{BB962C8B-B14F-4D97-AF65-F5344CB8AC3E}">
        <p14:creationId xmlns:p14="http://schemas.microsoft.com/office/powerpoint/2010/main" val="27388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7E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1600200" y="838200"/>
            <a:ext cx="8991600" cy="563851"/>
          </a:xfrm>
        </p:spPr>
        <p:txBody>
          <a:bodyPr>
            <a:noAutofit/>
          </a:bodyPr>
          <a:lstStyle/>
          <a:p>
            <a:r>
              <a:rPr lang="en-US" sz="3600" dirty="0"/>
              <a:t>Other guidance from </a:t>
            </a:r>
            <a:r>
              <a:rPr lang="en-US" sz="3600" dirty="0" err="1"/>
              <a:t>boone</a:t>
            </a:r>
            <a:r>
              <a:rPr lang="en-US" sz="3600" dirty="0"/>
              <a:t> (2022)</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pic>
        <p:nvPicPr>
          <p:cNvPr id="8" name="Picture 7" descr="A blue sign with white text&#10;&#10;Description automatically generated">
            <a:extLst>
              <a:ext uri="{FF2B5EF4-FFF2-40B4-BE49-F238E27FC236}">
                <a16:creationId xmlns:a16="http://schemas.microsoft.com/office/drawing/2014/main" id="{876B5618-BD2A-3447-84D4-9544C01385E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 y="4950262"/>
            <a:ext cx="1711910" cy="840938"/>
          </a:xfrm>
          <a:prstGeom prst="rect">
            <a:avLst/>
          </a:prstGeom>
        </p:spPr>
      </p:pic>
      <p:sp>
        <p:nvSpPr>
          <p:cNvPr id="3" name="Rectangle 2">
            <a:extLst>
              <a:ext uri="{FF2B5EF4-FFF2-40B4-BE49-F238E27FC236}">
                <a16:creationId xmlns:a16="http://schemas.microsoft.com/office/drawing/2014/main" id="{8714D82B-149F-6E4E-AD0E-E40F93592E19}"/>
              </a:ext>
            </a:extLst>
          </p:cNvPr>
          <p:cNvSpPr/>
          <p:nvPr/>
        </p:nvSpPr>
        <p:spPr>
          <a:xfrm>
            <a:off x="1905000" y="1447800"/>
            <a:ext cx="8458200" cy="3416320"/>
          </a:xfrm>
          <a:prstGeom prst="rect">
            <a:avLst/>
          </a:prstGeom>
        </p:spPr>
        <p:txBody>
          <a:bodyPr wrap="square">
            <a:spAutoFit/>
          </a:bodyPr>
          <a:lstStyle/>
          <a:p>
            <a:pPr marL="342900" indent="-342900">
              <a:buFont typeface="Arial" panose="020B0604020202020204" pitchFamily="34" charset="0"/>
              <a:buChar char="•"/>
            </a:pPr>
            <a:r>
              <a:rPr lang="en-US" sz="2400" dirty="0"/>
              <a:t>All tests must be under custody of licensed psychologist in private practice and institutions.</a:t>
            </a:r>
          </a:p>
          <a:p>
            <a:pPr marL="342900" indent="-342900">
              <a:buFont typeface="Arial" panose="020B0604020202020204" pitchFamily="34" charset="0"/>
              <a:buChar char="•"/>
            </a:pPr>
            <a:r>
              <a:rPr lang="en-US" sz="2400" dirty="0"/>
              <a:t>Don’t publish cut-offs, norms, etc.</a:t>
            </a:r>
          </a:p>
          <a:p>
            <a:pPr marL="342900" indent="-342900">
              <a:buFont typeface="Arial" panose="020B0604020202020204" pitchFamily="34" charset="0"/>
              <a:buChar char="•"/>
            </a:pPr>
            <a:r>
              <a:rPr lang="en-US" sz="2400" dirty="0"/>
              <a:t>Don’t list or give out test names ahead of exam.</a:t>
            </a:r>
          </a:p>
          <a:p>
            <a:pPr marL="342900" indent="-342900">
              <a:buFont typeface="Arial" panose="020B0604020202020204" pitchFamily="34" charset="0"/>
              <a:buChar char="•"/>
            </a:pPr>
            <a:r>
              <a:rPr lang="en-US" sz="2400" dirty="0"/>
              <a:t>Don’t provide any information in  public or education lectures/classes</a:t>
            </a:r>
          </a:p>
          <a:p>
            <a:pPr marL="342900" indent="-342900">
              <a:buFont typeface="Arial" panose="020B0604020202020204" pitchFamily="34" charset="0"/>
              <a:buChar char="•"/>
            </a:pPr>
            <a:r>
              <a:rPr lang="en-US" sz="2400" dirty="0"/>
              <a:t>Don’t allow non-psychology students into testing exams.</a:t>
            </a:r>
          </a:p>
          <a:p>
            <a:pPr marL="342900" indent="-342900">
              <a:buFont typeface="Arial" panose="020B0604020202020204" pitchFamily="34" charset="0"/>
              <a:buChar char="•"/>
            </a:pPr>
            <a:r>
              <a:rPr lang="en-US" sz="2400" dirty="0"/>
              <a:t>Store tests appropriately, destroy old tests.</a:t>
            </a:r>
          </a:p>
        </p:txBody>
      </p:sp>
    </p:spTree>
    <p:extLst>
      <p:ext uri="{BB962C8B-B14F-4D97-AF65-F5344CB8AC3E}">
        <p14:creationId xmlns:p14="http://schemas.microsoft.com/office/powerpoint/2010/main" val="382952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1600200" y="838200"/>
            <a:ext cx="8991600" cy="563851"/>
          </a:xfrm>
        </p:spPr>
        <p:txBody>
          <a:bodyPr>
            <a:noAutofit/>
          </a:bodyPr>
          <a:lstStyle/>
          <a:p>
            <a:r>
              <a:rPr lang="en-US" sz="3600" dirty="0"/>
              <a:t>Other guidance from </a:t>
            </a:r>
            <a:r>
              <a:rPr lang="en-US" sz="3600" dirty="0" err="1"/>
              <a:t>boone</a:t>
            </a:r>
            <a:r>
              <a:rPr lang="en-US" sz="3600" dirty="0"/>
              <a:t> (2022)</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pic>
        <p:nvPicPr>
          <p:cNvPr id="8" name="Picture 7" descr="A blue sign with white text&#10;&#10;Description automatically generated">
            <a:extLst>
              <a:ext uri="{FF2B5EF4-FFF2-40B4-BE49-F238E27FC236}">
                <a16:creationId xmlns:a16="http://schemas.microsoft.com/office/drawing/2014/main" id="{876B5618-BD2A-3447-84D4-9544C01385E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 y="4950262"/>
            <a:ext cx="1711910" cy="840938"/>
          </a:xfrm>
          <a:prstGeom prst="rect">
            <a:avLst/>
          </a:prstGeom>
        </p:spPr>
      </p:pic>
      <p:sp>
        <p:nvSpPr>
          <p:cNvPr id="6" name="Rectangle 5">
            <a:extLst>
              <a:ext uri="{FF2B5EF4-FFF2-40B4-BE49-F238E27FC236}">
                <a16:creationId xmlns:a16="http://schemas.microsoft.com/office/drawing/2014/main" id="{E91C459F-A255-5646-B5AA-0EA01C05F573}"/>
              </a:ext>
            </a:extLst>
          </p:cNvPr>
          <p:cNvSpPr/>
          <p:nvPr/>
        </p:nvSpPr>
        <p:spPr>
          <a:xfrm>
            <a:off x="914400" y="1952670"/>
            <a:ext cx="10363200" cy="19851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ctr">
            <a:spAutoFit/>
          </a:bodyPr>
          <a:lstStyle/>
          <a:p>
            <a:pPr>
              <a:spcAft>
                <a:spcPts val="600"/>
              </a:spcAft>
            </a:pPr>
            <a:r>
              <a:rPr lang="en-US" sz="2800" dirty="0"/>
              <a:t>You CAN disclose information to non-psychologists about:</a:t>
            </a:r>
          </a:p>
          <a:p>
            <a:pPr marL="800100" lvl="1" indent="-342900">
              <a:buFont typeface="Arial" panose="020B0604020202020204" pitchFamily="34" charset="0"/>
              <a:buChar char="•"/>
            </a:pPr>
            <a:r>
              <a:rPr lang="en-US" sz="2400" dirty="0"/>
              <a:t>Test effectiveness</a:t>
            </a:r>
          </a:p>
          <a:p>
            <a:pPr marL="800100" lvl="1" indent="-342900">
              <a:buFont typeface="Arial" panose="020B0604020202020204" pitchFamily="34" charset="0"/>
              <a:buChar char="•"/>
            </a:pPr>
            <a:r>
              <a:rPr lang="en-US" sz="2400" dirty="0"/>
              <a:t>Validity studies</a:t>
            </a:r>
          </a:p>
          <a:p>
            <a:pPr marL="800100" lvl="1" indent="-342900">
              <a:buFont typeface="Arial" panose="020B0604020202020204" pitchFamily="34" charset="0"/>
              <a:buChar char="•"/>
            </a:pPr>
            <a:r>
              <a:rPr lang="en-US" sz="2400" dirty="0"/>
              <a:t>Some peer reviewed studies</a:t>
            </a:r>
          </a:p>
        </p:txBody>
      </p:sp>
    </p:spTree>
    <p:extLst>
      <p:ext uri="{BB962C8B-B14F-4D97-AF65-F5344CB8AC3E}">
        <p14:creationId xmlns:p14="http://schemas.microsoft.com/office/powerpoint/2010/main" val="3387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533400" y="960149"/>
            <a:ext cx="11125200" cy="563851"/>
          </a:xfrm>
        </p:spPr>
        <p:txBody>
          <a:bodyPr>
            <a:noAutofit/>
          </a:bodyPr>
          <a:lstStyle/>
          <a:p>
            <a:r>
              <a:rPr lang="en-US" sz="3600" dirty="0"/>
              <a:t>Interorganizational position paper on </a:t>
            </a:r>
            <a:r>
              <a:rPr lang="en-US" sz="3600" dirty="0" err="1"/>
              <a:t>Tpo</a:t>
            </a:r>
            <a:r>
              <a:rPr lang="en-US" sz="2800" dirty="0" err="1"/>
              <a:t>s</a:t>
            </a:r>
            <a:endParaRPr lang="en-US" sz="3600" dirty="0"/>
          </a:p>
        </p:txBody>
      </p:sp>
      <p:sp>
        <p:nvSpPr>
          <p:cNvPr id="4" name="TextBox 3">
            <a:extLst>
              <a:ext uri="{FF2B5EF4-FFF2-40B4-BE49-F238E27FC236}">
                <a16:creationId xmlns:a16="http://schemas.microsoft.com/office/drawing/2014/main" id="{CD06F306-56E1-5D4A-831C-1963BB839D29}"/>
              </a:ext>
            </a:extLst>
          </p:cNvPr>
          <p:cNvSpPr txBox="1"/>
          <p:nvPr/>
        </p:nvSpPr>
        <p:spPr>
          <a:xfrm>
            <a:off x="1447800" y="1752600"/>
            <a:ext cx="9296400" cy="2739211"/>
          </a:xfrm>
          <a:prstGeom prst="rect">
            <a:avLst/>
          </a:prstGeom>
          <a:noFill/>
        </p:spPr>
        <p:txBody>
          <a:bodyPr wrap="square" rtlCol="0">
            <a:spAutoFit/>
          </a:bodyPr>
          <a:lstStyle/>
          <a:p>
            <a:pPr lvl="1"/>
            <a:r>
              <a:rPr lang="en-US" sz="2800" dirty="0"/>
              <a:t>In 2021, The AACN published an official position paper on Third Party Observers (TPOs):</a:t>
            </a:r>
          </a:p>
          <a:p>
            <a:pPr lvl="1"/>
            <a:endParaRPr lang="en-US" sz="2000" dirty="0"/>
          </a:p>
          <a:p>
            <a:pPr lvl="1"/>
            <a:r>
              <a:rPr lang="en-US" sz="2400" dirty="0"/>
              <a:t>Glen, T. et al. (2021). Update on Third Party Observers in Neuropsychological Evaluation: An Interorganizational Position Paper, </a:t>
            </a:r>
            <a:r>
              <a:rPr lang="en-US" sz="2400" i="1" dirty="0"/>
              <a:t>The Clinical Neuropsychologist, 35:6</a:t>
            </a:r>
            <a:r>
              <a:rPr lang="en-US" sz="2400" dirty="0"/>
              <a:t>, 1107-1116, DOI: </a:t>
            </a:r>
            <a:r>
              <a:rPr lang="en-US" sz="2400" u="sng" dirty="0">
                <a:hlinkClick r:id="rId3"/>
              </a:rPr>
              <a:t>10.1080/13854046.2021.1901992</a:t>
            </a:r>
            <a:endParaRPr lang="en-US" sz="2400" dirty="0"/>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pic>
        <p:nvPicPr>
          <p:cNvPr id="10" name="Picture 9" descr="A yellow sign with black text&#10;&#10;Description automatically generated">
            <a:extLst>
              <a:ext uri="{FF2B5EF4-FFF2-40B4-BE49-F238E27FC236}">
                <a16:creationId xmlns:a16="http://schemas.microsoft.com/office/drawing/2014/main" id="{9DE73C37-1416-E142-A607-348AD005BAD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8122" y="4949952"/>
            <a:ext cx="1660926" cy="841248"/>
          </a:xfrm>
          <a:prstGeom prst="rect">
            <a:avLst/>
          </a:prstGeom>
        </p:spPr>
      </p:pic>
    </p:spTree>
    <p:extLst>
      <p:ext uri="{BB962C8B-B14F-4D97-AF65-F5344CB8AC3E}">
        <p14:creationId xmlns:p14="http://schemas.microsoft.com/office/powerpoint/2010/main" val="228461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2286000" y="533400"/>
            <a:ext cx="8001000" cy="563851"/>
          </a:xfrm>
        </p:spPr>
        <p:txBody>
          <a:bodyPr>
            <a:noAutofit/>
          </a:bodyPr>
          <a:lstStyle/>
          <a:p>
            <a:r>
              <a:rPr lang="en-US" sz="3600" dirty="0"/>
              <a:t>Overview of </a:t>
            </a:r>
            <a:r>
              <a:rPr lang="en-US" sz="3600" dirty="0" err="1"/>
              <a:t>tpo</a:t>
            </a:r>
            <a:r>
              <a:rPr lang="en-US" sz="3600" dirty="0"/>
              <a:t> position paper</a:t>
            </a:r>
          </a:p>
        </p:txBody>
      </p:sp>
      <p:sp>
        <p:nvSpPr>
          <p:cNvPr id="4" name="TextBox 3">
            <a:extLst>
              <a:ext uri="{FF2B5EF4-FFF2-40B4-BE49-F238E27FC236}">
                <a16:creationId xmlns:a16="http://schemas.microsoft.com/office/drawing/2014/main" id="{CD06F306-56E1-5D4A-831C-1963BB839D29}"/>
              </a:ext>
            </a:extLst>
          </p:cNvPr>
          <p:cNvSpPr txBox="1"/>
          <p:nvPr/>
        </p:nvSpPr>
        <p:spPr>
          <a:xfrm>
            <a:off x="1600200" y="1325851"/>
            <a:ext cx="9448800" cy="3493264"/>
          </a:xfrm>
          <a:prstGeom prst="rect">
            <a:avLst/>
          </a:prstGeom>
          <a:noFill/>
        </p:spPr>
        <p:txBody>
          <a:bodyPr wrap="square" rtlCol="0">
            <a:spAutoFit/>
          </a:bodyPr>
          <a:lstStyle/>
          <a:p>
            <a:pPr marL="342900" indent="-342900">
              <a:buFont typeface="Arial" panose="020B0604020202020204" pitchFamily="34" charset="0"/>
              <a:buChar char="•"/>
            </a:pPr>
            <a:r>
              <a:rPr lang="en-US" sz="2400" dirty="0"/>
              <a:t>Ethics considerations</a:t>
            </a:r>
          </a:p>
          <a:p>
            <a:pPr marL="342900" indent="-342900">
              <a:buFont typeface="Arial" panose="020B0604020202020204" pitchFamily="34" charset="0"/>
              <a:buChar char="•"/>
            </a:pPr>
            <a:r>
              <a:rPr lang="en-US" sz="2400" dirty="0"/>
              <a:t>NAN, AACN and ABN all oppose TPOs, particularly in medicolegal and forensic NP exams.</a:t>
            </a:r>
          </a:p>
          <a:p>
            <a:pPr marL="342900" indent="-342900">
              <a:buFont typeface="Arial" panose="020B0604020202020204" pitchFamily="34" charset="0"/>
              <a:buChar char="•"/>
            </a:pPr>
            <a:r>
              <a:rPr lang="en-US" sz="2400" dirty="0"/>
              <a:t>However, TPOs impact patient welfare &amp; validity of testing in all NP exams.</a:t>
            </a:r>
          </a:p>
          <a:p>
            <a:pPr marL="342900" indent="-342900">
              <a:spcAft>
                <a:spcPts val="600"/>
              </a:spcAft>
              <a:buFont typeface="Arial" panose="020B0604020202020204" pitchFamily="34" charset="0"/>
              <a:buChar char="•"/>
            </a:pPr>
            <a:r>
              <a:rPr lang="en-US" sz="2400" dirty="0"/>
              <a:t>Previous TPO position papers include:</a:t>
            </a:r>
          </a:p>
          <a:p>
            <a:pPr marL="1257300" lvl="2" indent="-342900">
              <a:buFont typeface="Arial" panose="020B0604020202020204" pitchFamily="34" charset="0"/>
              <a:buChar char="•"/>
            </a:pPr>
            <a:r>
              <a:rPr lang="en-US" sz="2400" dirty="0"/>
              <a:t>NAN 2000 (Axelrod, et al.)</a:t>
            </a:r>
          </a:p>
          <a:p>
            <a:pPr marL="1257300" lvl="2" indent="-342900">
              <a:buFont typeface="Arial" panose="020B0604020202020204" pitchFamily="34" charset="0"/>
              <a:buChar char="•"/>
            </a:pPr>
            <a:r>
              <a:rPr lang="en-US" sz="2400" dirty="0"/>
              <a:t>AACN 2001</a:t>
            </a:r>
          </a:p>
          <a:p>
            <a:pPr marL="1257300" lvl="2" indent="-342900">
              <a:buFont typeface="Arial" panose="020B0604020202020204" pitchFamily="34" charset="0"/>
              <a:buChar char="•"/>
            </a:pPr>
            <a:r>
              <a:rPr lang="en-US" sz="2400" dirty="0"/>
              <a:t>ABN 2016 Policy Statement</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pic>
        <p:nvPicPr>
          <p:cNvPr id="7" name="Picture 6" descr="A yellow sign with black text&#10;&#10;Description automatically generated">
            <a:extLst>
              <a:ext uri="{FF2B5EF4-FFF2-40B4-BE49-F238E27FC236}">
                <a16:creationId xmlns:a16="http://schemas.microsoft.com/office/drawing/2014/main" id="{92D2635C-75E2-B24A-B2A0-07B06D54358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8122" y="4953000"/>
            <a:ext cx="1660926" cy="841248"/>
          </a:xfrm>
          <a:prstGeom prst="rect">
            <a:avLst/>
          </a:prstGeom>
        </p:spPr>
      </p:pic>
      <p:sp>
        <p:nvSpPr>
          <p:cNvPr id="3" name="TextBox 2">
            <a:extLst>
              <a:ext uri="{FF2B5EF4-FFF2-40B4-BE49-F238E27FC236}">
                <a16:creationId xmlns:a16="http://schemas.microsoft.com/office/drawing/2014/main" id="{3AF7BD4D-9B33-F141-8B62-3E885E6FC0DB}"/>
              </a:ext>
            </a:extLst>
          </p:cNvPr>
          <p:cNvSpPr txBox="1"/>
          <p:nvPr/>
        </p:nvSpPr>
        <p:spPr>
          <a:xfrm>
            <a:off x="5105400" y="5181600"/>
            <a:ext cx="6622326" cy="923330"/>
          </a:xfrm>
          <a:prstGeom prst="rect">
            <a:avLst/>
          </a:prstGeom>
          <a:noFill/>
        </p:spPr>
        <p:txBody>
          <a:bodyPr wrap="none" rtlCol="0">
            <a:spAutoFit/>
          </a:bodyPr>
          <a:lstStyle/>
          <a:p>
            <a:r>
              <a:rPr lang="en-US" dirty="0"/>
              <a:t>AACN = American Academy of Clinical Neuropsychology</a:t>
            </a:r>
          </a:p>
          <a:p>
            <a:r>
              <a:rPr lang="en-US" dirty="0"/>
              <a:t>ABN = American Board of Professional Neuropsychology</a:t>
            </a:r>
          </a:p>
          <a:p>
            <a:r>
              <a:rPr lang="en-US" dirty="0"/>
              <a:t>NAN = National Academy of Neuropsychology</a:t>
            </a:r>
          </a:p>
        </p:txBody>
      </p:sp>
    </p:spTree>
    <p:extLst>
      <p:ext uri="{BB962C8B-B14F-4D97-AF65-F5344CB8AC3E}">
        <p14:creationId xmlns:p14="http://schemas.microsoft.com/office/powerpoint/2010/main" val="310080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4191000" y="843527"/>
            <a:ext cx="3810000" cy="563851"/>
          </a:xfrm>
        </p:spPr>
        <p:txBody>
          <a:bodyPr>
            <a:noAutofit/>
          </a:bodyPr>
          <a:lstStyle/>
          <a:p>
            <a:r>
              <a:rPr lang="en-US" sz="3600" dirty="0" err="1"/>
              <a:t>tpo</a:t>
            </a:r>
            <a:r>
              <a:rPr lang="en-US" sz="3600" dirty="0"/>
              <a:t> concerns</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7" name="Rectangle 6">
            <a:extLst>
              <a:ext uri="{FF2B5EF4-FFF2-40B4-BE49-F238E27FC236}">
                <a16:creationId xmlns:a16="http://schemas.microsoft.com/office/drawing/2014/main" id="{B30171AD-E04F-C942-9399-3065F5EEB568}"/>
              </a:ext>
            </a:extLst>
          </p:cNvPr>
          <p:cNvSpPr/>
          <p:nvPr/>
        </p:nvSpPr>
        <p:spPr>
          <a:xfrm>
            <a:off x="628122" y="2014239"/>
            <a:ext cx="7753878" cy="1908215"/>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marL="342900" indent="-342900">
              <a:buFont typeface="Arial" panose="020B0604020202020204" pitchFamily="34" charset="0"/>
              <a:buChar char="•"/>
            </a:pPr>
            <a:r>
              <a:rPr lang="en-US" sz="2800" dirty="0"/>
              <a:t>Use of TPOs violates standardized procedures.</a:t>
            </a:r>
          </a:p>
          <a:p>
            <a:pPr marL="342900" indent="-342900">
              <a:buFont typeface="Arial" panose="020B0604020202020204" pitchFamily="34" charset="0"/>
              <a:buChar char="•"/>
            </a:pPr>
            <a:r>
              <a:rPr lang="en-US" sz="2800" dirty="0"/>
              <a:t>Attorneys may use TPOs as a legal tactic to limit or eliminate NP exams</a:t>
            </a:r>
          </a:p>
        </p:txBody>
      </p:sp>
      <p:sp>
        <p:nvSpPr>
          <p:cNvPr id="8" name="Rectangle 7">
            <a:extLst>
              <a:ext uri="{FF2B5EF4-FFF2-40B4-BE49-F238E27FC236}">
                <a16:creationId xmlns:a16="http://schemas.microsoft.com/office/drawing/2014/main" id="{4C3A4AD7-BCD1-8744-8CE7-26886693D6F5}"/>
              </a:ext>
            </a:extLst>
          </p:cNvPr>
          <p:cNvSpPr/>
          <p:nvPr/>
        </p:nvSpPr>
        <p:spPr>
          <a:xfrm>
            <a:off x="6858000" y="3469719"/>
            <a:ext cx="4876800" cy="2462213"/>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sz="2800" dirty="0"/>
              <a:t>Allowed TPOs include:</a:t>
            </a:r>
          </a:p>
          <a:p>
            <a:pPr marL="800100" lvl="1" indent="-342900">
              <a:buFont typeface="Arial" panose="020B0604020202020204" pitchFamily="34" charset="0"/>
              <a:buChar char="•"/>
            </a:pPr>
            <a:r>
              <a:rPr lang="en-US" sz="2400" dirty="0"/>
              <a:t>Interpreters </a:t>
            </a:r>
          </a:p>
          <a:p>
            <a:pPr marL="800100" lvl="1" indent="-342900">
              <a:buFont typeface="Arial" panose="020B0604020202020204" pitchFamily="34" charset="0"/>
              <a:buChar char="•"/>
            </a:pPr>
            <a:r>
              <a:rPr lang="en-US" sz="2400" dirty="0"/>
              <a:t>NP trainees</a:t>
            </a:r>
          </a:p>
          <a:p>
            <a:pPr marL="800100" lvl="1" indent="-342900">
              <a:buFont typeface="Arial" panose="020B0604020202020204" pitchFamily="34" charset="0"/>
              <a:buChar char="•"/>
            </a:pPr>
            <a:r>
              <a:rPr lang="en-US" sz="2400" dirty="0"/>
              <a:t>Children who are anxious</a:t>
            </a:r>
          </a:p>
          <a:p>
            <a:pPr marL="800100" lvl="1" indent="-342900">
              <a:buFont typeface="Arial" panose="020B0604020202020204" pitchFamily="34" charset="0"/>
              <a:buChar char="•"/>
            </a:pPr>
            <a:r>
              <a:rPr lang="en-US" sz="2400" dirty="0"/>
              <a:t>Some culturally-based exams</a:t>
            </a:r>
          </a:p>
        </p:txBody>
      </p:sp>
      <p:pic>
        <p:nvPicPr>
          <p:cNvPr id="10" name="Picture 9" descr="A yellow sign with black text&#10;&#10;Description automatically generated">
            <a:extLst>
              <a:ext uri="{FF2B5EF4-FFF2-40B4-BE49-F238E27FC236}">
                <a16:creationId xmlns:a16="http://schemas.microsoft.com/office/drawing/2014/main" id="{E08EFDB8-ADD9-6146-BC23-97FB885915F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8122" y="4949952"/>
            <a:ext cx="1660926" cy="841248"/>
          </a:xfrm>
          <a:prstGeom prst="rect">
            <a:avLst/>
          </a:prstGeom>
        </p:spPr>
      </p:pic>
    </p:spTree>
    <p:extLst>
      <p:ext uri="{BB962C8B-B14F-4D97-AF65-F5344CB8AC3E}">
        <p14:creationId xmlns:p14="http://schemas.microsoft.com/office/powerpoint/2010/main" val="13026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2743200" y="1101893"/>
            <a:ext cx="6781800" cy="563851"/>
          </a:xfrm>
        </p:spPr>
        <p:txBody>
          <a:bodyPr>
            <a:noAutofit/>
          </a:bodyPr>
          <a:lstStyle/>
          <a:p>
            <a:r>
              <a:rPr lang="en-US" sz="3600" dirty="0"/>
              <a:t>Test performance/validity</a:t>
            </a:r>
          </a:p>
        </p:txBody>
      </p:sp>
      <p:sp>
        <p:nvSpPr>
          <p:cNvPr id="4" name="TextBox 3">
            <a:extLst>
              <a:ext uri="{FF2B5EF4-FFF2-40B4-BE49-F238E27FC236}">
                <a16:creationId xmlns:a16="http://schemas.microsoft.com/office/drawing/2014/main" id="{CD06F306-56E1-5D4A-831C-1963BB839D29}"/>
              </a:ext>
            </a:extLst>
          </p:cNvPr>
          <p:cNvSpPr txBox="1"/>
          <p:nvPr/>
        </p:nvSpPr>
        <p:spPr>
          <a:xfrm>
            <a:off x="1600200" y="1894344"/>
            <a:ext cx="9448800"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t>TPOs can negatively impact memory, attention, processing speed and executive functioning.</a:t>
            </a:r>
          </a:p>
          <a:p>
            <a:pPr marL="342900" indent="-342900">
              <a:buFont typeface="Arial" panose="020B0604020202020204" pitchFamily="34" charset="0"/>
              <a:buChar char="•"/>
            </a:pPr>
            <a:r>
              <a:rPr lang="en-US" sz="2400" dirty="0"/>
              <a:t>TPO effects are particularly prominent in forensic exams, where the client has a “stake” in the outcome.</a:t>
            </a:r>
          </a:p>
          <a:p>
            <a:pPr marL="342900" indent="-342900">
              <a:buFont typeface="Arial" panose="020B0604020202020204" pitchFamily="34" charset="0"/>
              <a:buChar char="•"/>
            </a:pPr>
            <a:r>
              <a:rPr lang="en-US" sz="2400" dirty="0"/>
              <a:t>TPOs can lead to misinterpretation of of results.</a:t>
            </a:r>
          </a:p>
          <a:p>
            <a:pPr marL="342900" indent="-342900">
              <a:buFont typeface="Arial" panose="020B0604020202020204" pitchFamily="34" charset="0"/>
              <a:buChar char="•"/>
            </a:pPr>
            <a:r>
              <a:rPr lang="en-US" sz="2400" dirty="0"/>
              <a:t>Can’t compare data collected with a TPO in room vs. data from a standardized administration.</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pic>
        <p:nvPicPr>
          <p:cNvPr id="7" name="Picture 6" descr="A yellow sign with black text&#10;&#10;Description automatically generated">
            <a:extLst>
              <a:ext uri="{FF2B5EF4-FFF2-40B4-BE49-F238E27FC236}">
                <a16:creationId xmlns:a16="http://schemas.microsoft.com/office/drawing/2014/main" id="{8580ECC9-7363-DC4C-9013-2723742562E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8122" y="4949952"/>
            <a:ext cx="1660926" cy="841248"/>
          </a:xfrm>
          <a:prstGeom prst="rect">
            <a:avLst/>
          </a:prstGeom>
        </p:spPr>
      </p:pic>
    </p:spTree>
    <p:extLst>
      <p:ext uri="{BB962C8B-B14F-4D97-AF65-F5344CB8AC3E}">
        <p14:creationId xmlns:p14="http://schemas.microsoft.com/office/powerpoint/2010/main" val="172238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1219200" y="502949"/>
            <a:ext cx="9753600" cy="563851"/>
          </a:xfrm>
        </p:spPr>
        <p:txBody>
          <a:bodyPr>
            <a:noAutofit/>
          </a:bodyPr>
          <a:lstStyle/>
          <a:p>
            <a:r>
              <a:rPr lang="en-US" sz="3600" dirty="0"/>
              <a:t>Ethical Guidelines/Codes of Conduct</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7" name="Rectangle 6">
            <a:extLst>
              <a:ext uri="{FF2B5EF4-FFF2-40B4-BE49-F238E27FC236}">
                <a16:creationId xmlns:a16="http://schemas.microsoft.com/office/drawing/2014/main" id="{B30171AD-E04F-C942-9399-3065F5EEB568}"/>
              </a:ext>
            </a:extLst>
          </p:cNvPr>
          <p:cNvSpPr/>
          <p:nvPr/>
        </p:nvSpPr>
        <p:spPr>
          <a:xfrm>
            <a:off x="457200" y="1506141"/>
            <a:ext cx="5943600" cy="1292662"/>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sz="2400" dirty="0"/>
              <a:t>APA Ethical Principles of Psychologists and Code of Conduct (APA 2017) – four principles.</a:t>
            </a:r>
          </a:p>
        </p:txBody>
      </p:sp>
      <p:sp>
        <p:nvSpPr>
          <p:cNvPr id="10" name="Rectangle 9">
            <a:extLst>
              <a:ext uri="{FF2B5EF4-FFF2-40B4-BE49-F238E27FC236}">
                <a16:creationId xmlns:a16="http://schemas.microsoft.com/office/drawing/2014/main" id="{19CCA47C-5FE2-164A-816C-13DB42F792B3}"/>
              </a:ext>
            </a:extLst>
          </p:cNvPr>
          <p:cNvSpPr/>
          <p:nvPr/>
        </p:nvSpPr>
        <p:spPr>
          <a:xfrm>
            <a:off x="2209800" y="2455545"/>
            <a:ext cx="5943600" cy="1292662"/>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sz="2400" dirty="0"/>
              <a:t>ABPN 2016 Policy Statement – TPOs compromise data, diagnosis &amp; recommendations</a:t>
            </a:r>
          </a:p>
        </p:txBody>
      </p:sp>
      <p:sp>
        <p:nvSpPr>
          <p:cNvPr id="11" name="Rectangle 10">
            <a:extLst>
              <a:ext uri="{FF2B5EF4-FFF2-40B4-BE49-F238E27FC236}">
                <a16:creationId xmlns:a16="http://schemas.microsoft.com/office/drawing/2014/main" id="{ED2D6CDD-DA8F-AB4B-918C-790628DE9774}"/>
              </a:ext>
            </a:extLst>
          </p:cNvPr>
          <p:cNvSpPr/>
          <p:nvPr/>
        </p:nvSpPr>
        <p:spPr>
          <a:xfrm>
            <a:off x="4191000" y="3369945"/>
            <a:ext cx="5943600" cy="1292662"/>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sz="2400" dirty="0"/>
              <a:t>APA Ethical standards of Competence and Assessment (2017) – TPOs threaten interpretation, test security.</a:t>
            </a:r>
          </a:p>
        </p:txBody>
      </p:sp>
      <p:sp>
        <p:nvSpPr>
          <p:cNvPr id="12" name="Rectangle 11">
            <a:extLst>
              <a:ext uri="{FF2B5EF4-FFF2-40B4-BE49-F238E27FC236}">
                <a16:creationId xmlns:a16="http://schemas.microsoft.com/office/drawing/2014/main" id="{F31EE160-672C-D64F-B66D-BC503A8283CD}"/>
              </a:ext>
            </a:extLst>
          </p:cNvPr>
          <p:cNvSpPr/>
          <p:nvPr/>
        </p:nvSpPr>
        <p:spPr>
          <a:xfrm>
            <a:off x="5867400" y="4434007"/>
            <a:ext cx="5943600" cy="1661993"/>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sz="2400" dirty="0"/>
              <a:t>Standards for Educational and Psychological Testing (2014) – non-qualified TPOs influence test selection &amp; results.</a:t>
            </a:r>
          </a:p>
        </p:txBody>
      </p:sp>
      <p:pic>
        <p:nvPicPr>
          <p:cNvPr id="13" name="Picture 12" descr="A yellow sign with black text&#10;&#10;Description automatically generated">
            <a:extLst>
              <a:ext uri="{FF2B5EF4-FFF2-40B4-BE49-F238E27FC236}">
                <a16:creationId xmlns:a16="http://schemas.microsoft.com/office/drawing/2014/main" id="{55570C83-423B-0F40-83A9-E4342BD1887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8122" y="4949952"/>
            <a:ext cx="1660926" cy="841248"/>
          </a:xfrm>
          <a:prstGeom prst="rect">
            <a:avLst/>
          </a:prstGeom>
        </p:spPr>
      </p:pic>
    </p:spTree>
    <p:extLst>
      <p:ext uri="{BB962C8B-B14F-4D97-AF65-F5344CB8AC3E}">
        <p14:creationId xmlns:p14="http://schemas.microsoft.com/office/powerpoint/2010/main" val="189374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4419600" y="609600"/>
            <a:ext cx="3352800" cy="563851"/>
          </a:xfrm>
        </p:spPr>
        <p:txBody>
          <a:bodyPr>
            <a:noAutofit/>
          </a:bodyPr>
          <a:lstStyle/>
          <a:p>
            <a:r>
              <a:rPr lang="en-US" sz="3600" dirty="0"/>
              <a:t>Test security</a:t>
            </a:r>
          </a:p>
        </p:txBody>
      </p:sp>
      <p:sp>
        <p:nvSpPr>
          <p:cNvPr id="4" name="TextBox 3">
            <a:extLst>
              <a:ext uri="{FF2B5EF4-FFF2-40B4-BE49-F238E27FC236}">
                <a16:creationId xmlns:a16="http://schemas.microsoft.com/office/drawing/2014/main" id="{CD06F306-56E1-5D4A-831C-1963BB839D29}"/>
              </a:ext>
            </a:extLst>
          </p:cNvPr>
          <p:cNvSpPr txBox="1"/>
          <p:nvPr/>
        </p:nvSpPr>
        <p:spPr>
          <a:xfrm>
            <a:off x="2057400" y="1219200"/>
            <a:ext cx="8229600" cy="1261884"/>
          </a:xfrm>
          <a:prstGeom prst="rect">
            <a:avLst/>
          </a:prstGeom>
          <a:noFill/>
        </p:spPr>
        <p:txBody>
          <a:bodyPr wrap="square" rtlCol="0">
            <a:spAutoFit/>
          </a:bodyPr>
          <a:lstStyle/>
          <a:p>
            <a:r>
              <a:rPr lang="en-US" sz="2800" dirty="0"/>
              <a:t>2017 APA Ethical Code Standards:</a:t>
            </a:r>
          </a:p>
          <a:p>
            <a:pPr marL="800100" lvl="1" indent="-342900">
              <a:buFont typeface="Arial" panose="020B0604020202020204" pitchFamily="34" charset="0"/>
              <a:buChar char="•"/>
            </a:pPr>
            <a:r>
              <a:rPr lang="en-US" sz="2400" dirty="0"/>
              <a:t>9.11 Maintain Test Security</a:t>
            </a:r>
          </a:p>
          <a:p>
            <a:pPr marL="800100" lvl="1" indent="-342900">
              <a:buFont typeface="Arial" panose="020B0604020202020204" pitchFamily="34" charset="0"/>
              <a:buChar char="•"/>
            </a:pPr>
            <a:r>
              <a:rPr lang="en-US" sz="2400" dirty="0"/>
              <a:t>9.04 Protection of Test Materials from Third Parties</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7" name="TextBox 6">
            <a:extLst>
              <a:ext uri="{FF2B5EF4-FFF2-40B4-BE49-F238E27FC236}">
                <a16:creationId xmlns:a16="http://schemas.microsoft.com/office/drawing/2014/main" id="{E553D7AE-12B0-8844-93C8-0A0D0AFBF598}"/>
              </a:ext>
            </a:extLst>
          </p:cNvPr>
          <p:cNvSpPr txBox="1"/>
          <p:nvPr/>
        </p:nvSpPr>
        <p:spPr>
          <a:xfrm>
            <a:off x="2057400" y="2667000"/>
            <a:ext cx="8610600" cy="1631216"/>
          </a:xfrm>
          <a:prstGeom prst="rect">
            <a:avLst/>
          </a:prstGeom>
          <a:noFill/>
        </p:spPr>
        <p:txBody>
          <a:bodyPr wrap="square" rtlCol="0">
            <a:spAutoFit/>
          </a:bodyPr>
          <a:lstStyle/>
          <a:p>
            <a:r>
              <a:rPr lang="en-US" sz="2800" dirty="0"/>
              <a:t>NP tests are used for high stakes decisions:</a:t>
            </a:r>
          </a:p>
          <a:p>
            <a:pPr marL="800100" lvl="1" indent="-342900">
              <a:buFont typeface="Arial" panose="020B0604020202020204" pitchFamily="34" charset="0"/>
              <a:buChar char="•"/>
            </a:pPr>
            <a:r>
              <a:rPr lang="en-US" sz="2400" dirty="0"/>
              <a:t>Competence Evals (surgeons, pilots, police, etc.)</a:t>
            </a:r>
          </a:p>
          <a:p>
            <a:pPr marL="800100" lvl="1" indent="-342900">
              <a:buFont typeface="Arial" panose="020B0604020202020204" pitchFamily="34" charset="0"/>
              <a:buChar char="•"/>
            </a:pPr>
            <a:r>
              <a:rPr lang="en-US" sz="2400" dirty="0"/>
              <a:t>Return to play for athletes</a:t>
            </a:r>
          </a:p>
          <a:p>
            <a:pPr marL="800100" lvl="1" indent="-342900">
              <a:buFont typeface="Arial" panose="020B0604020202020204" pitchFamily="34" charset="0"/>
              <a:buChar char="•"/>
            </a:pPr>
            <a:r>
              <a:rPr lang="en-US" sz="2400" dirty="0"/>
              <a:t>Academic accommodations</a:t>
            </a:r>
          </a:p>
        </p:txBody>
      </p:sp>
      <p:sp>
        <p:nvSpPr>
          <p:cNvPr id="10" name="Rectangle 9">
            <a:extLst>
              <a:ext uri="{FF2B5EF4-FFF2-40B4-BE49-F238E27FC236}">
                <a16:creationId xmlns:a16="http://schemas.microsoft.com/office/drawing/2014/main" id="{72F91357-68BD-5E4F-9DBD-8F7D861E732C}"/>
              </a:ext>
            </a:extLst>
          </p:cNvPr>
          <p:cNvSpPr/>
          <p:nvPr/>
        </p:nvSpPr>
        <p:spPr>
          <a:xfrm>
            <a:off x="3200400" y="4495800"/>
            <a:ext cx="8610600" cy="1046440"/>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sz="2800" dirty="0"/>
              <a:t>Public could be at risk when these ethical code standards are violated.</a:t>
            </a:r>
          </a:p>
        </p:txBody>
      </p:sp>
      <p:pic>
        <p:nvPicPr>
          <p:cNvPr id="11" name="Picture 10" descr="A yellow sign with black text&#10;&#10;Description automatically generated">
            <a:extLst>
              <a:ext uri="{FF2B5EF4-FFF2-40B4-BE49-F238E27FC236}">
                <a16:creationId xmlns:a16="http://schemas.microsoft.com/office/drawing/2014/main" id="{FC180F47-8B9D-AE47-BB88-5624D10DB07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8122" y="4949952"/>
            <a:ext cx="1660926" cy="841248"/>
          </a:xfrm>
          <a:prstGeom prst="rect">
            <a:avLst/>
          </a:prstGeom>
        </p:spPr>
      </p:pic>
    </p:spTree>
    <p:extLst>
      <p:ext uri="{BB962C8B-B14F-4D97-AF65-F5344CB8AC3E}">
        <p14:creationId xmlns:p14="http://schemas.microsoft.com/office/powerpoint/2010/main" val="54794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2667000" y="1264949"/>
            <a:ext cx="6934200" cy="563851"/>
          </a:xfrm>
        </p:spPr>
        <p:txBody>
          <a:bodyPr>
            <a:noAutofit/>
          </a:bodyPr>
          <a:lstStyle/>
          <a:p>
            <a:r>
              <a:rPr lang="en-US" sz="3600" dirty="0"/>
              <a:t>Attorney requests </a:t>
            </a:r>
            <a:r>
              <a:rPr lang="en-US" sz="2800" dirty="0"/>
              <a:t>for</a:t>
            </a:r>
            <a:r>
              <a:rPr lang="en-US" sz="3600" dirty="0"/>
              <a:t> </a:t>
            </a:r>
            <a:r>
              <a:rPr lang="en-US" sz="3600" dirty="0" err="1"/>
              <a:t>tpo</a:t>
            </a:r>
            <a:r>
              <a:rPr lang="en-US" sz="2800" dirty="0" err="1"/>
              <a:t>s</a:t>
            </a:r>
            <a:endParaRPr lang="en-US" sz="2800" dirty="0"/>
          </a:p>
        </p:txBody>
      </p:sp>
      <p:sp>
        <p:nvSpPr>
          <p:cNvPr id="4" name="TextBox 3">
            <a:extLst>
              <a:ext uri="{FF2B5EF4-FFF2-40B4-BE49-F238E27FC236}">
                <a16:creationId xmlns:a16="http://schemas.microsoft.com/office/drawing/2014/main" id="{CD06F306-56E1-5D4A-831C-1963BB839D29}"/>
              </a:ext>
            </a:extLst>
          </p:cNvPr>
          <p:cNvSpPr txBox="1"/>
          <p:nvPr/>
        </p:nvSpPr>
        <p:spPr>
          <a:xfrm>
            <a:off x="2192942" y="2161402"/>
            <a:ext cx="7865458" cy="954107"/>
          </a:xfrm>
          <a:prstGeom prst="rect">
            <a:avLst/>
          </a:prstGeom>
          <a:noFill/>
        </p:spPr>
        <p:txBody>
          <a:bodyPr wrap="square" rtlCol="0">
            <a:spAutoFit/>
          </a:bodyPr>
          <a:lstStyle/>
          <a:p>
            <a:r>
              <a:rPr lang="en-US" sz="2800" dirty="0"/>
              <a:t>Typically imply a priori that denial of TPOs means that clinicians will behave unethically</a:t>
            </a:r>
            <a:endParaRPr lang="en-US" sz="2400" dirty="0"/>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7" name="TextBox 6">
            <a:extLst>
              <a:ext uri="{FF2B5EF4-FFF2-40B4-BE49-F238E27FC236}">
                <a16:creationId xmlns:a16="http://schemas.microsoft.com/office/drawing/2014/main" id="{E553D7AE-12B0-8844-93C8-0A0D0AFBF598}"/>
              </a:ext>
            </a:extLst>
          </p:cNvPr>
          <p:cNvSpPr txBox="1"/>
          <p:nvPr/>
        </p:nvSpPr>
        <p:spPr>
          <a:xfrm>
            <a:off x="2209800" y="3429000"/>
            <a:ext cx="7789258" cy="954107"/>
          </a:xfrm>
          <a:prstGeom prst="rect">
            <a:avLst/>
          </a:prstGeom>
          <a:noFill/>
        </p:spPr>
        <p:txBody>
          <a:bodyPr wrap="square" rtlCol="0">
            <a:spAutoFit/>
          </a:bodyPr>
          <a:lstStyle/>
          <a:p>
            <a:r>
              <a:rPr lang="en-US" sz="2800" dirty="0"/>
              <a:t>As we have seen, this is contrary to multiple professional standards in psychology</a:t>
            </a:r>
            <a:endParaRPr lang="en-US" sz="2400" dirty="0"/>
          </a:p>
        </p:txBody>
      </p:sp>
      <p:pic>
        <p:nvPicPr>
          <p:cNvPr id="8" name="Picture 7" descr="A yellow sign with black text&#10;&#10;Description automatically generated">
            <a:extLst>
              <a:ext uri="{FF2B5EF4-FFF2-40B4-BE49-F238E27FC236}">
                <a16:creationId xmlns:a16="http://schemas.microsoft.com/office/drawing/2014/main" id="{EAF4CFFA-307C-1846-8901-046B0F64B2F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8122" y="4949952"/>
            <a:ext cx="1660926" cy="841248"/>
          </a:xfrm>
          <a:prstGeom prst="rect">
            <a:avLst/>
          </a:prstGeom>
        </p:spPr>
      </p:pic>
    </p:spTree>
    <p:extLst>
      <p:ext uri="{BB962C8B-B14F-4D97-AF65-F5344CB8AC3E}">
        <p14:creationId xmlns:p14="http://schemas.microsoft.com/office/powerpoint/2010/main" val="13062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914400" y="304800"/>
            <a:ext cx="10591800" cy="1116001"/>
          </a:xfrm>
        </p:spPr>
        <p:txBody>
          <a:bodyPr>
            <a:noAutofit/>
          </a:bodyPr>
          <a:lstStyle/>
          <a:p>
            <a:r>
              <a:rPr lang="en-US" sz="3600" dirty="0"/>
              <a:t>Ethical Principles, Courts, Publishers &amp; other professions support test security </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7" name="Rectangle 6">
            <a:extLst>
              <a:ext uri="{FF2B5EF4-FFF2-40B4-BE49-F238E27FC236}">
                <a16:creationId xmlns:a16="http://schemas.microsoft.com/office/drawing/2014/main" id="{B30171AD-E04F-C942-9399-3065F5EEB568}"/>
              </a:ext>
            </a:extLst>
          </p:cNvPr>
          <p:cNvSpPr/>
          <p:nvPr/>
        </p:nvSpPr>
        <p:spPr>
          <a:xfrm>
            <a:off x="838200" y="1649401"/>
            <a:ext cx="5943600" cy="553998"/>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sz="2400" dirty="0"/>
              <a:t>Ethical Principles (covered above)</a:t>
            </a:r>
          </a:p>
        </p:txBody>
      </p:sp>
      <p:sp>
        <p:nvSpPr>
          <p:cNvPr id="10" name="Rectangle 9">
            <a:extLst>
              <a:ext uri="{FF2B5EF4-FFF2-40B4-BE49-F238E27FC236}">
                <a16:creationId xmlns:a16="http://schemas.microsoft.com/office/drawing/2014/main" id="{19CCA47C-5FE2-164A-816C-13DB42F792B3}"/>
              </a:ext>
            </a:extLst>
          </p:cNvPr>
          <p:cNvSpPr/>
          <p:nvPr/>
        </p:nvSpPr>
        <p:spPr>
          <a:xfrm>
            <a:off x="1676400" y="2411401"/>
            <a:ext cx="6400800" cy="923330"/>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sz="2400" dirty="0"/>
              <a:t>US Supreme Court, Detroit Edison v. NLRB 1979, upheld public need for test security</a:t>
            </a:r>
          </a:p>
        </p:txBody>
      </p:sp>
      <p:sp>
        <p:nvSpPr>
          <p:cNvPr id="11" name="Rectangle 10">
            <a:extLst>
              <a:ext uri="{FF2B5EF4-FFF2-40B4-BE49-F238E27FC236}">
                <a16:creationId xmlns:a16="http://schemas.microsoft.com/office/drawing/2014/main" id="{ED2D6CDD-DA8F-AB4B-918C-790628DE9774}"/>
              </a:ext>
            </a:extLst>
          </p:cNvPr>
          <p:cNvSpPr/>
          <p:nvPr/>
        </p:nvSpPr>
        <p:spPr>
          <a:xfrm>
            <a:off x="2590800" y="3554401"/>
            <a:ext cx="5943600" cy="923330"/>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sz="2400" dirty="0"/>
              <a:t>Other professions practice test security, such as the Bar Association</a:t>
            </a:r>
          </a:p>
        </p:txBody>
      </p:sp>
      <p:sp>
        <p:nvSpPr>
          <p:cNvPr id="12" name="Rectangle 11">
            <a:extLst>
              <a:ext uri="{FF2B5EF4-FFF2-40B4-BE49-F238E27FC236}">
                <a16:creationId xmlns:a16="http://schemas.microsoft.com/office/drawing/2014/main" id="{F31EE160-672C-D64F-B66D-BC503A8283CD}"/>
              </a:ext>
            </a:extLst>
          </p:cNvPr>
          <p:cNvSpPr/>
          <p:nvPr/>
        </p:nvSpPr>
        <p:spPr>
          <a:xfrm>
            <a:off x="3429000" y="4662607"/>
            <a:ext cx="7924800" cy="1661993"/>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sz="2400" dirty="0"/>
              <a:t>Copyrights &amp; Protection of Trade Secrets</a:t>
            </a:r>
          </a:p>
          <a:p>
            <a:pPr marL="342900" indent="-342900">
              <a:buFont typeface="Arial" panose="020B0604020202020204" pitchFamily="34" charset="0"/>
              <a:buChar char="•"/>
            </a:pPr>
            <a:r>
              <a:rPr lang="en-US" sz="2400" dirty="0"/>
              <a:t>Bush and Marin (2006) uphold test security despite HIPAA to protect trade secrets &amp; welfare of individuals (avoid harm from invalid exam results)</a:t>
            </a:r>
          </a:p>
        </p:txBody>
      </p:sp>
    </p:spTree>
    <p:extLst>
      <p:ext uri="{BB962C8B-B14F-4D97-AF65-F5344CB8AC3E}">
        <p14:creationId xmlns:p14="http://schemas.microsoft.com/office/powerpoint/2010/main" val="249023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1425854" y="857733"/>
            <a:ext cx="9318346" cy="1275867"/>
          </a:xfrm>
        </p:spPr>
        <p:txBody>
          <a:bodyPr>
            <a:noAutofit/>
          </a:bodyPr>
          <a:lstStyle/>
          <a:p>
            <a:pPr algn="ctr">
              <a:lnSpc>
                <a:spcPct val="100000"/>
              </a:lnSpc>
            </a:pPr>
            <a:r>
              <a:rPr lang="en-US" sz="3600" dirty="0"/>
              <a:t> What’s the Nature of the Construct being Measured ?</a:t>
            </a:r>
          </a:p>
        </p:txBody>
      </p:sp>
      <p:sp>
        <p:nvSpPr>
          <p:cNvPr id="4" name="TextBox 3">
            <a:extLst>
              <a:ext uri="{FF2B5EF4-FFF2-40B4-BE49-F238E27FC236}">
                <a16:creationId xmlns:a16="http://schemas.microsoft.com/office/drawing/2014/main" id="{CD06F306-56E1-5D4A-831C-1963BB839D29}"/>
              </a:ext>
            </a:extLst>
          </p:cNvPr>
          <p:cNvSpPr txBox="1"/>
          <p:nvPr/>
        </p:nvSpPr>
        <p:spPr>
          <a:xfrm>
            <a:off x="1866900" y="2586773"/>
            <a:ext cx="8534400" cy="954107"/>
          </a:xfrm>
          <a:prstGeom prst="rect">
            <a:avLst/>
          </a:prstGeom>
          <a:noFill/>
        </p:spPr>
        <p:txBody>
          <a:bodyPr wrap="square" rtlCol="0">
            <a:spAutoFit/>
          </a:bodyPr>
          <a:lstStyle/>
          <a:p>
            <a:r>
              <a:rPr lang="en-US" sz="2800" dirty="0"/>
              <a:t>To measure something, we assign it a number to designate its position on a numerical scale. </a:t>
            </a:r>
          </a:p>
        </p:txBody>
      </p:sp>
      <p:sp>
        <p:nvSpPr>
          <p:cNvPr id="7" name="TextBox 6">
            <a:extLst>
              <a:ext uri="{FF2B5EF4-FFF2-40B4-BE49-F238E27FC236}">
                <a16:creationId xmlns:a16="http://schemas.microsoft.com/office/drawing/2014/main" id="{3DE1A959-C42F-424D-9D36-151B28C7F12B}"/>
              </a:ext>
            </a:extLst>
          </p:cNvPr>
          <p:cNvSpPr txBox="1"/>
          <p:nvPr/>
        </p:nvSpPr>
        <p:spPr>
          <a:xfrm>
            <a:off x="1866900" y="3962400"/>
            <a:ext cx="8763000" cy="954107"/>
          </a:xfrm>
          <a:prstGeom prst="rect">
            <a:avLst/>
          </a:prstGeom>
          <a:noFill/>
        </p:spPr>
        <p:txBody>
          <a:bodyPr wrap="square" rtlCol="0">
            <a:spAutoFit/>
          </a:bodyPr>
          <a:lstStyle/>
          <a:p>
            <a:r>
              <a:rPr lang="en-US" sz="2800" dirty="0"/>
              <a:t>It is important to know the nature of the construct we are measuring and how it is distributed.</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211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7E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1676400" y="228600"/>
            <a:ext cx="8839200" cy="697230"/>
          </a:xfrm>
        </p:spPr>
        <p:txBody>
          <a:bodyPr>
            <a:noAutofit/>
          </a:bodyPr>
          <a:lstStyle/>
          <a:p>
            <a:pPr algn="ctr"/>
            <a:r>
              <a:rPr lang="en-US" sz="3600" dirty="0"/>
              <a:t>Argument against </a:t>
            </a:r>
            <a:r>
              <a:rPr lang="en-US" sz="3600" dirty="0" err="1"/>
              <a:t>Tpo</a:t>
            </a:r>
            <a:r>
              <a:rPr lang="en-US" sz="2800" dirty="0" err="1"/>
              <a:t>s</a:t>
            </a:r>
            <a:r>
              <a:rPr lang="en-US" sz="3600" dirty="0"/>
              <a:t> available</a:t>
            </a:r>
            <a:endParaRPr lang="en-US" sz="2800" dirty="0"/>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7" name="Rectangle 6">
            <a:extLst>
              <a:ext uri="{FF2B5EF4-FFF2-40B4-BE49-F238E27FC236}">
                <a16:creationId xmlns:a16="http://schemas.microsoft.com/office/drawing/2014/main" id="{8B568FA6-386F-D840-8BE0-BFF864811E7C}"/>
              </a:ext>
            </a:extLst>
          </p:cNvPr>
          <p:cNvSpPr/>
          <p:nvPr/>
        </p:nvSpPr>
        <p:spPr>
          <a:xfrm>
            <a:off x="533400" y="990600"/>
            <a:ext cx="7662728" cy="5410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t>Argument Against Third-Party Observers in Neuropsychological Evaluations</a:t>
            </a:r>
            <a:endParaRPr lang="en-US" sz="1000" dirty="0"/>
          </a:p>
          <a:p>
            <a:pPr marL="342900" indent="-342900">
              <a:buFont typeface="Arial" panose="020B0604020202020204" pitchFamily="34" charset="0"/>
              <a:buChar char="•"/>
            </a:pPr>
            <a:r>
              <a:rPr lang="en-US" sz="1000" dirty="0"/>
              <a:t>A neuropsychological evaluation involves the review of the patient’s medical and behavioral history, a diagnostic clinical interview, and the collection, analysis and interpretation of neurocognitive test data. The interpretation of the test data depends critically upon two things: 1) the information obtained in the review of medical records and in the clinical interview; and 2) the comparison of the patient’s neurocognitive test data with the established statistical norms for the cognitive tests that are administered. To the extent that either of these aspects of the evaluation is compromised, the interpretation of the data (and thus, the value of the evaluation) suffers.</a:t>
            </a:r>
          </a:p>
          <a:p>
            <a:pPr marL="342900" indent="-342900">
              <a:buFont typeface="Arial" panose="020B0604020202020204" pitchFamily="34" charset="0"/>
              <a:buChar char="•"/>
            </a:pPr>
            <a:r>
              <a:rPr lang="en-US" sz="1000" dirty="0"/>
              <a:t>There is considerable research that the presence of an involved observer (typically referred to as a third-party observer, or TPO) interferes with both the diagnostic clinical interview and the valid collection of neurocognitive test data. In the first instance, having a TPO in the room during the clinical interview makes patients much less likely to be forthcoming in their responses. In the latter instance, having a TPO in the room during testing tends to suppress performances. These findings have been reported for both in-person observers and third-party observations done via audio and video recordings. Valid comparison of the patient’s test data with neurocognitive testing norms depends upon strict comparability between the testing procedures used to develop the tests and the procedures used during the administration of tests to the patient. None of the tests used in a typical neuropsychological battery were developed with a TPO in the room, and thus the presence of a TPO during a neuropsychological evaluation represents a significant departure in testing procedures and seriously compromises the integrity of the test data. In addition, TPOs are also a threat to test security, and strong arguments can be made that they violate ethical and professional standards in psychology as well.</a:t>
            </a:r>
          </a:p>
          <a:p>
            <a:pPr marL="342900" indent="-342900">
              <a:buFont typeface="Arial" panose="020B0604020202020204" pitchFamily="34" charset="0"/>
              <a:buChar char="•"/>
            </a:pPr>
            <a:r>
              <a:rPr lang="en-US" sz="1000" dirty="0"/>
              <a:t>Because TPOs compromise the integrity of both the clinical interview and neurocognitive testing, the three most prominent bodies governing the practice of neuropsychology in the U.S., the American Academy of Clinical Neuropsychology (AACN), the National Academy of Neuropsychology (NAN) and the American Board of Professional Neuropsychology (ABPN), have published position papers against having TPOs in neuropsychological evaluations. The AACN policy statement takes the position that third party observers, whether live or through electronic recording devices, should not be permitted to observe a neuropsychological evaluation. The official statement from NAN focuses on the testing portion of the evaluation and also states that third party observers and recording devices should be barred from the evaluation. The third organization, the ABPN, finds that the research literature “overwhelmingly supports the negative consequences of either direct or indirect TPO or recording on the behavior of both the examiner and the examinee, and the validity of findings obtained in a neuropsychological assessment.” This body recommends that neuropsychologists resist requests for TPOs and educate the referral sources as to the ethical and clinical implications. The ABPN also makes a distinction between TPOs and TPAs, Third Party Assistants, who are neutral third-party participants whose presence is necessary for the evaluation to be completed, such as certified language interpreters, or a neutral observer who is thought to have little or no impact on the proceedings, such as a neuropsychological trainee.</a:t>
            </a:r>
          </a:p>
        </p:txBody>
      </p:sp>
      <p:sp>
        <p:nvSpPr>
          <p:cNvPr id="6" name="Rectangle 5">
            <a:extLst>
              <a:ext uri="{FF2B5EF4-FFF2-40B4-BE49-F238E27FC236}">
                <a16:creationId xmlns:a16="http://schemas.microsoft.com/office/drawing/2014/main" id="{FF8162F2-8334-B54C-9652-C119716C1E47}"/>
              </a:ext>
            </a:extLst>
          </p:cNvPr>
          <p:cNvSpPr/>
          <p:nvPr/>
        </p:nvSpPr>
        <p:spPr>
          <a:xfrm>
            <a:off x="4274267" y="1121179"/>
            <a:ext cx="7662728" cy="541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t>Supporting Literature</a:t>
            </a:r>
            <a:endParaRPr lang="en-US" sz="1000" dirty="0"/>
          </a:p>
          <a:p>
            <a:pPr marL="171450" indent="-171450">
              <a:buFont typeface="Arial" panose="020B0604020202020204" pitchFamily="34" charset="0"/>
              <a:buChar char="•"/>
            </a:pPr>
            <a:r>
              <a:rPr lang="en-US" sz="1000" dirty="0"/>
              <a:t>AACN (2001). Policy statement on the presence of third-party observers in neuropsychological assessments. </a:t>
            </a:r>
            <a:r>
              <a:rPr lang="en-US" sz="1000" i="1" dirty="0"/>
              <a:t>The Clinical Neuropsychologist, 15(4)</a:t>
            </a:r>
            <a:r>
              <a:rPr lang="en-US" sz="1000" dirty="0"/>
              <a:t>, 433–439.</a:t>
            </a:r>
          </a:p>
          <a:p>
            <a:pPr marL="171450" indent="-171450">
              <a:buFont typeface="Arial" panose="020B0604020202020204" pitchFamily="34" charset="0"/>
              <a:buChar char="•"/>
            </a:pPr>
            <a:r>
              <a:rPr lang="en-US" sz="1000" dirty="0"/>
              <a:t>Boone, K.B., Sweet, J.J et al. (2022). Official position of the American Academy of Clinical Neuropsychology on test security. </a:t>
            </a:r>
            <a:r>
              <a:rPr lang="en-US" sz="1000" i="1" dirty="0"/>
              <a:t>The Clinical Neuropsychologist, 36</a:t>
            </a:r>
            <a:r>
              <a:rPr lang="en-US" sz="1000" dirty="0"/>
              <a:t>(3), 523–545.</a:t>
            </a:r>
          </a:p>
          <a:p>
            <a:pPr marL="171450" indent="-171450">
              <a:buFont typeface="Arial" panose="020B0604020202020204" pitchFamily="34" charset="0"/>
              <a:buChar char="•"/>
            </a:pPr>
            <a:r>
              <a:rPr lang="en-US" sz="1000" dirty="0"/>
              <a:t>Constantinou, M., </a:t>
            </a:r>
            <a:r>
              <a:rPr lang="en-US" sz="1000" dirty="0" err="1"/>
              <a:t>Ashendorf</a:t>
            </a:r>
            <a:r>
              <a:rPr lang="en-US" sz="1000" dirty="0"/>
              <a:t>, L. &amp; McCaffrey, R.J. (2002). When the third-party observer of a neuropsychological evaluation is an audio-recorder. </a:t>
            </a:r>
            <a:r>
              <a:rPr lang="en-US" sz="1000" i="1" dirty="0"/>
              <a:t>The Clinical Neuropsychologist,</a:t>
            </a:r>
            <a:r>
              <a:rPr lang="en-US" sz="1000" dirty="0"/>
              <a:t> </a:t>
            </a:r>
            <a:r>
              <a:rPr lang="en-US" sz="1000" i="1" dirty="0"/>
              <a:t>16(3)</a:t>
            </a:r>
            <a:r>
              <a:rPr lang="en-US" sz="1000" dirty="0"/>
              <a:t>, 407–412.</a:t>
            </a:r>
          </a:p>
          <a:p>
            <a:pPr marL="171450" indent="-171450">
              <a:buFont typeface="Arial" panose="020B0604020202020204" pitchFamily="34" charset="0"/>
              <a:buChar char="•"/>
            </a:pPr>
            <a:r>
              <a:rPr lang="en-US" sz="1000" dirty="0"/>
              <a:t>Constantinou, M., </a:t>
            </a:r>
            <a:r>
              <a:rPr lang="en-US" sz="1000" dirty="0" err="1"/>
              <a:t>Ashendorf</a:t>
            </a:r>
            <a:r>
              <a:rPr lang="en-US" sz="1000" dirty="0"/>
              <a:t>, L., &amp; McCaffrey, R. J. (2005). Effects of a third-party observer during neuropsychological assessment: When the observer is a video camera. </a:t>
            </a:r>
            <a:r>
              <a:rPr lang="en-US" sz="1000" i="1" dirty="0"/>
              <a:t>Journal of Forensic Neuropsychology, 4</a:t>
            </a:r>
            <a:r>
              <a:rPr lang="en-US" sz="1000" dirty="0"/>
              <a:t>(2), 39–47.</a:t>
            </a:r>
          </a:p>
          <a:p>
            <a:pPr marL="171450" indent="-171450">
              <a:buFont typeface="Arial" panose="020B0604020202020204" pitchFamily="34" charset="0"/>
              <a:buChar char="•"/>
            </a:pPr>
            <a:r>
              <a:rPr lang="en-US" sz="1000" dirty="0"/>
              <a:t>Duff, K., &amp; Fisher, J.M. (2005). Ethical dilemmas with third party observers. </a:t>
            </a:r>
            <a:r>
              <a:rPr lang="en-US" sz="1000" i="1" dirty="0"/>
              <a:t>Journal of Forensic Neuropsychology</a:t>
            </a:r>
            <a:r>
              <a:rPr lang="en-US" sz="1000" dirty="0"/>
              <a:t>, </a:t>
            </a:r>
            <a:r>
              <a:rPr lang="en-US" sz="1000" i="1" dirty="0"/>
              <a:t>4</a:t>
            </a:r>
            <a:r>
              <a:rPr lang="en-US" sz="1000" dirty="0"/>
              <a:t>, 65–82.</a:t>
            </a:r>
          </a:p>
          <a:p>
            <a:pPr marL="171450" indent="-171450">
              <a:buFont typeface="Arial" panose="020B0604020202020204" pitchFamily="34" charset="0"/>
              <a:buChar char="•"/>
            </a:pPr>
            <a:r>
              <a:rPr lang="en-US" sz="1000" dirty="0" err="1"/>
              <a:t>Gavett</a:t>
            </a:r>
            <a:r>
              <a:rPr lang="en-US" sz="1000" dirty="0"/>
              <a:t>, B.E. &amp; McCaffrey, R.J. (2007). The influence of an adaptation period in reducing the third-party observer effect during a neuropsychological evaluation. </a:t>
            </a:r>
            <a:r>
              <a:rPr lang="en-US" sz="1000" i="1" dirty="0"/>
              <a:t>Archives of Clinical Neuropsychology 22(6)</a:t>
            </a:r>
            <a:r>
              <a:rPr lang="en-US" sz="1000" dirty="0"/>
              <a:t>, 699–710.</a:t>
            </a:r>
          </a:p>
          <a:p>
            <a:pPr marL="171450" indent="-171450">
              <a:buFont typeface="Arial" panose="020B0604020202020204" pitchFamily="34" charset="0"/>
              <a:buChar char="•"/>
            </a:pPr>
            <a:r>
              <a:rPr lang="en-US" sz="1000" dirty="0" err="1"/>
              <a:t>Gavett</a:t>
            </a:r>
            <a:r>
              <a:rPr lang="en-US" sz="1000" dirty="0"/>
              <a:t>, B.E., Lynch, J.K., &amp; McCaffrey, R.J. (2005). Third party observers: The effect size is greater than you might think. </a:t>
            </a:r>
            <a:r>
              <a:rPr lang="en-US" sz="1000" i="1" dirty="0"/>
              <a:t>Journal of Forensic Neuropsychology</a:t>
            </a:r>
            <a:r>
              <a:rPr lang="en-US" sz="1000" dirty="0"/>
              <a:t>, </a:t>
            </a:r>
            <a:r>
              <a:rPr lang="en-US" sz="1000" i="1" dirty="0"/>
              <a:t>4</a:t>
            </a:r>
            <a:r>
              <a:rPr lang="en-US" sz="1000" dirty="0"/>
              <a:t>, 49–64.</a:t>
            </a:r>
          </a:p>
          <a:p>
            <a:pPr marL="171450" indent="-171450">
              <a:buFont typeface="Arial" panose="020B0604020202020204" pitchFamily="34" charset="0"/>
              <a:buChar char="•"/>
            </a:pPr>
            <a:r>
              <a:rPr lang="en-US" sz="1000" dirty="0"/>
              <a:t>Glen, T., </a:t>
            </a:r>
            <a:r>
              <a:rPr lang="en-US" sz="1000" dirty="0" err="1"/>
              <a:t>Barisa</a:t>
            </a:r>
            <a:r>
              <a:rPr lang="en-US" sz="1000" dirty="0"/>
              <a:t>, M., Ready, R., Peck, E. &amp; Roebuck Spencer, T. (2021). Update on third party observers in neuropsychological evaluation: An interorganizational position paper. </a:t>
            </a:r>
            <a:r>
              <a:rPr lang="en-US" sz="1000" i="1" dirty="0"/>
              <a:t>The Clinical Neuropsychologist, 35</a:t>
            </a:r>
            <a:r>
              <a:rPr lang="en-US" sz="1000" dirty="0"/>
              <a:t>(6), 1107–1116.</a:t>
            </a:r>
          </a:p>
          <a:p>
            <a:pPr marL="171450" indent="-171450">
              <a:buFont typeface="Arial" panose="020B0604020202020204" pitchFamily="34" charset="0"/>
              <a:buChar char="•"/>
            </a:pPr>
            <a:r>
              <a:rPr lang="en-US" sz="1000" dirty="0"/>
              <a:t>Horowitz, J., &amp; McCaffrey, R. J. (2008). Effects of a third-party observer and anxiety on tests of executive function. </a:t>
            </a:r>
            <a:r>
              <a:rPr lang="en-US" sz="1000" i="1" dirty="0"/>
              <a:t>Archives of Clinical Neuropsychology</a:t>
            </a:r>
            <a:r>
              <a:rPr lang="en-US" sz="1000" dirty="0"/>
              <a:t>, </a:t>
            </a:r>
            <a:r>
              <a:rPr lang="en-US" sz="1000" i="1" dirty="0"/>
              <a:t>23</a:t>
            </a:r>
            <a:r>
              <a:rPr lang="en-US" sz="1000" dirty="0"/>
              <a:t>, 409–417.</a:t>
            </a:r>
          </a:p>
          <a:p>
            <a:pPr marL="171450" indent="-171450">
              <a:buFont typeface="Arial" panose="020B0604020202020204" pitchFamily="34" charset="0"/>
              <a:buChar char="•"/>
            </a:pPr>
            <a:r>
              <a:rPr lang="en-US" sz="1000" dirty="0"/>
              <a:t>Howe, L. L. S., &amp; McCaffrey, R. J. (2010). Third party observation during neuropsychological evaluation: An update on the literature, practical advice for practitioners, and future directions. </a:t>
            </a:r>
            <a:r>
              <a:rPr lang="en-US" sz="1000" i="1" dirty="0"/>
              <a:t>The Clinical Neuropsychologist</a:t>
            </a:r>
            <a:r>
              <a:rPr lang="en-US" sz="1000" dirty="0"/>
              <a:t>, </a:t>
            </a:r>
            <a:r>
              <a:rPr lang="en-US" sz="1000" i="1" dirty="0"/>
              <a:t>24</a:t>
            </a:r>
            <a:r>
              <a:rPr lang="en-US" sz="1000" dirty="0"/>
              <a:t>, 518–537.</a:t>
            </a:r>
          </a:p>
          <a:p>
            <a:pPr marL="171450" indent="-171450">
              <a:buFont typeface="Arial" panose="020B0604020202020204" pitchFamily="34" charset="0"/>
              <a:buChar char="•"/>
            </a:pPr>
            <a:r>
              <a:rPr lang="en-US" sz="1000" dirty="0" err="1"/>
              <a:t>Kehrer</a:t>
            </a:r>
            <a:r>
              <a:rPr lang="en-US" sz="1000" dirty="0"/>
              <a:t>, C.A., Sanchez, P.N., </a:t>
            </a:r>
            <a:r>
              <a:rPr lang="en-US" sz="1000" dirty="0" err="1"/>
              <a:t>Habif</a:t>
            </a:r>
            <a:r>
              <a:rPr lang="en-US" sz="1000" dirty="0"/>
              <a:t>, U., Rosenbaum, G.J. &amp; Townes, B. (2000). Effects of a significant-other observer on neuropsychological test performance. </a:t>
            </a:r>
            <a:r>
              <a:rPr lang="en-US" sz="1000" i="1" dirty="0"/>
              <a:t>The Clinical Neuropsychologist (Neuropsychology, Development and Cognition: Section D)</a:t>
            </a:r>
            <a:r>
              <a:rPr lang="en-US" sz="1000" dirty="0"/>
              <a:t>, </a:t>
            </a:r>
            <a:r>
              <a:rPr lang="en-US" sz="1000" i="1" dirty="0"/>
              <a:t>14</a:t>
            </a:r>
            <a:r>
              <a:rPr lang="en-US" sz="1000" dirty="0"/>
              <a:t>, 67–71.</a:t>
            </a:r>
          </a:p>
          <a:p>
            <a:pPr marL="171450" indent="-171450">
              <a:buFont typeface="Arial" panose="020B0604020202020204" pitchFamily="34" charset="0"/>
              <a:buChar char="•"/>
            </a:pPr>
            <a:r>
              <a:rPr lang="en-US" sz="1000" dirty="0"/>
              <a:t>Lewandowski, A., Baker, W.J., </a:t>
            </a:r>
            <a:r>
              <a:rPr lang="en-US" sz="1000" dirty="0" err="1"/>
              <a:t>Sewick</a:t>
            </a:r>
            <a:r>
              <a:rPr lang="en-US" sz="1000" dirty="0"/>
              <a:t>, B., </a:t>
            </a:r>
            <a:r>
              <a:rPr lang="en-US" sz="1000" dirty="0" err="1"/>
              <a:t>Knippa</a:t>
            </a:r>
            <a:r>
              <a:rPr lang="en-US" sz="1000" dirty="0"/>
              <a:t>, J., Axelrod, B. &amp; McCaffrey, R.J. (2016). Policy statement of the American Board of Professional Neuropsychology regarding third party observation and the recording of psychological test administration in neuropsychological evaluations. </a:t>
            </a:r>
            <a:r>
              <a:rPr lang="en-US" sz="1000" i="1" dirty="0"/>
              <a:t>Applied Neuropsychology: Adult, 23(6)</a:t>
            </a:r>
            <a:r>
              <a:rPr lang="en-US" sz="1000" dirty="0"/>
              <a:t>, 391–398.</a:t>
            </a:r>
          </a:p>
          <a:p>
            <a:pPr marL="171450" indent="-171450">
              <a:buFont typeface="Arial" panose="020B0604020202020204" pitchFamily="34" charset="0"/>
              <a:buChar char="•"/>
            </a:pPr>
            <a:r>
              <a:rPr lang="en-US" sz="1000" dirty="0"/>
              <a:t>Lynch, J.K. (2005). Effects of a third-party observer on neuropsychological test performance following closed head injury. </a:t>
            </a:r>
            <a:r>
              <a:rPr lang="en-US" sz="1000" i="1" dirty="0"/>
              <a:t>Journal of Forensic Neuropsychology</a:t>
            </a:r>
            <a:r>
              <a:rPr lang="en-US" sz="1000" dirty="0"/>
              <a:t>, </a:t>
            </a:r>
            <a:r>
              <a:rPr lang="en-US" sz="1000" i="1" dirty="0"/>
              <a:t>4</a:t>
            </a:r>
            <a:r>
              <a:rPr lang="en-US" sz="1000" dirty="0"/>
              <a:t>, 17–25.</a:t>
            </a:r>
          </a:p>
          <a:p>
            <a:pPr marL="171450" indent="-171450">
              <a:buFont typeface="Arial" panose="020B0604020202020204" pitchFamily="34" charset="0"/>
              <a:buChar char="•"/>
            </a:pPr>
            <a:r>
              <a:rPr lang="en-US" sz="1000" dirty="0"/>
              <a:t>McCaffrey, R.J., Lynch, J.K. &amp; </a:t>
            </a:r>
            <a:r>
              <a:rPr lang="en-US" sz="1000" dirty="0" err="1"/>
              <a:t>Yantz</a:t>
            </a:r>
            <a:r>
              <a:rPr lang="en-US" sz="1000" dirty="0"/>
              <a:t>, C.L. (2005) Third-party observers: Why all the fuss? </a:t>
            </a:r>
            <a:r>
              <a:rPr lang="en-US" sz="1000" i="1" dirty="0"/>
              <a:t>Journal of Forensic Neuropsychology</a:t>
            </a:r>
            <a:r>
              <a:rPr lang="en-US" sz="1000" dirty="0"/>
              <a:t>, </a:t>
            </a:r>
            <a:r>
              <a:rPr lang="en-US" sz="1000" i="1" dirty="0"/>
              <a:t>4</a:t>
            </a:r>
            <a:r>
              <a:rPr lang="en-US" sz="1000" dirty="0"/>
              <a:t>, 1–15.</a:t>
            </a:r>
          </a:p>
          <a:p>
            <a:pPr marL="171450" indent="-171450">
              <a:buFont typeface="Arial" panose="020B0604020202020204" pitchFamily="34" charset="0"/>
              <a:buChar char="•"/>
            </a:pPr>
            <a:r>
              <a:rPr lang="en-US" sz="1000" dirty="0"/>
              <a:t>Morel, K.R. (2009). Test security in medicolegal cases: Proposed guidelines for attorneys utilizing neuropsychology practice. </a:t>
            </a:r>
            <a:r>
              <a:rPr lang="en-US" sz="1000" i="1" dirty="0"/>
              <a:t>Archives of Clinical Neuropsychology</a:t>
            </a:r>
            <a:r>
              <a:rPr lang="en-US" sz="1000" dirty="0"/>
              <a:t>, </a:t>
            </a:r>
            <a:r>
              <a:rPr lang="en-US" sz="1000" i="1" dirty="0"/>
              <a:t>24</a:t>
            </a:r>
            <a:r>
              <a:rPr lang="en-US" sz="1000" dirty="0"/>
              <a:t>, 635–646.</a:t>
            </a:r>
          </a:p>
          <a:p>
            <a:pPr marL="171450" indent="-171450">
              <a:buFont typeface="Arial" panose="020B0604020202020204" pitchFamily="34" charset="0"/>
              <a:buChar char="•"/>
            </a:pPr>
            <a:r>
              <a:rPr lang="en-US" sz="1000" dirty="0" err="1"/>
              <a:t>Yantz</a:t>
            </a:r>
            <a:r>
              <a:rPr lang="en-US" sz="1000" dirty="0"/>
              <a:t>, C.L. &amp; McCaffrey, R.J. (2005). Effects of a supervisor’s observation on a memory test performance of the examinee: Third-party observer effect confirmed. </a:t>
            </a:r>
            <a:r>
              <a:rPr lang="en-US" sz="1000" i="1" dirty="0"/>
              <a:t>Journal of Forensic Neuropsychology</a:t>
            </a:r>
            <a:r>
              <a:rPr lang="en-US" sz="1000" dirty="0"/>
              <a:t>, </a:t>
            </a:r>
            <a:r>
              <a:rPr lang="en-US" sz="1000" i="1" dirty="0"/>
              <a:t>4</a:t>
            </a:r>
            <a:r>
              <a:rPr lang="en-US" sz="1000" dirty="0"/>
              <a:t>, 27–38.</a:t>
            </a:r>
          </a:p>
        </p:txBody>
      </p:sp>
    </p:spTree>
    <p:extLst>
      <p:ext uri="{BB962C8B-B14F-4D97-AF65-F5344CB8AC3E}">
        <p14:creationId xmlns:p14="http://schemas.microsoft.com/office/powerpoint/2010/main" val="344830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2645054" y="914400"/>
            <a:ext cx="6956146" cy="840330"/>
          </a:xfrm>
        </p:spPr>
        <p:txBody>
          <a:bodyPr>
            <a:normAutofit/>
          </a:bodyPr>
          <a:lstStyle/>
          <a:p>
            <a:pPr>
              <a:spcBef>
                <a:spcPts val="0"/>
              </a:spcBef>
              <a:spcAft>
                <a:spcPts val="600"/>
              </a:spcAft>
            </a:pPr>
            <a:r>
              <a:rPr lang="en-US" sz="4400" dirty="0"/>
              <a:t>Test Security/TPO Issues</a:t>
            </a:r>
          </a:p>
        </p:txBody>
      </p:sp>
      <p:sp>
        <p:nvSpPr>
          <p:cNvPr id="6" name="Subtitle 2">
            <a:extLst>
              <a:ext uri="{FF2B5EF4-FFF2-40B4-BE49-F238E27FC236}">
                <a16:creationId xmlns:a16="http://schemas.microsoft.com/office/drawing/2014/main" id="{4BAF6256-D14C-CC44-AA98-0A57DD938BE7}"/>
              </a:ext>
            </a:extLst>
          </p:cNvPr>
          <p:cNvSpPr txBox="1">
            <a:spLocks/>
          </p:cNvSpPr>
          <p:nvPr/>
        </p:nvSpPr>
        <p:spPr>
          <a:xfrm>
            <a:off x="2819400" y="4024801"/>
            <a:ext cx="6553200" cy="4862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t>Karen Sanders, PhD, ABPP(</a:t>
            </a:r>
            <a:r>
              <a:rPr lang="en-US" sz="3200" dirty="0" err="1"/>
              <a:t>cn</a:t>
            </a:r>
            <a:r>
              <a:rPr lang="en-US" sz="3200" dirty="0"/>
              <a:t>)</a:t>
            </a:r>
            <a:br>
              <a:rPr lang="en-US" sz="3200" dirty="0"/>
            </a:br>
            <a:endParaRPr lang="en-US" sz="3200" dirty="0"/>
          </a:p>
          <a:p>
            <a:pPr>
              <a:spcBef>
                <a:spcPts val="0"/>
              </a:spcBef>
              <a:spcAft>
                <a:spcPts val="1200"/>
              </a:spcAft>
            </a:pPr>
            <a:endParaRPr lang="en-US" sz="1000" dirty="0"/>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7" name="Title 1">
            <a:extLst>
              <a:ext uri="{FF2B5EF4-FFF2-40B4-BE49-F238E27FC236}">
                <a16:creationId xmlns:a16="http://schemas.microsoft.com/office/drawing/2014/main" id="{36E263E8-6D1F-4743-B023-608D0F4C5A67}"/>
              </a:ext>
            </a:extLst>
          </p:cNvPr>
          <p:cNvSpPr txBox="1">
            <a:spLocks/>
          </p:cNvSpPr>
          <p:nvPr/>
        </p:nvSpPr>
        <p:spPr>
          <a:xfrm>
            <a:off x="4571999" y="2590800"/>
            <a:ext cx="3047999" cy="56385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lnSpc>
                <a:spcPct val="100000"/>
              </a:lnSpc>
            </a:pPr>
            <a:r>
              <a:rPr lang="en-US" sz="3200" dirty="0"/>
              <a:t>Thank you</a:t>
            </a:r>
          </a:p>
        </p:txBody>
      </p:sp>
    </p:spTree>
    <p:extLst>
      <p:ext uri="{BB962C8B-B14F-4D97-AF65-F5344CB8AC3E}">
        <p14:creationId xmlns:p14="http://schemas.microsoft.com/office/powerpoint/2010/main" val="30922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1143000" y="1632449"/>
            <a:ext cx="7718146" cy="1449930"/>
          </a:xfrm>
        </p:spPr>
        <p:txBody>
          <a:bodyPr>
            <a:noAutofit/>
          </a:bodyPr>
          <a:lstStyle/>
          <a:p>
            <a:pPr algn="ctr"/>
            <a:r>
              <a:rPr lang="en-US" sz="4400" dirty="0"/>
              <a:t>PRACTICAL IMPLICATIONS OF TPOs AND TEST SECURITY</a:t>
            </a:r>
          </a:p>
        </p:txBody>
      </p:sp>
      <p:sp>
        <p:nvSpPr>
          <p:cNvPr id="6" name="Subtitle 2">
            <a:extLst>
              <a:ext uri="{FF2B5EF4-FFF2-40B4-BE49-F238E27FC236}">
                <a16:creationId xmlns:a16="http://schemas.microsoft.com/office/drawing/2014/main" id="{4BAF6256-D14C-CC44-AA98-0A57DD938BE7}"/>
              </a:ext>
            </a:extLst>
          </p:cNvPr>
          <p:cNvSpPr txBox="1">
            <a:spLocks/>
          </p:cNvSpPr>
          <p:nvPr/>
        </p:nvSpPr>
        <p:spPr>
          <a:xfrm>
            <a:off x="1725473" y="3247576"/>
            <a:ext cx="6553200" cy="4862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t>Wendy Marlowe, PhD, ABPP(</a:t>
            </a:r>
            <a:r>
              <a:rPr lang="en-US" sz="3200" dirty="0" err="1"/>
              <a:t>cn</a:t>
            </a:r>
            <a:r>
              <a:rPr lang="en-US" sz="3200" dirty="0"/>
              <a:t>)</a:t>
            </a:r>
            <a:br>
              <a:rPr lang="en-US" sz="3200" dirty="0"/>
            </a:br>
            <a:endParaRPr lang="en-US" sz="3200" dirty="0"/>
          </a:p>
          <a:p>
            <a:pPr>
              <a:spcBef>
                <a:spcPts val="0"/>
              </a:spcBef>
              <a:spcAft>
                <a:spcPts val="1200"/>
              </a:spcAft>
            </a:pPr>
            <a:endParaRPr lang="en-US" sz="1000" dirty="0"/>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pic>
        <p:nvPicPr>
          <p:cNvPr id="8" name="Picture 7" descr="A colorful brain with paint splashes&#10;&#10;Description automatically generated">
            <a:extLst>
              <a:ext uri="{FF2B5EF4-FFF2-40B4-BE49-F238E27FC236}">
                <a16:creationId xmlns:a16="http://schemas.microsoft.com/office/drawing/2014/main" id="{8A31F8BD-A91C-E54A-8BA5-FBEC301C23F6}"/>
              </a:ext>
            </a:extLst>
          </p:cNvPr>
          <p:cNvPicPr>
            <a:picLocks noChangeAspect="1"/>
          </p:cNvPicPr>
          <p:nvPr/>
        </p:nvPicPr>
        <p:blipFill>
          <a:blip r:embed="rId3"/>
          <a:stretch>
            <a:fillRect/>
          </a:stretch>
        </p:blipFill>
        <p:spPr>
          <a:xfrm>
            <a:off x="8980091" y="1132834"/>
            <a:ext cx="3364309" cy="3345194"/>
          </a:xfrm>
          <a:prstGeom prst="rect">
            <a:avLst/>
          </a:prstGeom>
        </p:spPr>
      </p:pic>
    </p:spTree>
    <p:extLst>
      <p:ext uri="{BB962C8B-B14F-4D97-AF65-F5344CB8AC3E}">
        <p14:creationId xmlns:p14="http://schemas.microsoft.com/office/powerpoint/2010/main" val="147805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3352800" y="1143000"/>
            <a:ext cx="5562600" cy="697230"/>
          </a:xfrm>
        </p:spPr>
        <p:txBody>
          <a:bodyPr>
            <a:noAutofit/>
          </a:bodyPr>
          <a:lstStyle/>
          <a:p>
            <a:r>
              <a:rPr lang="en-US" sz="3600" dirty="0"/>
              <a:t>KNOWLEDGE IS POWER!</a:t>
            </a:r>
          </a:p>
        </p:txBody>
      </p:sp>
      <p:sp>
        <p:nvSpPr>
          <p:cNvPr id="4" name="TextBox 3">
            <a:extLst>
              <a:ext uri="{FF2B5EF4-FFF2-40B4-BE49-F238E27FC236}">
                <a16:creationId xmlns:a16="http://schemas.microsoft.com/office/drawing/2014/main" id="{CD06F306-56E1-5D4A-831C-1963BB839D29}"/>
              </a:ext>
            </a:extLst>
          </p:cNvPr>
          <p:cNvSpPr txBox="1"/>
          <p:nvPr/>
        </p:nvSpPr>
        <p:spPr>
          <a:xfrm>
            <a:off x="2743200" y="2782431"/>
            <a:ext cx="6781800"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The laws</a:t>
            </a:r>
          </a:p>
          <a:p>
            <a:pPr marL="457200" indent="-457200">
              <a:buFont typeface="Arial" panose="020B0604020202020204" pitchFamily="34" charset="0"/>
              <a:buChar char="•"/>
            </a:pPr>
            <a:r>
              <a:rPr lang="en-US" sz="2800" dirty="0"/>
              <a:t>Your role</a:t>
            </a:r>
          </a:p>
          <a:p>
            <a:pPr marL="457200" indent="-457200">
              <a:buFont typeface="Arial" panose="020B0604020202020204" pitchFamily="34" charset="0"/>
              <a:buChar char="•"/>
            </a:pPr>
            <a:r>
              <a:rPr lang="en-US" sz="2800" dirty="0"/>
              <a:t>Your professional/ethical limitations</a:t>
            </a:r>
          </a:p>
          <a:p>
            <a:pPr marL="457200" indent="-457200">
              <a:buFont typeface="Arial" panose="020B0604020202020204" pitchFamily="34" charset="0"/>
              <a:buChar char="•"/>
            </a:pPr>
            <a:r>
              <a:rPr lang="en-US" sz="2800" dirty="0"/>
              <a:t>Your options</a:t>
            </a:r>
          </a:p>
          <a:p>
            <a:pPr marL="457200" indent="-457200">
              <a:buFont typeface="Arial" panose="020B0604020202020204" pitchFamily="34" charset="0"/>
              <a:buChar char="•"/>
            </a:pPr>
            <a:r>
              <a:rPr lang="en-US" sz="2800" dirty="0"/>
              <a:t>A good attorney to consult PRN</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3" name="TextBox 2">
            <a:extLst>
              <a:ext uri="{FF2B5EF4-FFF2-40B4-BE49-F238E27FC236}">
                <a16:creationId xmlns:a16="http://schemas.microsoft.com/office/drawing/2014/main" id="{8D16EA6D-3636-9540-9083-3A92ADA38E05}"/>
              </a:ext>
            </a:extLst>
          </p:cNvPr>
          <p:cNvSpPr txBox="1"/>
          <p:nvPr/>
        </p:nvSpPr>
        <p:spPr>
          <a:xfrm>
            <a:off x="2132322" y="2112525"/>
            <a:ext cx="3728906" cy="584775"/>
          </a:xfrm>
          <a:prstGeom prst="rect">
            <a:avLst/>
          </a:prstGeom>
          <a:noFill/>
        </p:spPr>
        <p:txBody>
          <a:bodyPr wrap="none" rtlCol="0">
            <a:spAutoFit/>
          </a:bodyPr>
          <a:lstStyle/>
          <a:p>
            <a:r>
              <a:rPr lang="en-US" sz="3200" dirty="0"/>
              <a:t>You Should Know:</a:t>
            </a:r>
          </a:p>
        </p:txBody>
      </p:sp>
    </p:spTree>
    <p:extLst>
      <p:ext uri="{BB962C8B-B14F-4D97-AF65-F5344CB8AC3E}">
        <p14:creationId xmlns:p14="http://schemas.microsoft.com/office/powerpoint/2010/main" val="285422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4724400" y="1143000"/>
            <a:ext cx="2743200" cy="697230"/>
          </a:xfrm>
        </p:spPr>
        <p:txBody>
          <a:bodyPr>
            <a:noAutofit/>
          </a:bodyPr>
          <a:lstStyle/>
          <a:p>
            <a:r>
              <a:rPr lang="en-US" sz="3600" dirty="0"/>
              <a:t>remember</a:t>
            </a:r>
          </a:p>
        </p:txBody>
      </p:sp>
      <p:sp>
        <p:nvSpPr>
          <p:cNvPr id="4" name="TextBox 3">
            <a:extLst>
              <a:ext uri="{FF2B5EF4-FFF2-40B4-BE49-F238E27FC236}">
                <a16:creationId xmlns:a16="http://schemas.microsoft.com/office/drawing/2014/main" id="{CD06F306-56E1-5D4A-831C-1963BB839D29}"/>
              </a:ext>
            </a:extLst>
          </p:cNvPr>
          <p:cNvSpPr txBox="1"/>
          <p:nvPr/>
        </p:nvSpPr>
        <p:spPr>
          <a:xfrm>
            <a:off x="2286000" y="2209800"/>
            <a:ext cx="7696200" cy="1969770"/>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dirty="0"/>
              <a:t>Your ethics, integrity and reputation are more important than any single case.</a:t>
            </a:r>
          </a:p>
          <a:p>
            <a:pPr marL="457200" indent="-457200">
              <a:spcAft>
                <a:spcPts val="600"/>
              </a:spcAft>
              <a:buFont typeface="Arial" panose="020B0604020202020204" pitchFamily="34" charset="0"/>
              <a:buChar char="•"/>
            </a:pPr>
            <a:r>
              <a:rPr lang="en-US" sz="2800" dirty="0"/>
              <a:t>Your behavior sets precedents.  </a:t>
            </a:r>
          </a:p>
          <a:p>
            <a:pPr marL="457200" indent="-457200">
              <a:spcAft>
                <a:spcPts val="600"/>
              </a:spcAft>
              <a:buFont typeface="Arial" panose="020B0604020202020204" pitchFamily="34" charset="0"/>
              <a:buChar char="•"/>
            </a:pPr>
            <a:r>
              <a:rPr lang="en-US" sz="2800" dirty="0"/>
              <a:t>Sometimes it is better to walk away.</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Tree>
    <p:extLst>
      <p:ext uri="{BB962C8B-B14F-4D97-AF65-F5344CB8AC3E}">
        <p14:creationId xmlns:p14="http://schemas.microsoft.com/office/powerpoint/2010/main" val="275286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2819400" y="304800"/>
            <a:ext cx="6553200" cy="735001"/>
          </a:xfrm>
        </p:spPr>
        <p:txBody>
          <a:bodyPr>
            <a:noAutofit/>
          </a:bodyPr>
          <a:lstStyle/>
          <a:p>
            <a:r>
              <a:rPr lang="en-US" sz="3600" dirty="0"/>
              <a:t>Washington state courts</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7" name="Rectangle 6">
            <a:extLst>
              <a:ext uri="{FF2B5EF4-FFF2-40B4-BE49-F238E27FC236}">
                <a16:creationId xmlns:a16="http://schemas.microsoft.com/office/drawing/2014/main" id="{B30171AD-E04F-C942-9399-3065F5EEB568}"/>
              </a:ext>
            </a:extLst>
          </p:cNvPr>
          <p:cNvSpPr/>
          <p:nvPr/>
        </p:nvSpPr>
        <p:spPr>
          <a:xfrm>
            <a:off x="685800" y="1224915"/>
            <a:ext cx="8077200" cy="984885"/>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sz="2800" u="sng" dirty="0">
                <a:solidFill>
                  <a:schemeClr val="tx1"/>
                </a:solidFill>
              </a:rPr>
              <a:t>District and Municipal Courts</a:t>
            </a:r>
          </a:p>
          <a:p>
            <a:r>
              <a:rPr lang="en-US" sz="2400" dirty="0">
                <a:solidFill>
                  <a:schemeClr val="tx1"/>
                </a:solidFill>
              </a:rPr>
              <a:t>Misdemeanor criminal cases, traffic, DV, civil actions </a:t>
            </a:r>
          </a:p>
        </p:txBody>
      </p:sp>
      <p:sp>
        <p:nvSpPr>
          <p:cNvPr id="10" name="Rectangle 9">
            <a:extLst>
              <a:ext uri="{FF2B5EF4-FFF2-40B4-BE49-F238E27FC236}">
                <a16:creationId xmlns:a16="http://schemas.microsoft.com/office/drawing/2014/main" id="{19CCA47C-5FE2-164A-816C-13DB42F792B3}"/>
              </a:ext>
            </a:extLst>
          </p:cNvPr>
          <p:cNvSpPr/>
          <p:nvPr/>
        </p:nvSpPr>
        <p:spPr>
          <a:xfrm>
            <a:off x="1676400" y="2596515"/>
            <a:ext cx="9677400" cy="984885"/>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sz="2800" u="sng" dirty="0"/>
              <a:t>Superior Court</a:t>
            </a:r>
          </a:p>
          <a:p>
            <a:r>
              <a:rPr lang="en-US" sz="2400" dirty="0"/>
              <a:t>Civil matters, felony criminal, domestic relations, juvenile matters </a:t>
            </a:r>
          </a:p>
        </p:txBody>
      </p:sp>
      <p:sp>
        <p:nvSpPr>
          <p:cNvPr id="11" name="Rectangle 10">
            <a:extLst>
              <a:ext uri="{FF2B5EF4-FFF2-40B4-BE49-F238E27FC236}">
                <a16:creationId xmlns:a16="http://schemas.microsoft.com/office/drawing/2014/main" id="{ED2D6CDD-DA8F-AB4B-918C-790628DE9774}"/>
              </a:ext>
            </a:extLst>
          </p:cNvPr>
          <p:cNvSpPr/>
          <p:nvPr/>
        </p:nvSpPr>
        <p:spPr>
          <a:xfrm>
            <a:off x="2895600" y="3968115"/>
            <a:ext cx="4267200" cy="984885"/>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sz="2800" u="sng" dirty="0"/>
              <a:t>Court of Appeals</a:t>
            </a:r>
          </a:p>
          <a:p>
            <a:r>
              <a:rPr lang="en-US" sz="2400" dirty="0"/>
              <a:t>Seattle, Tacoma, Spokane</a:t>
            </a:r>
          </a:p>
        </p:txBody>
      </p:sp>
      <p:sp>
        <p:nvSpPr>
          <p:cNvPr id="12" name="Rectangle 11">
            <a:extLst>
              <a:ext uri="{FF2B5EF4-FFF2-40B4-BE49-F238E27FC236}">
                <a16:creationId xmlns:a16="http://schemas.microsoft.com/office/drawing/2014/main" id="{F31EE160-672C-D64F-B66D-BC503A8283CD}"/>
              </a:ext>
            </a:extLst>
          </p:cNvPr>
          <p:cNvSpPr/>
          <p:nvPr/>
        </p:nvSpPr>
        <p:spPr>
          <a:xfrm>
            <a:off x="4267200" y="5339715"/>
            <a:ext cx="5105400" cy="984885"/>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sz="2800" u="sng" dirty="0"/>
              <a:t>Supreme Court</a:t>
            </a:r>
          </a:p>
          <a:p>
            <a:r>
              <a:rPr lang="en-US" sz="2400" dirty="0"/>
              <a:t>Appeals from Court of Appeals</a:t>
            </a:r>
          </a:p>
        </p:txBody>
      </p:sp>
    </p:spTree>
    <p:extLst>
      <p:ext uri="{BB962C8B-B14F-4D97-AF65-F5344CB8AC3E}">
        <p14:creationId xmlns:p14="http://schemas.microsoft.com/office/powerpoint/2010/main" val="318115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4038600" y="1402140"/>
            <a:ext cx="4191000" cy="697230"/>
          </a:xfrm>
        </p:spPr>
        <p:txBody>
          <a:bodyPr>
            <a:noAutofit/>
          </a:bodyPr>
          <a:lstStyle/>
          <a:p>
            <a:r>
              <a:rPr lang="en-US" sz="3600" dirty="0"/>
              <a:t>Federal courts</a:t>
            </a:r>
          </a:p>
        </p:txBody>
      </p:sp>
      <p:sp>
        <p:nvSpPr>
          <p:cNvPr id="4" name="TextBox 3">
            <a:extLst>
              <a:ext uri="{FF2B5EF4-FFF2-40B4-BE49-F238E27FC236}">
                <a16:creationId xmlns:a16="http://schemas.microsoft.com/office/drawing/2014/main" id="{CD06F306-56E1-5D4A-831C-1963BB839D29}"/>
              </a:ext>
            </a:extLst>
          </p:cNvPr>
          <p:cNvSpPr txBox="1"/>
          <p:nvPr/>
        </p:nvSpPr>
        <p:spPr>
          <a:xfrm>
            <a:off x="3810000" y="2468940"/>
            <a:ext cx="4572000" cy="1569660"/>
          </a:xfrm>
          <a:prstGeom prst="rect">
            <a:avLst/>
          </a:prstGeom>
          <a:noFill/>
        </p:spPr>
        <p:txBody>
          <a:bodyPr wrap="square" rtlCol="0">
            <a:spAutoFit/>
          </a:bodyPr>
          <a:lstStyle/>
          <a:p>
            <a:pPr marL="171450" indent="-171450">
              <a:buFont typeface="Arial" panose="020B0604020202020204" pitchFamily="34" charset="0"/>
              <a:buChar char="•"/>
            </a:pPr>
            <a:r>
              <a:rPr lang="en-US" sz="3200" dirty="0"/>
              <a:t>US District Court</a:t>
            </a:r>
          </a:p>
          <a:p>
            <a:pPr marL="171450" indent="-171450">
              <a:buFont typeface="Arial" panose="020B0604020202020204" pitchFamily="34" charset="0"/>
              <a:buChar char="•"/>
            </a:pPr>
            <a:r>
              <a:rPr lang="en-US" sz="3200" dirty="0"/>
              <a:t>US Court of Appeals</a:t>
            </a:r>
          </a:p>
          <a:p>
            <a:pPr marL="171450" indent="-171450">
              <a:buFont typeface="Arial" panose="020B0604020202020204" pitchFamily="34" charset="0"/>
              <a:buChar char="•"/>
            </a:pPr>
            <a:r>
              <a:rPr lang="en-US" sz="3200" dirty="0"/>
              <a:t>US Supreme Court</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Tree>
    <p:extLst>
      <p:ext uri="{BB962C8B-B14F-4D97-AF65-F5344CB8AC3E}">
        <p14:creationId xmlns:p14="http://schemas.microsoft.com/office/powerpoint/2010/main" val="157831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5105400" y="609600"/>
            <a:ext cx="2057400" cy="563851"/>
          </a:xfrm>
        </p:spPr>
        <p:txBody>
          <a:bodyPr>
            <a:noAutofit/>
          </a:bodyPr>
          <a:lstStyle/>
          <a:p>
            <a:r>
              <a:rPr lang="en-US" sz="3600" dirty="0"/>
              <a:t>experts</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7" name="Rectangle 6">
            <a:extLst>
              <a:ext uri="{FF2B5EF4-FFF2-40B4-BE49-F238E27FC236}">
                <a16:creationId xmlns:a16="http://schemas.microsoft.com/office/drawing/2014/main" id="{B30171AD-E04F-C942-9399-3065F5EEB568}"/>
              </a:ext>
            </a:extLst>
          </p:cNvPr>
          <p:cNvSpPr/>
          <p:nvPr/>
        </p:nvSpPr>
        <p:spPr>
          <a:xfrm>
            <a:off x="780522" y="1556266"/>
            <a:ext cx="7753878" cy="2092881"/>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sz="2800" u="sng" dirty="0">
                <a:solidFill>
                  <a:schemeClr val="tx1"/>
                </a:solidFill>
              </a:rPr>
              <a:t>Treating Expert/Treating Provider</a:t>
            </a:r>
          </a:p>
          <a:p>
            <a:pPr marL="342900" indent="-342900">
              <a:buFont typeface="Arial" panose="020B0604020202020204" pitchFamily="34" charset="0"/>
              <a:buChar char="•"/>
            </a:pPr>
            <a:r>
              <a:rPr lang="en-US" sz="2400" dirty="0">
                <a:solidFill>
                  <a:schemeClr val="tx1"/>
                </a:solidFill>
              </a:rPr>
              <a:t>Advocate for client</a:t>
            </a:r>
          </a:p>
          <a:p>
            <a:pPr marL="342900" indent="-342900">
              <a:buFont typeface="Arial" panose="020B0604020202020204" pitchFamily="34" charset="0"/>
              <a:buChar char="•"/>
            </a:pPr>
            <a:r>
              <a:rPr lang="en-US" sz="2400" dirty="0">
                <a:solidFill>
                  <a:schemeClr val="tx1"/>
                </a:solidFill>
              </a:rPr>
              <a:t>HIPPA rules apply</a:t>
            </a:r>
          </a:p>
          <a:p>
            <a:pPr marL="342900" indent="-342900">
              <a:buFont typeface="Arial" panose="020B0604020202020204" pitchFamily="34" charset="0"/>
              <a:buChar char="•"/>
            </a:pPr>
            <a:r>
              <a:rPr lang="en-US" sz="2400" dirty="0">
                <a:solidFill>
                  <a:schemeClr val="tx1"/>
                </a:solidFill>
              </a:rPr>
              <a:t>Info not documented in report did not happen</a:t>
            </a:r>
          </a:p>
          <a:p>
            <a:pPr marL="342900" indent="-342900">
              <a:buFont typeface="Arial" panose="020B0604020202020204" pitchFamily="34" charset="0"/>
              <a:buChar char="•"/>
            </a:pPr>
            <a:r>
              <a:rPr lang="en-US" sz="2400" dirty="0">
                <a:solidFill>
                  <a:schemeClr val="tx1"/>
                </a:solidFill>
              </a:rPr>
              <a:t>Can only testify about care</a:t>
            </a:r>
          </a:p>
        </p:txBody>
      </p:sp>
      <p:sp>
        <p:nvSpPr>
          <p:cNvPr id="8" name="Rectangle 7">
            <a:extLst>
              <a:ext uri="{FF2B5EF4-FFF2-40B4-BE49-F238E27FC236}">
                <a16:creationId xmlns:a16="http://schemas.microsoft.com/office/drawing/2014/main" id="{4C3A4AD7-BCD1-8744-8CE7-26886693D6F5}"/>
              </a:ext>
            </a:extLst>
          </p:cNvPr>
          <p:cNvSpPr/>
          <p:nvPr/>
        </p:nvSpPr>
        <p:spPr>
          <a:xfrm>
            <a:off x="5486400" y="3469719"/>
            <a:ext cx="5943600" cy="2092881"/>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sz="2800" u="sng" dirty="0"/>
              <a:t>Forensic Expert</a:t>
            </a:r>
          </a:p>
          <a:p>
            <a:pPr marL="342900" indent="-342900">
              <a:buFont typeface="Arial" panose="020B0604020202020204" pitchFamily="34" charset="0"/>
              <a:buChar char="•"/>
            </a:pPr>
            <a:r>
              <a:rPr lang="en-US" sz="2400" dirty="0">
                <a:solidFill>
                  <a:schemeClr val="tx1"/>
                </a:solidFill>
              </a:rPr>
              <a:t>Can provide full range of opinions</a:t>
            </a:r>
            <a:endParaRPr lang="en-US" sz="2400" dirty="0"/>
          </a:p>
          <a:p>
            <a:pPr marL="342900" indent="-342900">
              <a:buFont typeface="Arial" panose="020B0604020202020204" pitchFamily="34" charset="0"/>
              <a:buChar char="•"/>
            </a:pPr>
            <a:r>
              <a:rPr lang="en-US" sz="2400" dirty="0"/>
              <a:t>Hired by attorney</a:t>
            </a:r>
          </a:p>
          <a:p>
            <a:pPr marL="342900" indent="-342900">
              <a:buFont typeface="Arial" panose="020B0604020202020204" pitchFamily="34" charset="0"/>
              <a:buChar char="•"/>
            </a:pPr>
            <a:r>
              <a:rPr lang="en-US" sz="2400" dirty="0">
                <a:solidFill>
                  <a:schemeClr val="tx1"/>
                </a:solidFill>
              </a:rPr>
              <a:t>Opinions based on “reasonable probability”</a:t>
            </a:r>
            <a:endParaRPr lang="en-US" sz="2400" dirty="0"/>
          </a:p>
        </p:txBody>
      </p:sp>
    </p:spTree>
    <p:extLst>
      <p:ext uri="{BB962C8B-B14F-4D97-AF65-F5344CB8AC3E}">
        <p14:creationId xmlns:p14="http://schemas.microsoft.com/office/powerpoint/2010/main" val="256256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3276600" y="1194137"/>
            <a:ext cx="5715000" cy="1015663"/>
          </a:xfrm>
        </p:spPr>
        <p:txBody>
          <a:bodyPr>
            <a:noAutofit/>
          </a:bodyPr>
          <a:lstStyle/>
          <a:p>
            <a:pPr algn="ctr"/>
            <a:r>
              <a:rPr lang="en-US" sz="3600" dirty="0"/>
              <a:t>Avoid role conflicts</a:t>
            </a:r>
            <a:br>
              <a:rPr lang="en-US" sz="3600" dirty="0"/>
            </a:br>
            <a:r>
              <a:rPr lang="en-US" sz="3200" dirty="0"/>
              <a:t>be one or the other</a:t>
            </a:r>
          </a:p>
        </p:txBody>
      </p:sp>
      <p:sp>
        <p:nvSpPr>
          <p:cNvPr id="4" name="TextBox 3">
            <a:extLst>
              <a:ext uri="{FF2B5EF4-FFF2-40B4-BE49-F238E27FC236}">
                <a16:creationId xmlns:a16="http://schemas.microsoft.com/office/drawing/2014/main" id="{CD06F306-56E1-5D4A-831C-1963BB839D29}"/>
              </a:ext>
            </a:extLst>
          </p:cNvPr>
          <p:cNvSpPr txBox="1"/>
          <p:nvPr/>
        </p:nvSpPr>
        <p:spPr>
          <a:xfrm>
            <a:off x="1295400" y="2590800"/>
            <a:ext cx="4343400" cy="1877437"/>
          </a:xfrm>
          <a:prstGeom prst="rect">
            <a:avLst/>
          </a:prstGeom>
          <a:noFill/>
        </p:spPr>
        <p:txBody>
          <a:bodyPr wrap="square" rtlCol="0">
            <a:spAutoFit/>
          </a:bodyPr>
          <a:lstStyle/>
          <a:p>
            <a:r>
              <a:rPr lang="en-US" sz="3200" u="sng" dirty="0"/>
              <a:t>Healthcare Provider</a:t>
            </a:r>
          </a:p>
          <a:p>
            <a:pPr marL="171450" indent="-171450">
              <a:buFont typeface="Arial" panose="020B0604020202020204" pitchFamily="34" charset="0"/>
              <a:buChar char="•"/>
            </a:pPr>
            <a:r>
              <a:rPr lang="en-US" sz="2800" dirty="0"/>
              <a:t>Duty is to the patient</a:t>
            </a:r>
          </a:p>
          <a:p>
            <a:pPr marL="171450" indent="-171450">
              <a:buFont typeface="Arial" panose="020B0604020202020204" pitchFamily="34" charset="0"/>
              <a:buChar char="•"/>
            </a:pPr>
            <a:r>
              <a:rPr lang="en-US" sz="2800" dirty="0"/>
              <a:t>Advocacy benefits patient</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5" name="TextBox 4">
            <a:extLst>
              <a:ext uri="{FF2B5EF4-FFF2-40B4-BE49-F238E27FC236}">
                <a16:creationId xmlns:a16="http://schemas.microsoft.com/office/drawing/2014/main" id="{33D9C4C2-7C25-0E42-BE3F-414BA170B9FD}"/>
              </a:ext>
            </a:extLst>
          </p:cNvPr>
          <p:cNvSpPr txBox="1"/>
          <p:nvPr/>
        </p:nvSpPr>
        <p:spPr>
          <a:xfrm>
            <a:off x="6705600" y="2594490"/>
            <a:ext cx="4572000" cy="1877437"/>
          </a:xfrm>
          <a:prstGeom prst="rect">
            <a:avLst/>
          </a:prstGeom>
          <a:noFill/>
        </p:spPr>
        <p:txBody>
          <a:bodyPr wrap="square" rtlCol="0">
            <a:spAutoFit/>
          </a:bodyPr>
          <a:lstStyle/>
          <a:p>
            <a:r>
              <a:rPr lang="en-US" sz="3200" u="sng" dirty="0"/>
              <a:t>Forensic Expert</a:t>
            </a:r>
          </a:p>
          <a:p>
            <a:pPr marL="171450" indent="-171450">
              <a:buFont typeface="Arial" panose="020B0604020202020204" pitchFamily="34" charset="0"/>
              <a:buChar char="•"/>
            </a:pPr>
            <a:r>
              <a:rPr lang="en-US" sz="2800" dirty="0"/>
              <a:t>Duty is to trier of facts</a:t>
            </a:r>
          </a:p>
          <a:p>
            <a:pPr marL="171450" indent="-171450">
              <a:buFont typeface="Arial" panose="020B0604020202020204" pitchFamily="34" charset="0"/>
              <a:buChar char="•"/>
            </a:pPr>
            <a:r>
              <a:rPr lang="en-US" sz="2800" dirty="0"/>
              <a:t>Advocacy benefits legal system</a:t>
            </a:r>
          </a:p>
        </p:txBody>
      </p:sp>
    </p:spTree>
    <p:extLst>
      <p:ext uri="{BB962C8B-B14F-4D97-AF65-F5344CB8AC3E}">
        <p14:creationId xmlns:p14="http://schemas.microsoft.com/office/powerpoint/2010/main" val="268796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533400" y="1022777"/>
            <a:ext cx="11125199" cy="1034623"/>
          </a:xfrm>
        </p:spPr>
        <p:txBody>
          <a:bodyPr>
            <a:noAutofit/>
          </a:bodyPr>
          <a:lstStyle/>
          <a:p>
            <a:pPr algn="ctr">
              <a:lnSpc>
                <a:spcPct val="100000"/>
              </a:lnSpc>
            </a:pPr>
            <a:r>
              <a:rPr lang="en-US" sz="3600" dirty="0"/>
              <a:t>IF YOU VENTURE INTO FORENSIC PSYCHOLOGY/NEUROPSYCHOLOGY</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1719131" y="2367677"/>
            <a:ext cx="8796469" cy="2585323"/>
          </a:xfrm>
          <a:prstGeom prst="rect">
            <a:avLst/>
          </a:prstGeom>
          <a:noFill/>
        </p:spPr>
        <p:txBody>
          <a:bodyPr wrap="square" rtlCol="0">
            <a:spAutoFit/>
          </a:bodyPr>
          <a:lstStyle/>
          <a:p>
            <a:pPr marL="0" lvl="1"/>
            <a:r>
              <a:rPr lang="en-US" sz="2800" u="sng" dirty="0"/>
              <a:t>Revise your retainer agreement as follows:</a:t>
            </a:r>
          </a:p>
          <a:p>
            <a:pPr marL="0" lvl="1"/>
            <a:endParaRPr lang="en-US" sz="1400" dirty="0"/>
          </a:p>
          <a:p>
            <a:pPr lvl="2" indent="-457200">
              <a:buFont typeface="+mj-lt"/>
              <a:buAutoNum type="arabicPeriod"/>
            </a:pPr>
            <a:r>
              <a:rPr lang="en-US" sz="2400" dirty="0"/>
              <a:t>Purpose of the evaluation is to assess client’s cognitive &amp;/or emotional functioning.</a:t>
            </a:r>
          </a:p>
          <a:p>
            <a:pPr lvl="4" indent="-457200">
              <a:buFont typeface="+mj-lt"/>
              <a:buAutoNum type="alphaLcPeriod"/>
            </a:pPr>
            <a:r>
              <a:rPr lang="en-US" sz="2400" dirty="0"/>
              <a:t>Nature and extent of any conditions</a:t>
            </a:r>
          </a:p>
          <a:p>
            <a:pPr lvl="4" indent="-457200">
              <a:buFont typeface="+mj-lt"/>
              <a:buAutoNum type="alphaLcPeriod"/>
            </a:pPr>
            <a:r>
              <a:rPr lang="en-US" sz="2400" dirty="0"/>
              <a:t>Probable cause of conditions</a:t>
            </a:r>
          </a:p>
          <a:p>
            <a:pPr lvl="4" indent="-457200">
              <a:buFont typeface="+mj-lt"/>
              <a:buAutoNum type="alphaLcPeriod"/>
            </a:pPr>
            <a:r>
              <a:rPr lang="en-US" sz="2400" dirty="0"/>
              <a:t>Impact on client’s life</a:t>
            </a:r>
          </a:p>
        </p:txBody>
      </p:sp>
    </p:spTree>
    <p:extLst>
      <p:ext uri="{BB962C8B-B14F-4D97-AF65-F5344CB8AC3E}">
        <p14:creationId xmlns:p14="http://schemas.microsoft.com/office/powerpoint/2010/main" val="97287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06F306-56E1-5D4A-831C-1963BB839D29}"/>
              </a:ext>
            </a:extLst>
          </p:cNvPr>
          <p:cNvSpPr txBox="1"/>
          <p:nvPr/>
        </p:nvSpPr>
        <p:spPr>
          <a:xfrm>
            <a:off x="1371600" y="1176516"/>
            <a:ext cx="9867900" cy="892552"/>
          </a:xfrm>
          <a:prstGeom prst="rect">
            <a:avLst/>
          </a:prstGeom>
          <a:noFill/>
        </p:spPr>
        <p:txBody>
          <a:bodyPr wrap="square" rtlCol="0">
            <a:spAutoFit/>
          </a:bodyPr>
          <a:lstStyle/>
          <a:p>
            <a:r>
              <a:rPr lang="en-US" sz="2800" u="sng" dirty="0"/>
              <a:t>Nominal Scale</a:t>
            </a:r>
            <a:r>
              <a:rPr lang="en-US" sz="2800" dirty="0"/>
              <a:t> </a:t>
            </a:r>
          </a:p>
          <a:p>
            <a:r>
              <a:rPr lang="en-US" sz="2400" dirty="0"/>
              <a:t>Numbers used to identify (label) individuals or groups.</a:t>
            </a:r>
          </a:p>
        </p:txBody>
      </p:sp>
      <p:sp>
        <p:nvSpPr>
          <p:cNvPr id="7" name="TextBox 6">
            <a:extLst>
              <a:ext uri="{FF2B5EF4-FFF2-40B4-BE49-F238E27FC236}">
                <a16:creationId xmlns:a16="http://schemas.microsoft.com/office/drawing/2014/main" id="{3DE1A959-C42F-424D-9D36-151B28C7F12B}"/>
              </a:ext>
            </a:extLst>
          </p:cNvPr>
          <p:cNvSpPr txBox="1"/>
          <p:nvPr/>
        </p:nvSpPr>
        <p:spPr>
          <a:xfrm>
            <a:off x="1371600" y="2284353"/>
            <a:ext cx="9563100" cy="892552"/>
          </a:xfrm>
          <a:prstGeom prst="rect">
            <a:avLst/>
          </a:prstGeom>
          <a:noFill/>
        </p:spPr>
        <p:txBody>
          <a:bodyPr wrap="square" rtlCol="0">
            <a:spAutoFit/>
          </a:bodyPr>
          <a:lstStyle/>
          <a:p>
            <a:r>
              <a:rPr lang="en-US" sz="2800" u="sng" dirty="0"/>
              <a:t>Ordinal Scale</a:t>
            </a:r>
            <a:r>
              <a:rPr lang="en-US" sz="2800" dirty="0"/>
              <a:t> </a:t>
            </a:r>
          </a:p>
          <a:p>
            <a:r>
              <a:rPr lang="en-US" sz="2400" dirty="0"/>
              <a:t>Numbers used to describe the relative order of things. </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457200"/>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DB42BB52-7D84-2F4C-B8D2-0B7622AB32C7}"/>
              </a:ext>
            </a:extLst>
          </p:cNvPr>
          <p:cNvSpPr txBox="1"/>
          <p:nvPr/>
        </p:nvSpPr>
        <p:spPr>
          <a:xfrm>
            <a:off x="1371600" y="3330634"/>
            <a:ext cx="9563100" cy="892552"/>
          </a:xfrm>
          <a:prstGeom prst="rect">
            <a:avLst/>
          </a:prstGeom>
          <a:noFill/>
        </p:spPr>
        <p:txBody>
          <a:bodyPr wrap="square" rtlCol="0">
            <a:spAutoFit/>
          </a:bodyPr>
          <a:lstStyle/>
          <a:p>
            <a:r>
              <a:rPr lang="en-US" sz="2800" u="sng" dirty="0"/>
              <a:t>Interval Scale</a:t>
            </a:r>
          </a:p>
          <a:p>
            <a:r>
              <a:rPr lang="en-US" sz="2400" dirty="0"/>
              <a:t>Numbers at equal intervals on scale, zero is arbitrary</a:t>
            </a:r>
          </a:p>
        </p:txBody>
      </p:sp>
      <p:sp>
        <p:nvSpPr>
          <p:cNvPr id="11" name="Title 1">
            <a:extLst>
              <a:ext uri="{FF2B5EF4-FFF2-40B4-BE49-F238E27FC236}">
                <a16:creationId xmlns:a16="http://schemas.microsoft.com/office/drawing/2014/main" id="{AB2B9388-6DD7-5E41-94DA-62F6BB678DEA}"/>
              </a:ext>
            </a:extLst>
          </p:cNvPr>
          <p:cNvSpPr>
            <a:spLocks noGrp="1"/>
          </p:cNvSpPr>
          <p:nvPr>
            <p:ph type="ctrTitle"/>
          </p:nvPr>
        </p:nvSpPr>
        <p:spPr>
          <a:xfrm>
            <a:off x="1436827" y="228600"/>
            <a:ext cx="9318346" cy="728632"/>
          </a:xfrm>
        </p:spPr>
        <p:txBody>
          <a:bodyPr>
            <a:noAutofit/>
          </a:bodyPr>
          <a:lstStyle/>
          <a:p>
            <a:pPr algn="ctr">
              <a:lnSpc>
                <a:spcPct val="100000"/>
              </a:lnSpc>
            </a:pPr>
            <a:r>
              <a:rPr lang="en-US" sz="3600" dirty="0"/>
              <a:t>Types of measurement scales</a:t>
            </a:r>
          </a:p>
        </p:txBody>
      </p:sp>
      <p:sp>
        <p:nvSpPr>
          <p:cNvPr id="12" name="TextBox 11">
            <a:extLst>
              <a:ext uri="{FF2B5EF4-FFF2-40B4-BE49-F238E27FC236}">
                <a16:creationId xmlns:a16="http://schemas.microsoft.com/office/drawing/2014/main" id="{8FAA159C-E180-CD46-B120-091598CF7EA1}"/>
              </a:ext>
            </a:extLst>
          </p:cNvPr>
          <p:cNvSpPr txBox="1"/>
          <p:nvPr/>
        </p:nvSpPr>
        <p:spPr>
          <a:xfrm>
            <a:off x="1371600" y="4376916"/>
            <a:ext cx="9410700" cy="1261884"/>
          </a:xfrm>
          <a:prstGeom prst="rect">
            <a:avLst/>
          </a:prstGeom>
          <a:noFill/>
        </p:spPr>
        <p:txBody>
          <a:bodyPr wrap="square" rtlCol="0">
            <a:spAutoFit/>
          </a:bodyPr>
          <a:lstStyle/>
          <a:p>
            <a:r>
              <a:rPr lang="en-US" sz="2800" u="sng" dirty="0"/>
              <a:t>Ratio Scale</a:t>
            </a:r>
            <a:r>
              <a:rPr lang="en-US" sz="2800" dirty="0"/>
              <a:t> </a:t>
            </a:r>
          </a:p>
          <a:p>
            <a:r>
              <a:rPr lang="en-US" sz="2400" dirty="0"/>
              <a:t>Numbers positioned on a scale with equal intervals and a true zero. </a:t>
            </a:r>
          </a:p>
        </p:txBody>
      </p:sp>
    </p:spTree>
    <p:extLst>
      <p:ext uri="{BB962C8B-B14F-4D97-AF65-F5344CB8AC3E}">
        <p14:creationId xmlns:p14="http://schemas.microsoft.com/office/powerpoint/2010/main" val="128222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7E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533400" y="1022777"/>
            <a:ext cx="11125199" cy="1034623"/>
          </a:xfrm>
        </p:spPr>
        <p:txBody>
          <a:bodyPr>
            <a:noAutofit/>
          </a:bodyPr>
          <a:lstStyle/>
          <a:p>
            <a:pPr algn="ctr">
              <a:lnSpc>
                <a:spcPct val="100000"/>
              </a:lnSpc>
            </a:pPr>
            <a:r>
              <a:rPr lang="en-US" sz="3600" dirty="0"/>
              <a:t>IF YOU VENTURE INTO FORENSIC PSYCHOLOGY/NEUROPSYCHOLOGY</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1719131" y="2367677"/>
            <a:ext cx="8796469" cy="1846659"/>
          </a:xfrm>
          <a:prstGeom prst="rect">
            <a:avLst/>
          </a:prstGeom>
          <a:noFill/>
        </p:spPr>
        <p:txBody>
          <a:bodyPr wrap="square" rtlCol="0">
            <a:spAutoFit/>
          </a:bodyPr>
          <a:lstStyle/>
          <a:p>
            <a:pPr marL="0" lvl="1"/>
            <a:r>
              <a:rPr lang="en-US" sz="2800" u="sng" dirty="0"/>
              <a:t>Continued retainer agreement revisions:</a:t>
            </a:r>
          </a:p>
          <a:p>
            <a:pPr marL="0" lvl="1"/>
            <a:endParaRPr lang="en-US" sz="1400" dirty="0"/>
          </a:p>
          <a:p>
            <a:pPr lvl="2" indent="-457200">
              <a:buFont typeface="+mj-lt"/>
              <a:buAutoNum type="arabicPeriod" startAt="2"/>
            </a:pPr>
            <a:r>
              <a:rPr lang="en-US" sz="2400" dirty="0"/>
              <a:t>Statement about objectivity of the assessment: You cannot guarantee that opinion will be favorable to the side that hires you</a:t>
            </a:r>
          </a:p>
        </p:txBody>
      </p:sp>
    </p:spTree>
    <p:extLst>
      <p:ext uri="{BB962C8B-B14F-4D97-AF65-F5344CB8AC3E}">
        <p14:creationId xmlns:p14="http://schemas.microsoft.com/office/powerpoint/2010/main" val="248095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533400" y="1022777"/>
            <a:ext cx="11125199" cy="1034623"/>
          </a:xfrm>
        </p:spPr>
        <p:txBody>
          <a:bodyPr>
            <a:noAutofit/>
          </a:bodyPr>
          <a:lstStyle/>
          <a:p>
            <a:pPr algn="ctr">
              <a:lnSpc>
                <a:spcPct val="100000"/>
              </a:lnSpc>
            </a:pPr>
            <a:r>
              <a:rPr lang="en-US" sz="3600" dirty="0"/>
              <a:t>IF YOU VENTURE INTO FORENSIC PSYCHOLOGY/NEUROPSYCHOLOGY</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1719131" y="2367677"/>
            <a:ext cx="8796469" cy="3323987"/>
          </a:xfrm>
          <a:prstGeom prst="rect">
            <a:avLst/>
          </a:prstGeom>
          <a:noFill/>
        </p:spPr>
        <p:txBody>
          <a:bodyPr wrap="square" rtlCol="0">
            <a:spAutoFit/>
          </a:bodyPr>
          <a:lstStyle/>
          <a:p>
            <a:pPr marL="0" lvl="1"/>
            <a:r>
              <a:rPr lang="en-US" sz="2800" u="sng" dirty="0"/>
              <a:t>Continued retainer agreement revisions:</a:t>
            </a:r>
          </a:p>
          <a:p>
            <a:pPr marL="0" lvl="1"/>
            <a:endParaRPr lang="en-US" sz="1400" dirty="0"/>
          </a:p>
          <a:p>
            <a:pPr lvl="2" indent="-457200">
              <a:buFont typeface="+mj-lt"/>
              <a:buAutoNum type="arabicPeriod" startAt="3"/>
            </a:pPr>
            <a:r>
              <a:rPr lang="en-US" sz="2400" dirty="0"/>
              <a:t>Statement About Test Security</a:t>
            </a:r>
          </a:p>
          <a:p>
            <a:pPr lvl="4" indent="-457200">
              <a:buFont typeface="+mj-lt"/>
              <a:buAutoNum type="alphaLcPeriod"/>
            </a:pPr>
            <a:r>
              <a:rPr lang="en-US" sz="2400" dirty="0"/>
              <a:t>Standardized administration of objective tests</a:t>
            </a:r>
          </a:p>
          <a:p>
            <a:pPr lvl="4" indent="-457200">
              <a:buFont typeface="+mj-lt"/>
              <a:buAutoNum type="alphaLcPeriod"/>
            </a:pPr>
            <a:r>
              <a:rPr lang="en-US" sz="2400" dirty="0"/>
              <a:t>Effectiveness compromised if protected test materials shared with examinee in advance</a:t>
            </a:r>
          </a:p>
          <a:p>
            <a:pPr lvl="4" indent="-457200">
              <a:buFont typeface="+mj-lt"/>
              <a:buAutoNum type="alphaLcPeriod"/>
            </a:pPr>
            <a:r>
              <a:rPr lang="en-US" sz="2400" dirty="0"/>
              <a:t>Release of protected test materials is an ethical violation (APA, AACN, etc.)</a:t>
            </a:r>
          </a:p>
          <a:p>
            <a:pPr lvl="4" indent="-457200">
              <a:buFont typeface="+mj-lt"/>
              <a:buAutoNum type="alphaLcPeriod"/>
            </a:pPr>
            <a:endParaRPr lang="en-US" sz="2400" dirty="0"/>
          </a:p>
        </p:txBody>
      </p:sp>
    </p:spTree>
    <p:extLst>
      <p:ext uri="{BB962C8B-B14F-4D97-AF65-F5344CB8AC3E}">
        <p14:creationId xmlns:p14="http://schemas.microsoft.com/office/powerpoint/2010/main" val="163630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533400" y="1022777"/>
            <a:ext cx="11125199" cy="1034623"/>
          </a:xfrm>
        </p:spPr>
        <p:txBody>
          <a:bodyPr>
            <a:noAutofit/>
          </a:bodyPr>
          <a:lstStyle/>
          <a:p>
            <a:pPr algn="ctr">
              <a:lnSpc>
                <a:spcPct val="100000"/>
              </a:lnSpc>
            </a:pPr>
            <a:r>
              <a:rPr lang="en-US" sz="3600" dirty="0"/>
              <a:t>IF YOU VENTURE INTO FORENSIC PSYCHOLOGY/NEUROPSYCHOLOGY</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1719131" y="2367677"/>
            <a:ext cx="8796469" cy="3323987"/>
          </a:xfrm>
          <a:prstGeom prst="rect">
            <a:avLst/>
          </a:prstGeom>
          <a:noFill/>
        </p:spPr>
        <p:txBody>
          <a:bodyPr wrap="square" rtlCol="0">
            <a:spAutoFit/>
          </a:bodyPr>
          <a:lstStyle/>
          <a:p>
            <a:pPr marL="0" lvl="1"/>
            <a:r>
              <a:rPr lang="en-US" sz="2800" u="sng" dirty="0"/>
              <a:t>Continued retainer agreement revisions:</a:t>
            </a:r>
          </a:p>
          <a:p>
            <a:pPr marL="0" lvl="1"/>
            <a:endParaRPr lang="en-US" sz="1400" dirty="0"/>
          </a:p>
          <a:p>
            <a:pPr lvl="2" indent="-457200">
              <a:buFont typeface="+mj-lt"/>
              <a:buAutoNum type="arabicPeriod" startAt="4"/>
            </a:pPr>
            <a:r>
              <a:rPr lang="en-US" sz="2400" dirty="0"/>
              <a:t>Statement About TPOs</a:t>
            </a:r>
          </a:p>
          <a:p>
            <a:pPr lvl="4" indent="-457200">
              <a:buFont typeface="+mj-lt"/>
              <a:buAutoNum type="alphaLcPeriod"/>
            </a:pPr>
            <a:r>
              <a:rPr lang="en-US" sz="2400" dirty="0"/>
              <a:t>Not permitted during testing</a:t>
            </a:r>
          </a:p>
          <a:p>
            <a:pPr lvl="4" indent="-457200">
              <a:buFont typeface="+mj-lt"/>
              <a:buAutoNum type="alphaLcPeriod"/>
            </a:pPr>
            <a:r>
              <a:rPr lang="en-US" sz="2400" dirty="0"/>
              <a:t>TPOs threaten reliability &amp; validity of testing</a:t>
            </a:r>
          </a:p>
          <a:p>
            <a:pPr lvl="4" indent="-457200">
              <a:buFont typeface="+mj-lt"/>
              <a:buAutoNum type="alphaLcPeriod"/>
            </a:pPr>
            <a:r>
              <a:rPr lang="en-US" sz="2400" dirty="0"/>
              <a:t>TPOs negatively impact accuracy of assessment (e.g., observer effects)</a:t>
            </a:r>
          </a:p>
          <a:p>
            <a:pPr lvl="4" indent="-457200">
              <a:buFont typeface="+mj-lt"/>
              <a:buAutoNum type="alphaLcPeriod"/>
            </a:pPr>
            <a:r>
              <a:rPr lang="en-US" sz="2400" dirty="0"/>
              <a:t>TPO via electronic means has same effects</a:t>
            </a:r>
          </a:p>
          <a:p>
            <a:pPr lvl="4" indent="-457200">
              <a:buFont typeface="+mj-lt"/>
              <a:buAutoNum type="alphaLcPeriod"/>
            </a:pPr>
            <a:endParaRPr lang="en-US" sz="2400" dirty="0"/>
          </a:p>
        </p:txBody>
      </p:sp>
    </p:spTree>
    <p:extLst>
      <p:ext uri="{BB962C8B-B14F-4D97-AF65-F5344CB8AC3E}">
        <p14:creationId xmlns:p14="http://schemas.microsoft.com/office/powerpoint/2010/main" val="196383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533400" y="1022777"/>
            <a:ext cx="11125199" cy="1034623"/>
          </a:xfrm>
        </p:spPr>
        <p:txBody>
          <a:bodyPr>
            <a:noAutofit/>
          </a:bodyPr>
          <a:lstStyle/>
          <a:p>
            <a:pPr algn="ctr">
              <a:lnSpc>
                <a:spcPct val="100000"/>
              </a:lnSpc>
            </a:pPr>
            <a:r>
              <a:rPr lang="en-US" sz="3600" dirty="0"/>
              <a:t>IF YOU VENTURE INTO FORENSIC PSYCHOLOGY/NEUROPSYCHOLOGY</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1719131" y="2367677"/>
            <a:ext cx="8796469" cy="1846659"/>
          </a:xfrm>
          <a:prstGeom prst="rect">
            <a:avLst/>
          </a:prstGeom>
          <a:noFill/>
        </p:spPr>
        <p:txBody>
          <a:bodyPr wrap="square" rtlCol="0">
            <a:spAutoFit/>
          </a:bodyPr>
          <a:lstStyle/>
          <a:p>
            <a:pPr marL="0" lvl="1"/>
            <a:r>
              <a:rPr lang="en-US" sz="2800" u="sng" dirty="0"/>
              <a:t>Continued retainer agreement revisions:</a:t>
            </a:r>
          </a:p>
          <a:p>
            <a:pPr marL="0" lvl="1"/>
            <a:endParaRPr lang="en-US" sz="1400" dirty="0"/>
          </a:p>
          <a:p>
            <a:pPr lvl="2" indent="-457200">
              <a:buFont typeface="+mj-lt"/>
              <a:buAutoNum type="arabicPeriod" startAt="5"/>
            </a:pPr>
            <a:r>
              <a:rPr lang="en-US" sz="2400" dirty="0"/>
              <a:t>Late Cancellation Fee: You may want to have a late cancellation fee to cover last minute insistence on TPO or test security breech</a:t>
            </a:r>
          </a:p>
        </p:txBody>
      </p:sp>
    </p:spTree>
    <p:extLst>
      <p:ext uri="{BB962C8B-B14F-4D97-AF65-F5344CB8AC3E}">
        <p14:creationId xmlns:p14="http://schemas.microsoft.com/office/powerpoint/2010/main" val="86160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533400" y="787480"/>
            <a:ext cx="11125199" cy="1034623"/>
          </a:xfrm>
        </p:spPr>
        <p:txBody>
          <a:bodyPr>
            <a:noAutofit/>
          </a:bodyPr>
          <a:lstStyle/>
          <a:p>
            <a:pPr algn="ctr">
              <a:lnSpc>
                <a:spcPct val="100000"/>
              </a:lnSpc>
            </a:pPr>
            <a:r>
              <a:rPr lang="en-US" sz="3600" dirty="0"/>
              <a:t>YOU are asked to serve as an expert witness in a medical-legal case</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1066800" y="2132380"/>
            <a:ext cx="10091869" cy="3277820"/>
          </a:xfrm>
          <a:prstGeom prst="rect">
            <a:avLst/>
          </a:prstGeom>
          <a:noFill/>
        </p:spPr>
        <p:txBody>
          <a:bodyPr wrap="square" rtlCol="0">
            <a:spAutoFit/>
          </a:bodyPr>
          <a:lstStyle/>
          <a:p>
            <a:pPr marL="457200" lvl="0" indent="-457200">
              <a:spcAft>
                <a:spcPts val="600"/>
              </a:spcAft>
              <a:buFont typeface="+mj-lt"/>
              <a:buAutoNum type="arabicPeriod"/>
            </a:pPr>
            <a:r>
              <a:rPr lang="en-US" sz="2400" dirty="0"/>
              <a:t>Send CV &amp; revised retainer agreement. Get attorney signature for formal retention.</a:t>
            </a:r>
          </a:p>
          <a:p>
            <a:pPr marL="457200" lvl="0" indent="-457200">
              <a:spcAft>
                <a:spcPts val="600"/>
              </a:spcAft>
              <a:buFont typeface="+mj-lt"/>
              <a:buAutoNum type="arabicPeriod"/>
            </a:pPr>
            <a:r>
              <a:rPr lang="en-US" sz="2400" dirty="0"/>
              <a:t>Give retaining attorney statement about your positions on test security and TPOs.</a:t>
            </a:r>
          </a:p>
          <a:p>
            <a:pPr marL="457200" lvl="0" indent="-457200">
              <a:spcAft>
                <a:spcPts val="600"/>
              </a:spcAft>
              <a:buFont typeface="+mj-lt"/>
              <a:buAutoNum type="arabicPeriod"/>
            </a:pPr>
            <a:r>
              <a:rPr lang="en-US" sz="2400" dirty="0"/>
              <a:t>Explain that you will only give protected test information to a licensed psychologist/neuropsychologist.</a:t>
            </a:r>
          </a:p>
          <a:p>
            <a:pPr marL="457200" lvl="0" indent="-457200">
              <a:spcAft>
                <a:spcPts val="600"/>
              </a:spcAft>
              <a:buFont typeface="+mj-lt"/>
              <a:buAutoNum type="arabicPeriod"/>
            </a:pPr>
            <a:r>
              <a:rPr lang="en-US" sz="2400" dirty="0"/>
              <a:t>You may want to seek a pre-exam protective order signed by a judge to avoid post-exam orders to release materials.</a:t>
            </a:r>
          </a:p>
        </p:txBody>
      </p:sp>
    </p:spTree>
    <p:extLst>
      <p:ext uri="{BB962C8B-B14F-4D97-AF65-F5344CB8AC3E}">
        <p14:creationId xmlns:p14="http://schemas.microsoft.com/office/powerpoint/2010/main" val="38566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523003" y="2105419"/>
            <a:ext cx="11364197" cy="1475981"/>
          </a:xfrm>
          <a:prstGeom prst="rect">
            <a:avLst/>
          </a:prstGeom>
          <a:noFill/>
        </p:spPr>
        <p:txBody>
          <a:bodyPr wrap="square" rtlCol="0">
            <a:spAutoFit/>
          </a:bodyPr>
          <a:lstStyle/>
          <a:p>
            <a:pPr lvl="0">
              <a:lnSpc>
                <a:spcPct val="150000"/>
              </a:lnSpc>
              <a:spcAft>
                <a:spcPts val="1800"/>
              </a:spcAft>
            </a:pPr>
            <a:r>
              <a:rPr lang="en-US" sz="3200" dirty="0"/>
              <a:t>ALWAYS communicate with the attorney who hired you.</a:t>
            </a:r>
            <a:br>
              <a:rPr lang="en-US" sz="3200" dirty="0"/>
            </a:br>
            <a:r>
              <a:rPr lang="en-US" sz="3200" dirty="0"/>
              <a:t>NEVER  communicate directly with opposing counsel.</a:t>
            </a:r>
          </a:p>
        </p:txBody>
      </p:sp>
    </p:spTree>
    <p:extLst>
      <p:ext uri="{BB962C8B-B14F-4D97-AF65-F5344CB8AC3E}">
        <p14:creationId xmlns:p14="http://schemas.microsoft.com/office/powerpoint/2010/main" val="175256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4343401" y="1066800"/>
            <a:ext cx="3581399" cy="755303"/>
          </a:xfrm>
        </p:spPr>
        <p:txBody>
          <a:bodyPr>
            <a:noAutofit/>
          </a:bodyPr>
          <a:lstStyle/>
          <a:p>
            <a:pPr algn="ctr">
              <a:lnSpc>
                <a:spcPct val="100000"/>
              </a:lnSpc>
            </a:pPr>
            <a:r>
              <a:rPr lang="en-US" sz="3600" dirty="0"/>
              <a:t>Decision time</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566872" y="2057400"/>
            <a:ext cx="11091728" cy="954107"/>
          </a:xfrm>
          <a:prstGeom prst="rect">
            <a:avLst/>
          </a:prstGeom>
          <a:noFill/>
        </p:spPr>
        <p:txBody>
          <a:bodyPr wrap="square" rtlCol="0">
            <a:spAutoFit/>
          </a:bodyPr>
          <a:lstStyle/>
          <a:p>
            <a:pPr lvl="0">
              <a:spcAft>
                <a:spcPts val="600"/>
              </a:spcAft>
            </a:pPr>
            <a:r>
              <a:rPr lang="en-US" sz="2800" dirty="0"/>
              <a:t>Opposing counsel responds to demands for IME with conditions that compromise test security or require TPOs (CR35)</a:t>
            </a:r>
          </a:p>
        </p:txBody>
      </p:sp>
      <p:sp>
        <p:nvSpPr>
          <p:cNvPr id="3" name="TextBox 2">
            <a:extLst>
              <a:ext uri="{FF2B5EF4-FFF2-40B4-BE49-F238E27FC236}">
                <a16:creationId xmlns:a16="http://schemas.microsoft.com/office/drawing/2014/main" id="{790525C2-F438-D64C-86D5-09CD65339CB7}"/>
              </a:ext>
            </a:extLst>
          </p:cNvPr>
          <p:cNvSpPr txBox="1"/>
          <p:nvPr/>
        </p:nvSpPr>
        <p:spPr>
          <a:xfrm>
            <a:off x="5334000" y="3581400"/>
            <a:ext cx="1535998" cy="1015663"/>
          </a:xfrm>
          <a:prstGeom prst="rect">
            <a:avLst/>
          </a:prstGeom>
          <a:noFill/>
        </p:spPr>
        <p:txBody>
          <a:bodyPr wrap="none" rtlCol="0">
            <a:spAutoFit/>
          </a:bodyPr>
          <a:lstStyle/>
          <a:p>
            <a:r>
              <a:rPr lang="en-US" sz="6000" dirty="0"/>
              <a:t>OY!</a:t>
            </a:r>
          </a:p>
        </p:txBody>
      </p:sp>
    </p:spTree>
    <p:extLst>
      <p:ext uri="{BB962C8B-B14F-4D97-AF65-F5344CB8AC3E}">
        <p14:creationId xmlns:p14="http://schemas.microsoft.com/office/powerpoint/2010/main" val="21109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4191000" y="457200"/>
            <a:ext cx="3733800" cy="755303"/>
          </a:xfrm>
        </p:spPr>
        <p:txBody>
          <a:bodyPr>
            <a:noAutofit/>
          </a:bodyPr>
          <a:lstStyle/>
          <a:p>
            <a:pPr algn="ctr">
              <a:lnSpc>
                <a:spcPct val="100000"/>
              </a:lnSpc>
            </a:pPr>
            <a:r>
              <a:rPr lang="en-US" sz="3600" dirty="0"/>
              <a:t>Your choices</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566872" y="1524268"/>
            <a:ext cx="11091728" cy="3924151"/>
          </a:xfrm>
          <a:prstGeom prst="rect">
            <a:avLst/>
          </a:prstGeom>
          <a:noFill/>
        </p:spPr>
        <p:txBody>
          <a:bodyPr wrap="square" rtlCol="0">
            <a:spAutoFit/>
          </a:bodyPr>
          <a:lstStyle/>
          <a:p>
            <a:pPr>
              <a:spcAft>
                <a:spcPts val="1200"/>
              </a:spcAft>
            </a:pPr>
            <a:r>
              <a:rPr lang="en-US" sz="2800" dirty="0"/>
              <a:t>Explain to the retaining attorney that you cannot comply and offer to:</a:t>
            </a:r>
          </a:p>
          <a:p>
            <a:pPr marL="971550" lvl="1" indent="-514350">
              <a:spcAft>
                <a:spcPts val="600"/>
              </a:spcAft>
              <a:buFont typeface="+mj-lt"/>
              <a:buAutoNum type="arabicPeriod"/>
            </a:pPr>
            <a:r>
              <a:rPr lang="en-US" sz="2400" dirty="0"/>
              <a:t>Provide protected test information to opposing counsels’ psychological/neuropsychological expert</a:t>
            </a:r>
          </a:p>
          <a:p>
            <a:pPr marL="971550" lvl="1" indent="-514350">
              <a:spcAft>
                <a:spcPts val="600"/>
              </a:spcAft>
              <a:buFont typeface="+mj-lt"/>
              <a:buAutoNum type="arabicPeriod"/>
            </a:pPr>
            <a:r>
              <a:rPr lang="en-US" sz="2400" dirty="0"/>
              <a:t>Provide declaration/affidavit explaining issues and including position papers</a:t>
            </a:r>
          </a:p>
          <a:p>
            <a:pPr marL="971550" lvl="1" indent="-514350">
              <a:spcAft>
                <a:spcPts val="600"/>
              </a:spcAft>
              <a:buFont typeface="+mj-lt"/>
              <a:buAutoNum type="arabicPeriod"/>
            </a:pPr>
            <a:r>
              <a:rPr lang="en-US" sz="2400" dirty="0"/>
              <a:t>Testify before the judge</a:t>
            </a:r>
          </a:p>
          <a:p>
            <a:pPr marL="971550" lvl="1" indent="-514350">
              <a:spcAft>
                <a:spcPts val="600"/>
              </a:spcAft>
              <a:buFont typeface="+mj-lt"/>
              <a:buAutoNum type="arabicPeriod"/>
            </a:pPr>
            <a:r>
              <a:rPr lang="en-US" sz="2400" dirty="0"/>
              <a:t>Provide survey of psychologists/neuropsychologists regarding Test Security/TPOs</a:t>
            </a:r>
          </a:p>
        </p:txBody>
      </p:sp>
    </p:spTree>
    <p:extLst>
      <p:ext uri="{BB962C8B-B14F-4D97-AF65-F5344CB8AC3E}">
        <p14:creationId xmlns:p14="http://schemas.microsoft.com/office/powerpoint/2010/main" val="294064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2667000" y="1066800"/>
            <a:ext cx="6901870" cy="1193329"/>
          </a:xfrm>
        </p:spPr>
        <p:txBody>
          <a:bodyPr>
            <a:noAutofit/>
          </a:bodyPr>
          <a:lstStyle/>
          <a:p>
            <a:pPr algn="ctr"/>
            <a:r>
              <a:rPr lang="en-US" sz="3600" dirty="0"/>
              <a:t>Opposing counsel refuses to adjust demands</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5E21F31F-FF83-0D40-A2AE-58332272791D}"/>
              </a:ext>
            </a:extLst>
          </p:cNvPr>
          <p:cNvSpPr txBox="1"/>
          <p:nvPr/>
        </p:nvSpPr>
        <p:spPr>
          <a:xfrm>
            <a:off x="1752600" y="2534478"/>
            <a:ext cx="8815593" cy="1538883"/>
          </a:xfrm>
          <a:prstGeom prst="rect">
            <a:avLst/>
          </a:prstGeom>
          <a:noFill/>
        </p:spPr>
        <p:txBody>
          <a:bodyPr wrap="square" rtlCol="0">
            <a:spAutoFit/>
          </a:bodyPr>
          <a:lstStyle/>
          <a:p>
            <a:pPr>
              <a:spcAft>
                <a:spcPts val="1200"/>
              </a:spcAft>
            </a:pPr>
            <a:r>
              <a:rPr lang="en-US" sz="2800" dirty="0"/>
              <a:t>Judge rules that you must turn over the protected information:</a:t>
            </a:r>
          </a:p>
          <a:p>
            <a:pPr algn="ctr">
              <a:spcAft>
                <a:spcPts val="1200"/>
              </a:spcAft>
            </a:pPr>
            <a:r>
              <a:rPr lang="en-US" sz="2800" dirty="0"/>
              <a:t>The actual tests and manuals</a:t>
            </a:r>
          </a:p>
        </p:txBody>
      </p:sp>
      <p:sp>
        <p:nvSpPr>
          <p:cNvPr id="10" name="TextBox 9">
            <a:extLst>
              <a:ext uri="{FF2B5EF4-FFF2-40B4-BE49-F238E27FC236}">
                <a16:creationId xmlns:a16="http://schemas.microsoft.com/office/drawing/2014/main" id="{147445E3-18A0-934E-8B60-22DD447AB13E}"/>
              </a:ext>
            </a:extLst>
          </p:cNvPr>
          <p:cNvSpPr txBox="1"/>
          <p:nvPr/>
        </p:nvSpPr>
        <p:spPr>
          <a:xfrm>
            <a:off x="5334000" y="4318337"/>
            <a:ext cx="1535998" cy="1015663"/>
          </a:xfrm>
          <a:prstGeom prst="rect">
            <a:avLst/>
          </a:prstGeom>
          <a:noFill/>
        </p:spPr>
        <p:txBody>
          <a:bodyPr wrap="none" rtlCol="0">
            <a:spAutoFit/>
          </a:bodyPr>
          <a:lstStyle/>
          <a:p>
            <a:r>
              <a:rPr lang="en-US" sz="6000" dirty="0"/>
              <a:t>OY!</a:t>
            </a:r>
          </a:p>
        </p:txBody>
      </p:sp>
    </p:spTree>
    <p:extLst>
      <p:ext uri="{BB962C8B-B14F-4D97-AF65-F5344CB8AC3E}">
        <p14:creationId xmlns:p14="http://schemas.microsoft.com/office/powerpoint/2010/main" val="408331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3124200" y="1371600"/>
            <a:ext cx="5943600" cy="755303"/>
          </a:xfrm>
        </p:spPr>
        <p:txBody>
          <a:bodyPr>
            <a:noAutofit/>
          </a:bodyPr>
          <a:lstStyle/>
          <a:p>
            <a:pPr algn="ctr">
              <a:lnSpc>
                <a:spcPct val="100000"/>
              </a:lnSpc>
            </a:pPr>
            <a:r>
              <a:rPr lang="en-US" sz="3600" dirty="0"/>
              <a:t>Now your options are</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1066800" y="2438668"/>
            <a:ext cx="10112208" cy="1538883"/>
          </a:xfrm>
          <a:prstGeom prst="rect">
            <a:avLst/>
          </a:prstGeom>
          <a:noFill/>
        </p:spPr>
        <p:txBody>
          <a:bodyPr wrap="square" rtlCol="0">
            <a:spAutoFit/>
          </a:bodyPr>
          <a:lstStyle/>
          <a:p>
            <a:pPr marL="514350" lvl="0" indent="-514350">
              <a:spcAft>
                <a:spcPts val="600"/>
              </a:spcAft>
              <a:buFont typeface="+mj-lt"/>
              <a:buAutoNum type="arabicPeriod"/>
            </a:pPr>
            <a:r>
              <a:rPr lang="en-US" sz="2800" dirty="0"/>
              <a:t>Withdraw from the case</a:t>
            </a:r>
          </a:p>
          <a:p>
            <a:pPr marL="514350" lvl="0" indent="-514350">
              <a:spcAft>
                <a:spcPts val="600"/>
              </a:spcAft>
              <a:buFont typeface="+mj-lt"/>
              <a:buAutoNum type="arabicPeriod"/>
            </a:pPr>
            <a:r>
              <a:rPr lang="en-US" sz="2800" dirty="0"/>
              <a:t>Testify based on the interview and records review only</a:t>
            </a:r>
          </a:p>
          <a:p>
            <a:pPr marL="514350" lvl="0" indent="-514350">
              <a:spcAft>
                <a:spcPts val="600"/>
              </a:spcAft>
              <a:buFont typeface="+mj-lt"/>
              <a:buAutoNum type="arabicPeriod"/>
            </a:pPr>
            <a:r>
              <a:rPr lang="en-US" sz="2800" dirty="0"/>
              <a:t>Serve as a non-testifying consultant</a:t>
            </a:r>
          </a:p>
        </p:txBody>
      </p:sp>
    </p:spTree>
    <p:extLst>
      <p:ext uri="{BB962C8B-B14F-4D97-AF65-F5344CB8AC3E}">
        <p14:creationId xmlns:p14="http://schemas.microsoft.com/office/powerpoint/2010/main" val="136121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1425854" y="857733"/>
            <a:ext cx="9318346" cy="1275867"/>
          </a:xfrm>
        </p:spPr>
        <p:txBody>
          <a:bodyPr>
            <a:noAutofit/>
          </a:bodyPr>
          <a:lstStyle/>
          <a:p>
            <a:pPr algn="ctr">
              <a:lnSpc>
                <a:spcPct val="100000"/>
              </a:lnSpc>
            </a:pPr>
            <a:r>
              <a:rPr lang="en-US" sz="3600" dirty="0"/>
              <a:t>What is a Psychological Assessment/Evaluation? </a:t>
            </a:r>
          </a:p>
        </p:txBody>
      </p:sp>
      <p:sp>
        <p:nvSpPr>
          <p:cNvPr id="4" name="TextBox 3">
            <a:extLst>
              <a:ext uri="{FF2B5EF4-FFF2-40B4-BE49-F238E27FC236}">
                <a16:creationId xmlns:a16="http://schemas.microsoft.com/office/drawing/2014/main" id="{CD06F306-56E1-5D4A-831C-1963BB839D29}"/>
              </a:ext>
            </a:extLst>
          </p:cNvPr>
          <p:cNvSpPr txBox="1"/>
          <p:nvPr/>
        </p:nvSpPr>
        <p:spPr>
          <a:xfrm>
            <a:off x="914400" y="2430720"/>
            <a:ext cx="10515600" cy="2369880"/>
          </a:xfrm>
          <a:prstGeom prst="rect">
            <a:avLst/>
          </a:prstGeom>
          <a:noFill/>
        </p:spPr>
        <p:txBody>
          <a:bodyPr wrap="square" rtlCol="0">
            <a:spAutoFit/>
          </a:bodyPr>
          <a:lstStyle/>
          <a:p>
            <a:r>
              <a:rPr lang="en-US" sz="2800" dirty="0"/>
              <a:t>A broad term referring to any combination of the following:</a:t>
            </a:r>
          </a:p>
          <a:p>
            <a:pPr marL="742950" lvl="1" indent="-285750">
              <a:buFont typeface="Arial" panose="020B0604020202020204" pitchFamily="34" charset="0"/>
              <a:buChar char="•"/>
            </a:pPr>
            <a:r>
              <a:rPr lang="en-US" dirty="0"/>
              <a:t> 	</a:t>
            </a:r>
            <a:r>
              <a:rPr lang="en-US" sz="2400" dirty="0"/>
              <a:t>Clinical interview</a:t>
            </a:r>
          </a:p>
          <a:p>
            <a:pPr marL="742950" lvl="1" indent="-285750">
              <a:buFont typeface="Arial" panose="020B0604020202020204" pitchFamily="34" charset="0"/>
              <a:buChar char="•"/>
            </a:pPr>
            <a:r>
              <a:rPr lang="en-US" sz="2400" dirty="0"/>
              <a:t>	Norm-referenced psychological tests and inventories </a:t>
            </a:r>
          </a:p>
          <a:p>
            <a:pPr marL="742950" lvl="1" indent="-285750">
              <a:buFont typeface="Arial" panose="020B0604020202020204" pitchFamily="34" charset="0"/>
              <a:buChar char="•"/>
            </a:pPr>
            <a:r>
              <a:rPr lang="en-US" sz="2400" dirty="0"/>
              <a:t>	Informal tests and surveys </a:t>
            </a:r>
          </a:p>
          <a:p>
            <a:pPr marL="742950" lvl="1" indent="-285750">
              <a:buFont typeface="Arial" panose="020B0604020202020204" pitchFamily="34" charset="0"/>
              <a:buChar char="•"/>
            </a:pPr>
            <a:r>
              <a:rPr lang="en-US" sz="2400" dirty="0"/>
              <a:t>	Review of school or medical records </a:t>
            </a:r>
          </a:p>
          <a:p>
            <a:pPr marL="742950" lvl="1" indent="-285750">
              <a:buFont typeface="Arial" panose="020B0604020202020204" pitchFamily="34" charset="0"/>
              <a:buChar char="•"/>
            </a:pPr>
            <a:r>
              <a:rPr lang="en-US" sz="2400" dirty="0"/>
              <a:t>	Observational data</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163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3341604" y="609600"/>
            <a:ext cx="5562600" cy="1334391"/>
          </a:xfrm>
        </p:spPr>
        <p:txBody>
          <a:bodyPr>
            <a:noAutofit/>
          </a:bodyPr>
          <a:lstStyle/>
          <a:p>
            <a:pPr algn="ctr">
              <a:lnSpc>
                <a:spcPct val="100000"/>
              </a:lnSpc>
            </a:pPr>
            <a:r>
              <a:rPr lang="en-US" sz="3600" dirty="0"/>
              <a:t>If they demand audio recording of testing</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1066800" y="2209800"/>
            <a:ext cx="10112208" cy="2970044"/>
          </a:xfrm>
          <a:prstGeom prst="rect">
            <a:avLst/>
          </a:prstGeom>
          <a:noFill/>
        </p:spPr>
        <p:txBody>
          <a:bodyPr wrap="square" rtlCol="0">
            <a:spAutoFit/>
          </a:bodyPr>
          <a:lstStyle/>
          <a:p>
            <a:pPr lvl="0">
              <a:spcAft>
                <a:spcPts val="600"/>
              </a:spcAft>
            </a:pPr>
            <a:r>
              <a:rPr lang="en-US" sz="2800" u="sng" dirty="0"/>
              <a:t>See options above</a:t>
            </a:r>
            <a:r>
              <a:rPr lang="en-US" sz="2800" dirty="0"/>
              <a:t>, or:</a:t>
            </a:r>
          </a:p>
          <a:p>
            <a:pPr marL="514350" lvl="0" indent="-514350">
              <a:spcAft>
                <a:spcPts val="600"/>
              </a:spcAft>
              <a:buFont typeface="+mj-lt"/>
              <a:buAutoNum type="arabicPeriod"/>
            </a:pPr>
            <a:r>
              <a:rPr lang="en-US" sz="2400" dirty="0"/>
              <a:t>Allow recording, but only administer tests with visual stimuli, personality tests, computer-based tests</a:t>
            </a:r>
          </a:p>
          <a:p>
            <a:pPr marL="514350" lvl="0" indent="-514350">
              <a:spcAft>
                <a:spcPts val="600"/>
              </a:spcAft>
              <a:buFont typeface="+mj-lt"/>
              <a:buAutoNum type="arabicPeriod"/>
            </a:pPr>
            <a:r>
              <a:rPr lang="en-US" sz="2400" dirty="0"/>
              <a:t>Indicate in your report that the exam was adjusted to meet recording demand while maintaining test security</a:t>
            </a:r>
          </a:p>
          <a:p>
            <a:pPr marL="514350" lvl="0" indent="-514350">
              <a:spcAft>
                <a:spcPts val="600"/>
              </a:spcAft>
              <a:buFont typeface="+mj-lt"/>
              <a:buAutoNum type="arabicPeriod"/>
            </a:pPr>
            <a:r>
              <a:rPr lang="en-US" sz="2400" dirty="0"/>
              <a:t>Be prepared to describe limitations to the assessment due to recording demand</a:t>
            </a:r>
          </a:p>
        </p:txBody>
      </p:sp>
    </p:spTree>
    <p:extLst>
      <p:ext uri="{BB962C8B-B14F-4D97-AF65-F5344CB8AC3E}">
        <p14:creationId xmlns:p14="http://schemas.microsoft.com/office/powerpoint/2010/main" val="276379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3341604" y="900261"/>
            <a:ext cx="5562600" cy="1334391"/>
          </a:xfrm>
        </p:spPr>
        <p:txBody>
          <a:bodyPr>
            <a:noAutofit/>
          </a:bodyPr>
          <a:lstStyle/>
          <a:p>
            <a:pPr algn="ctr">
              <a:lnSpc>
                <a:spcPct val="100000"/>
              </a:lnSpc>
            </a:pPr>
            <a:r>
              <a:rPr lang="en-US" sz="3600" dirty="0"/>
              <a:t>If they demand video recording of testing</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1066800" y="2500461"/>
            <a:ext cx="10112208" cy="1461939"/>
          </a:xfrm>
          <a:prstGeom prst="rect">
            <a:avLst/>
          </a:prstGeom>
          <a:noFill/>
        </p:spPr>
        <p:txBody>
          <a:bodyPr wrap="square" rtlCol="0">
            <a:spAutoFit/>
          </a:bodyPr>
          <a:lstStyle/>
          <a:p>
            <a:pPr lvl="0">
              <a:spcAft>
                <a:spcPts val="600"/>
              </a:spcAft>
            </a:pPr>
            <a:r>
              <a:rPr lang="en-US" sz="2800" u="sng" dirty="0"/>
              <a:t>See options above</a:t>
            </a:r>
            <a:r>
              <a:rPr lang="en-US" sz="2800" dirty="0"/>
              <a:t>, or:</a:t>
            </a:r>
          </a:p>
          <a:p>
            <a:pPr marL="514350" lvl="0" indent="-514350">
              <a:spcAft>
                <a:spcPts val="600"/>
              </a:spcAft>
              <a:buFont typeface="+mj-lt"/>
              <a:buAutoNum type="arabicPeriod"/>
            </a:pPr>
            <a:r>
              <a:rPr lang="en-US" sz="2800" dirty="0"/>
              <a:t>See if it is possible to film only the plaintiff and not any materials or written responses (this is far from ideal)</a:t>
            </a:r>
          </a:p>
        </p:txBody>
      </p:sp>
    </p:spTree>
    <p:extLst>
      <p:ext uri="{BB962C8B-B14F-4D97-AF65-F5344CB8AC3E}">
        <p14:creationId xmlns:p14="http://schemas.microsoft.com/office/powerpoint/2010/main" val="155657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3341604" y="939731"/>
            <a:ext cx="5562600" cy="1334391"/>
          </a:xfrm>
        </p:spPr>
        <p:txBody>
          <a:bodyPr>
            <a:noAutofit/>
          </a:bodyPr>
          <a:lstStyle/>
          <a:p>
            <a:pPr algn="ctr">
              <a:lnSpc>
                <a:spcPct val="100000"/>
              </a:lnSpc>
            </a:pPr>
            <a:r>
              <a:rPr lang="en-US" sz="3600" dirty="0"/>
              <a:t>Last minute </a:t>
            </a:r>
            <a:r>
              <a:rPr lang="en-US" sz="3600" dirty="0" err="1"/>
              <a:t>tpo</a:t>
            </a:r>
            <a:r>
              <a:rPr lang="en-US" sz="3600" dirty="0"/>
              <a:t> or records demands</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1066800" y="2539931"/>
            <a:ext cx="10112208" cy="2108269"/>
          </a:xfrm>
          <a:prstGeom prst="rect">
            <a:avLst/>
          </a:prstGeom>
          <a:noFill/>
        </p:spPr>
        <p:txBody>
          <a:bodyPr wrap="square" rtlCol="0">
            <a:spAutoFit/>
          </a:bodyPr>
          <a:lstStyle/>
          <a:p>
            <a:pPr lvl="0">
              <a:spcAft>
                <a:spcPts val="600"/>
              </a:spcAft>
            </a:pPr>
            <a:r>
              <a:rPr lang="en-US" sz="2800" dirty="0"/>
              <a:t>If you receive notice of a TPO or records requirement just days or hours before the IME:</a:t>
            </a:r>
          </a:p>
          <a:p>
            <a:pPr lvl="1">
              <a:spcAft>
                <a:spcPts val="600"/>
              </a:spcAft>
            </a:pPr>
            <a:endParaRPr lang="en-US" sz="800" dirty="0"/>
          </a:p>
          <a:p>
            <a:pPr marL="914400" lvl="1" indent="-457200">
              <a:spcAft>
                <a:spcPts val="600"/>
              </a:spcAft>
              <a:buFont typeface="+mj-lt"/>
              <a:buAutoNum type="arabicPeriod"/>
            </a:pPr>
            <a:r>
              <a:rPr lang="en-US" sz="2400" dirty="0"/>
              <a:t>Notify the retaining attorney that you cannot do the exam</a:t>
            </a:r>
          </a:p>
          <a:p>
            <a:pPr marL="914400" lvl="1" indent="-457200">
              <a:spcAft>
                <a:spcPts val="600"/>
              </a:spcAft>
              <a:buFont typeface="+mj-lt"/>
              <a:buAutoNum type="arabicPeriod"/>
            </a:pPr>
            <a:r>
              <a:rPr lang="en-US" sz="2400" dirty="0"/>
              <a:t>Refer to your retaining letter</a:t>
            </a:r>
          </a:p>
        </p:txBody>
      </p:sp>
    </p:spTree>
    <p:extLst>
      <p:ext uri="{BB962C8B-B14F-4D97-AF65-F5344CB8AC3E}">
        <p14:creationId xmlns:p14="http://schemas.microsoft.com/office/powerpoint/2010/main" val="133214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3341604" y="533400"/>
            <a:ext cx="5562600" cy="1334391"/>
          </a:xfrm>
        </p:spPr>
        <p:txBody>
          <a:bodyPr>
            <a:noAutofit/>
          </a:bodyPr>
          <a:lstStyle/>
          <a:p>
            <a:pPr algn="ctr">
              <a:lnSpc>
                <a:spcPct val="100000"/>
              </a:lnSpc>
            </a:pPr>
            <a:r>
              <a:rPr lang="en-US" sz="3600" dirty="0"/>
              <a:t>Post-exam records demands</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914400" y="2133600"/>
            <a:ext cx="10417008" cy="2785378"/>
          </a:xfrm>
          <a:prstGeom prst="rect">
            <a:avLst/>
          </a:prstGeom>
          <a:noFill/>
        </p:spPr>
        <p:txBody>
          <a:bodyPr wrap="square" rtlCol="0">
            <a:spAutoFit/>
          </a:bodyPr>
          <a:lstStyle/>
          <a:p>
            <a:pPr lvl="0">
              <a:spcAft>
                <a:spcPts val="600"/>
              </a:spcAft>
            </a:pPr>
            <a:r>
              <a:rPr lang="en-US" sz="2800" dirty="0"/>
              <a:t>If the opposing attorney waits until </a:t>
            </a:r>
            <a:r>
              <a:rPr lang="en-US" sz="2800" i="1" dirty="0"/>
              <a:t>after</a:t>
            </a:r>
            <a:r>
              <a:rPr lang="en-US" sz="2800" dirty="0"/>
              <a:t> the exam to ask for protected tests, data sheets, instructions, manuals, etc. :</a:t>
            </a:r>
          </a:p>
          <a:p>
            <a:pPr lvl="1">
              <a:spcAft>
                <a:spcPts val="600"/>
              </a:spcAft>
            </a:pPr>
            <a:endParaRPr lang="en-US" sz="800" dirty="0"/>
          </a:p>
          <a:p>
            <a:pPr marL="914400" lvl="1" indent="-457200">
              <a:spcAft>
                <a:spcPts val="600"/>
              </a:spcAft>
              <a:buFont typeface="+mj-lt"/>
              <a:buAutoNum type="arabicPeriod"/>
            </a:pPr>
            <a:r>
              <a:rPr lang="en-US" sz="2400" dirty="0"/>
              <a:t>Offer to provide materials to opposing counsel’s licensed psychologist/neuropsychologist</a:t>
            </a:r>
          </a:p>
          <a:p>
            <a:pPr marL="914400" lvl="1" indent="-457200">
              <a:spcAft>
                <a:spcPts val="600"/>
              </a:spcAft>
              <a:buFont typeface="+mj-lt"/>
              <a:buAutoNum type="arabicPeriod"/>
            </a:pPr>
            <a:r>
              <a:rPr lang="en-US" sz="2400" dirty="0"/>
              <a:t>Provide declaration/affidavit and survey information as described above</a:t>
            </a:r>
          </a:p>
        </p:txBody>
      </p:sp>
    </p:spTree>
    <p:extLst>
      <p:ext uri="{BB962C8B-B14F-4D97-AF65-F5344CB8AC3E}">
        <p14:creationId xmlns:p14="http://schemas.microsoft.com/office/powerpoint/2010/main" val="341133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3341604" y="898773"/>
            <a:ext cx="5562600" cy="1334391"/>
          </a:xfrm>
        </p:spPr>
        <p:txBody>
          <a:bodyPr>
            <a:noAutofit/>
          </a:bodyPr>
          <a:lstStyle/>
          <a:p>
            <a:pPr algn="ctr">
              <a:lnSpc>
                <a:spcPct val="100000"/>
              </a:lnSpc>
            </a:pPr>
            <a:r>
              <a:rPr lang="en-US" sz="3600" dirty="0"/>
              <a:t>Post-exam records demands</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5BBED50-B9B1-DA4C-B3A5-8B0E916DB16E}"/>
              </a:ext>
            </a:extLst>
          </p:cNvPr>
          <p:cNvSpPr txBox="1"/>
          <p:nvPr/>
        </p:nvSpPr>
        <p:spPr>
          <a:xfrm>
            <a:off x="914400" y="2498973"/>
            <a:ext cx="10417008" cy="1615827"/>
          </a:xfrm>
          <a:prstGeom prst="rect">
            <a:avLst/>
          </a:prstGeom>
          <a:noFill/>
        </p:spPr>
        <p:txBody>
          <a:bodyPr wrap="square" rtlCol="0">
            <a:spAutoFit/>
          </a:bodyPr>
          <a:lstStyle/>
          <a:p>
            <a:pPr lvl="0">
              <a:spcAft>
                <a:spcPts val="600"/>
              </a:spcAft>
            </a:pPr>
            <a:r>
              <a:rPr lang="en-US" sz="2800" dirty="0"/>
              <a:t>If judge rules you must provide protected test information:</a:t>
            </a:r>
          </a:p>
          <a:p>
            <a:pPr lvl="1">
              <a:spcAft>
                <a:spcPts val="600"/>
              </a:spcAft>
            </a:pPr>
            <a:endParaRPr lang="en-US" sz="800" dirty="0"/>
          </a:p>
          <a:p>
            <a:pPr marL="914400" lvl="1" indent="-457200">
              <a:spcAft>
                <a:spcPts val="600"/>
              </a:spcAft>
              <a:buFont typeface="+mj-lt"/>
              <a:buAutoNum type="arabicPeriod"/>
            </a:pPr>
            <a:r>
              <a:rPr lang="en-US" sz="2400" dirty="0"/>
              <a:t>Withdraw from the case</a:t>
            </a:r>
          </a:p>
          <a:p>
            <a:pPr marL="914400" lvl="1" indent="-457200">
              <a:spcAft>
                <a:spcPts val="600"/>
              </a:spcAft>
              <a:buFont typeface="+mj-lt"/>
              <a:buAutoNum type="arabicPeriod"/>
            </a:pPr>
            <a:r>
              <a:rPr lang="en-US" sz="2400" dirty="0"/>
              <a:t>Offer to testify based on records review and  interview only</a:t>
            </a:r>
          </a:p>
        </p:txBody>
      </p:sp>
    </p:spTree>
    <p:extLst>
      <p:ext uri="{BB962C8B-B14F-4D97-AF65-F5344CB8AC3E}">
        <p14:creationId xmlns:p14="http://schemas.microsoft.com/office/powerpoint/2010/main" val="182423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1793559" y="304800"/>
            <a:ext cx="8645841" cy="563851"/>
          </a:xfrm>
        </p:spPr>
        <p:txBody>
          <a:bodyPr>
            <a:noAutofit/>
          </a:bodyPr>
          <a:lstStyle/>
          <a:p>
            <a:r>
              <a:rPr lang="en-US" sz="3600" dirty="0"/>
              <a:t>Protected </a:t>
            </a:r>
            <a:r>
              <a:rPr lang="en-US" sz="2800" dirty="0"/>
              <a:t>vs.</a:t>
            </a:r>
            <a:r>
              <a:rPr lang="en-US" sz="3600" dirty="0"/>
              <a:t> non-protected data</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7" name="Rectangle 6">
            <a:extLst>
              <a:ext uri="{FF2B5EF4-FFF2-40B4-BE49-F238E27FC236}">
                <a16:creationId xmlns:a16="http://schemas.microsoft.com/office/drawing/2014/main" id="{B30171AD-E04F-C942-9399-3065F5EEB568}"/>
              </a:ext>
            </a:extLst>
          </p:cNvPr>
          <p:cNvSpPr/>
          <p:nvPr/>
        </p:nvSpPr>
        <p:spPr>
          <a:xfrm>
            <a:off x="780522" y="1110735"/>
            <a:ext cx="7982478" cy="2831544"/>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sz="2800" u="sng" dirty="0">
                <a:solidFill>
                  <a:schemeClr val="tx1"/>
                </a:solidFill>
              </a:rPr>
              <a:t>Protected Test Data</a:t>
            </a:r>
          </a:p>
          <a:p>
            <a:r>
              <a:rPr lang="en-US" sz="2400" dirty="0">
                <a:solidFill>
                  <a:schemeClr val="tx1"/>
                </a:solidFill>
              </a:rPr>
              <a:t>Anything that contains protected test information</a:t>
            </a:r>
          </a:p>
          <a:p>
            <a:pPr marL="800100" lvl="1" indent="-342900">
              <a:buFont typeface="Arial" panose="020B0604020202020204" pitchFamily="34" charset="0"/>
              <a:buChar char="•"/>
            </a:pPr>
            <a:r>
              <a:rPr lang="en-US" sz="2400" dirty="0">
                <a:solidFill>
                  <a:schemeClr val="tx1"/>
                </a:solidFill>
              </a:rPr>
              <a:t>Test protocols</a:t>
            </a:r>
          </a:p>
          <a:p>
            <a:pPr marL="800100" lvl="1" indent="-342900">
              <a:buFont typeface="Arial" panose="020B0604020202020204" pitchFamily="34" charset="0"/>
              <a:buChar char="•"/>
            </a:pPr>
            <a:r>
              <a:rPr lang="en-US" sz="2400" dirty="0">
                <a:solidFill>
                  <a:schemeClr val="tx1"/>
                </a:solidFill>
              </a:rPr>
              <a:t>Forms to record responses/performance times</a:t>
            </a:r>
          </a:p>
          <a:p>
            <a:pPr marL="800100" lvl="1" indent="-342900">
              <a:buFont typeface="Arial" panose="020B0604020202020204" pitchFamily="34" charset="0"/>
              <a:buChar char="•"/>
            </a:pPr>
            <a:r>
              <a:rPr lang="en-US" sz="2400" dirty="0">
                <a:solidFill>
                  <a:schemeClr val="tx1"/>
                </a:solidFill>
              </a:rPr>
              <a:t>Any recordings of test procedures</a:t>
            </a:r>
          </a:p>
          <a:p>
            <a:pPr marL="800100" lvl="1" indent="-342900">
              <a:buFont typeface="Arial" panose="020B0604020202020204" pitchFamily="34" charset="0"/>
              <a:buChar char="•"/>
            </a:pPr>
            <a:r>
              <a:rPr lang="en-US" sz="2400" dirty="0">
                <a:solidFill>
                  <a:schemeClr val="tx1"/>
                </a:solidFill>
              </a:rPr>
              <a:t>Publishers’ narrative reports/score summaries based on raw data</a:t>
            </a:r>
          </a:p>
        </p:txBody>
      </p:sp>
      <p:sp>
        <p:nvSpPr>
          <p:cNvPr id="8" name="Rectangle 7">
            <a:extLst>
              <a:ext uri="{FF2B5EF4-FFF2-40B4-BE49-F238E27FC236}">
                <a16:creationId xmlns:a16="http://schemas.microsoft.com/office/drawing/2014/main" id="{4C3A4AD7-BCD1-8744-8CE7-26886693D6F5}"/>
              </a:ext>
            </a:extLst>
          </p:cNvPr>
          <p:cNvSpPr/>
          <p:nvPr/>
        </p:nvSpPr>
        <p:spPr>
          <a:xfrm>
            <a:off x="5867400" y="3569256"/>
            <a:ext cx="5257800" cy="2831544"/>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r>
              <a:rPr lang="en-US" sz="2800" u="sng" dirty="0"/>
              <a:t>Non-protected Test Data</a:t>
            </a:r>
          </a:p>
          <a:p>
            <a:r>
              <a:rPr lang="en-US" sz="2400" dirty="0">
                <a:solidFill>
                  <a:schemeClr val="tx1"/>
                </a:solidFill>
              </a:rPr>
              <a:t>You can disclose numerical data</a:t>
            </a:r>
            <a:endParaRPr lang="en-US" sz="2400" dirty="0"/>
          </a:p>
          <a:p>
            <a:pPr marL="800100" lvl="1" indent="-342900">
              <a:buFont typeface="Arial" panose="020B0604020202020204" pitchFamily="34" charset="0"/>
              <a:buChar char="•"/>
            </a:pPr>
            <a:r>
              <a:rPr lang="en-US" sz="2400" dirty="0"/>
              <a:t>Raw scores</a:t>
            </a:r>
          </a:p>
          <a:p>
            <a:pPr marL="800100" lvl="1" indent="-342900">
              <a:buFont typeface="Arial" panose="020B0604020202020204" pitchFamily="34" charset="0"/>
              <a:buChar char="•"/>
            </a:pPr>
            <a:r>
              <a:rPr lang="en-US" sz="2400" dirty="0">
                <a:solidFill>
                  <a:schemeClr val="tx1"/>
                </a:solidFill>
              </a:rPr>
              <a:t>Standard scores</a:t>
            </a:r>
          </a:p>
          <a:p>
            <a:pPr marL="800100" lvl="1" indent="-342900">
              <a:buFont typeface="Arial" panose="020B0604020202020204" pitchFamily="34" charset="0"/>
              <a:buChar char="•"/>
            </a:pPr>
            <a:r>
              <a:rPr lang="en-US" sz="2400" dirty="0">
                <a:solidFill>
                  <a:schemeClr val="tx1"/>
                </a:solidFill>
              </a:rPr>
              <a:t>Scaled scores</a:t>
            </a:r>
          </a:p>
          <a:p>
            <a:pPr marL="800100" lvl="1" indent="-342900">
              <a:buFont typeface="Arial" panose="020B0604020202020204" pitchFamily="34" charset="0"/>
              <a:buChar char="•"/>
            </a:pPr>
            <a:r>
              <a:rPr lang="en-US" sz="2400" dirty="0">
                <a:solidFill>
                  <a:schemeClr val="tx1"/>
                </a:solidFill>
              </a:rPr>
              <a:t>Percentiles</a:t>
            </a:r>
          </a:p>
          <a:p>
            <a:pPr marL="800100" lvl="1" indent="-342900">
              <a:buFont typeface="Arial" panose="020B0604020202020204" pitchFamily="34" charset="0"/>
              <a:buChar char="•"/>
            </a:pPr>
            <a:r>
              <a:rPr lang="en-US" sz="2400" dirty="0">
                <a:solidFill>
                  <a:schemeClr val="tx1"/>
                </a:solidFill>
              </a:rPr>
              <a:t>Z-scores, T-scores</a:t>
            </a:r>
            <a:endParaRPr lang="en-US" sz="2400" dirty="0"/>
          </a:p>
        </p:txBody>
      </p:sp>
    </p:spTree>
    <p:extLst>
      <p:ext uri="{BB962C8B-B14F-4D97-AF65-F5344CB8AC3E}">
        <p14:creationId xmlns:p14="http://schemas.microsoft.com/office/powerpoint/2010/main" val="162825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1793559" y="426749"/>
            <a:ext cx="8645841" cy="563851"/>
          </a:xfrm>
        </p:spPr>
        <p:txBody>
          <a:bodyPr>
            <a:noAutofit/>
          </a:bodyPr>
          <a:lstStyle/>
          <a:p>
            <a:r>
              <a:rPr lang="en-US" sz="3600" dirty="0"/>
              <a:t>Critical Points to remember - TPO</a:t>
            </a:r>
            <a:r>
              <a:rPr lang="en-US" sz="2400" dirty="0"/>
              <a:t>s</a:t>
            </a:r>
            <a:endParaRPr lang="en-US" sz="3600" dirty="0"/>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7" name="Rectangle 6">
            <a:extLst>
              <a:ext uri="{FF2B5EF4-FFF2-40B4-BE49-F238E27FC236}">
                <a16:creationId xmlns:a16="http://schemas.microsoft.com/office/drawing/2014/main" id="{B30171AD-E04F-C942-9399-3065F5EEB568}"/>
              </a:ext>
            </a:extLst>
          </p:cNvPr>
          <p:cNvSpPr/>
          <p:nvPr/>
        </p:nvSpPr>
        <p:spPr>
          <a:xfrm>
            <a:off x="1143000" y="1295400"/>
            <a:ext cx="9906000" cy="4247317"/>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marL="800100" lvl="1" indent="-342900">
              <a:spcAft>
                <a:spcPts val="1200"/>
              </a:spcAft>
              <a:buFont typeface="Arial" panose="020B0604020202020204" pitchFamily="34" charset="0"/>
              <a:buChar char="•"/>
            </a:pPr>
            <a:r>
              <a:rPr lang="en-US" sz="2800" dirty="0">
                <a:solidFill>
                  <a:schemeClr val="tx1"/>
                </a:solidFill>
              </a:rPr>
              <a:t>TPOs can negatively impact the validity of test performances.</a:t>
            </a:r>
          </a:p>
          <a:p>
            <a:pPr marL="800100" lvl="1" indent="-342900">
              <a:spcAft>
                <a:spcPts val="1200"/>
              </a:spcAft>
              <a:buFont typeface="Arial" panose="020B0604020202020204" pitchFamily="34" charset="0"/>
              <a:buChar char="•"/>
            </a:pPr>
            <a:r>
              <a:rPr lang="en-US" sz="2800" dirty="0">
                <a:solidFill>
                  <a:schemeClr val="tx1"/>
                </a:solidFill>
              </a:rPr>
              <a:t>There are no norms for tests done with a TPO.</a:t>
            </a:r>
          </a:p>
          <a:p>
            <a:pPr marL="800100" lvl="1" indent="-342900">
              <a:spcAft>
                <a:spcPts val="1200"/>
              </a:spcAft>
              <a:buFont typeface="Arial" panose="020B0604020202020204" pitchFamily="34" charset="0"/>
              <a:buChar char="•"/>
            </a:pPr>
            <a:r>
              <a:rPr lang="en-US" sz="2800" dirty="0">
                <a:solidFill>
                  <a:schemeClr val="tx1"/>
                </a:solidFill>
              </a:rPr>
              <a:t>The presence of a TPO is not consistent with best practices.</a:t>
            </a:r>
          </a:p>
          <a:p>
            <a:pPr marL="800100" lvl="1" indent="-342900">
              <a:spcAft>
                <a:spcPts val="1200"/>
              </a:spcAft>
              <a:buFont typeface="Arial" panose="020B0604020202020204" pitchFamily="34" charset="0"/>
              <a:buChar char="•"/>
            </a:pPr>
            <a:r>
              <a:rPr lang="en-US" sz="2800" dirty="0">
                <a:solidFill>
                  <a:schemeClr val="tx1"/>
                </a:solidFill>
              </a:rPr>
              <a:t>Allowing TPOs violates ethical guidelines &amp; codes of conduct.</a:t>
            </a:r>
          </a:p>
          <a:p>
            <a:pPr marL="800100" lvl="1" indent="-342900">
              <a:spcAft>
                <a:spcPts val="1200"/>
              </a:spcAft>
              <a:buFont typeface="Arial" panose="020B0604020202020204" pitchFamily="34" charset="0"/>
              <a:buChar char="•"/>
            </a:pPr>
            <a:r>
              <a:rPr lang="en-US" sz="2800" dirty="0">
                <a:solidFill>
                  <a:schemeClr val="tx1"/>
                </a:solidFill>
              </a:rPr>
              <a:t>The presence of a TPO threatens test security.</a:t>
            </a:r>
          </a:p>
        </p:txBody>
      </p:sp>
    </p:spTree>
    <p:extLst>
      <p:ext uri="{BB962C8B-B14F-4D97-AF65-F5344CB8AC3E}">
        <p14:creationId xmlns:p14="http://schemas.microsoft.com/office/powerpoint/2010/main" val="176385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762000" y="685800"/>
            <a:ext cx="10744200" cy="563851"/>
          </a:xfrm>
        </p:spPr>
        <p:txBody>
          <a:bodyPr>
            <a:noAutofit/>
          </a:bodyPr>
          <a:lstStyle/>
          <a:p>
            <a:r>
              <a:rPr lang="en-US" sz="3600" dirty="0"/>
              <a:t>Critical Points to remember – Test security</a:t>
            </a:r>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7" name="Rectangle 6">
            <a:extLst>
              <a:ext uri="{FF2B5EF4-FFF2-40B4-BE49-F238E27FC236}">
                <a16:creationId xmlns:a16="http://schemas.microsoft.com/office/drawing/2014/main" id="{B30171AD-E04F-C942-9399-3065F5EEB568}"/>
              </a:ext>
            </a:extLst>
          </p:cNvPr>
          <p:cNvSpPr/>
          <p:nvPr/>
        </p:nvSpPr>
        <p:spPr>
          <a:xfrm>
            <a:off x="914400" y="1672947"/>
            <a:ext cx="10363200" cy="3508653"/>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marL="800100" lvl="1" indent="-342900">
              <a:spcAft>
                <a:spcPts val="1200"/>
              </a:spcAft>
              <a:buFont typeface="Arial" panose="020B0604020202020204" pitchFamily="34" charset="0"/>
              <a:buChar char="•"/>
            </a:pPr>
            <a:r>
              <a:rPr lang="en-US" sz="2800" dirty="0">
                <a:solidFill>
                  <a:schemeClr val="tx1"/>
                </a:solidFill>
              </a:rPr>
              <a:t>APA ethical codes for test security presume that examinees have no prior knowledge of test content.</a:t>
            </a:r>
          </a:p>
          <a:p>
            <a:pPr marL="800100" lvl="1" indent="-342900">
              <a:spcAft>
                <a:spcPts val="1200"/>
              </a:spcAft>
              <a:buFont typeface="Arial" panose="020B0604020202020204" pitchFamily="34" charset="0"/>
              <a:buChar char="•"/>
            </a:pPr>
            <a:r>
              <a:rPr lang="en-US" sz="2800" dirty="0">
                <a:solidFill>
                  <a:schemeClr val="tx1"/>
                </a:solidFill>
              </a:rPr>
              <a:t>APA Ethical Standard 9.11: </a:t>
            </a:r>
            <a:r>
              <a:rPr lang="en-US" sz="2800" dirty="0"/>
              <a:t>Psychologists make reasonable efforts to maintain the integrity and security of test materials.</a:t>
            </a:r>
          </a:p>
          <a:p>
            <a:pPr marL="800100" lvl="1" indent="-342900">
              <a:spcAft>
                <a:spcPts val="1200"/>
              </a:spcAft>
              <a:buFont typeface="Arial" panose="020B0604020202020204" pitchFamily="34" charset="0"/>
              <a:buChar char="•"/>
            </a:pPr>
            <a:r>
              <a:rPr lang="en-US" sz="2800" dirty="0"/>
              <a:t>Failure to ensure test security jeopardizes test effectiveness and can lead to inaccurate results.</a:t>
            </a:r>
          </a:p>
        </p:txBody>
      </p:sp>
    </p:spTree>
    <p:extLst>
      <p:ext uri="{BB962C8B-B14F-4D97-AF65-F5344CB8AC3E}">
        <p14:creationId xmlns:p14="http://schemas.microsoft.com/office/powerpoint/2010/main" val="420242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838200" y="971474"/>
            <a:ext cx="8489419" cy="1449930"/>
          </a:xfrm>
        </p:spPr>
        <p:txBody>
          <a:bodyPr>
            <a:noAutofit/>
          </a:bodyPr>
          <a:lstStyle/>
          <a:p>
            <a:pPr algn="ctr"/>
            <a:r>
              <a:rPr lang="en-US" sz="3600" dirty="0"/>
              <a:t>PRACTICAL IMPLICATIONS OF TPOs AND TEST SECURITY</a:t>
            </a:r>
          </a:p>
        </p:txBody>
      </p:sp>
      <p:sp>
        <p:nvSpPr>
          <p:cNvPr id="6" name="Subtitle 2">
            <a:extLst>
              <a:ext uri="{FF2B5EF4-FFF2-40B4-BE49-F238E27FC236}">
                <a16:creationId xmlns:a16="http://schemas.microsoft.com/office/drawing/2014/main" id="{4BAF6256-D14C-CC44-AA98-0A57DD938BE7}"/>
              </a:ext>
            </a:extLst>
          </p:cNvPr>
          <p:cNvSpPr txBox="1">
            <a:spLocks/>
          </p:cNvSpPr>
          <p:nvPr/>
        </p:nvSpPr>
        <p:spPr>
          <a:xfrm>
            <a:off x="1806309" y="2586601"/>
            <a:ext cx="6553200" cy="4862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t>Wendy Marlowe, PhD, ABPP(</a:t>
            </a:r>
            <a:r>
              <a:rPr lang="en-US" sz="3200" dirty="0" err="1"/>
              <a:t>cn</a:t>
            </a:r>
            <a:r>
              <a:rPr lang="en-US" sz="3200" dirty="0"/>
              <a:t>)</a:t>
            </a:r>
            <a:br>
              <a:rPr lang="en-US" sz="3200" dirty="0"/>
            </a:br>
            <a:endParaRPr lang="en-US" sz="3200" dirty="0"/>
          </a:p>
          <a:p>
            <a:pPr>
              <a:spcBef>
                <a:spcPts val="0"/>
              </a:spcBef>
              <a:spcAft>
                <a:spcPts val="1200"/>
              </a:spcAft>
            </a:pPr>
            <a:endParaRPr lang="en-US" sz="1000" dirty="0"/>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pic>
        <p:nvPicPr>
          <p:cNvPr id="8" name="Picture 7" descr="A colorful brain with paint splashes&#10;&#10;Description automatically generated">
            <a:extLst>
              <a:ext uri="{FF2B5EF4-FFF2-40B4-BE49-F238E27FC236}">
                <a16:creationId xmlns:a16="http://schemas.microsoft.com/office/drawing/2014/main" id="{8A31F8BD-A91C-E54A-8BA5-FBEC301C23F6}"/>
              </a:ext>
            </a:extLst>
          </p:cNvPr>
          <p:cNvPicPr>
            <a:picLocks noChangeAspect="1"/>
          </p:cNvPicPr>
          <p:nvPr/>
        </p:nvPicPr>
        <p:blipFill>
          <a:blip r:embed="rId3"/>
          <a:stretch>
            <a:fillRect/>
          </a:stretch>
        </p:blipFill>
        <p:spPr>
          <a:xfrm>
            <a:off x="8980091" y="1132834"/>
            <a:ext cx="3364309" cy="3345194"/>
          </a:xfrm>
          <a:prstGeom prst="rect">
            <a:avLst/>
          </a:prstGeom>
        </p:spPr>
      </p:pic>
      <p:sp>
        <p:nvSpPr>
          <p:cNvPr id="3" name="TextBox 2">
            <a:extLst>
              <a:ext uri="{FF2B5EF4-FFF2-40B4-BE49-F238E27FC236}">
                <a16:creationId xmlns:a16="http://schemas.microsoft.com/office/drawing/2014/main" id="{509A44ED-E746-DC48-BD7A-477731854067}"/>
              </a:ext>
            </a:extLst>
          </p:cNvPr>
          <p:cNvSpPr txBox="1"/>
          <p:nvPr/>
        </p:nvSpPr>
        <p:spPr>
          <a:xfrm>
            <a:off x="3777103" y="3733800"/>
            <a:ext cx="2611612" cy="584775"/>
          </a:xfrm>
          <a:prstGeom prst="rect">
            <a:avLst/>
          </a:prstGeom>
          <a:noFill/>
        </p:spPr>
        <p:txBody>
          <a:bodyPr wrap="none" rtlCol="0">
            <a:spAutoFit/>
          </a:bodyPr>
          <a:lstStyle/>
          <a:p>
            <a:r>
              <a:rPr lang="en-US" sz="3200" dirty="0"/>
              <a:t>QUESTIONS?</a:t>
            </a:r>
          </a:p>
        </p:txBody>
      </p:sp>
    </p:spTree>
    <p:extLst>
      <p:ext uri="{BB962C8B-B14F-4D97-AF65-F5344CB8AC3E}">
        <p14:creationId xmlns:p14="http://schemas.microsoft.com/office/powerpoint/2010/main" val="169043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40E3-C913-5246-BDE4-561E224B5192}"/>
              </a:ext>
            </a:extLst>
          </p:cNvPr>
          <p:cNvSpPr>
            <a:spLocks noGrp="1"/>
          </p:cNvSpPr>
          <p:nvPr>
            <p:ph type="ctrTitle"/>
          </p:nvPr>
        </p:nvSpPr>
        <p:spPr>
          <a:xfrm>
            <a:off x="1425854" y="685800"/>
            <a:ext cx="9318346" cy="685800"/>
          </a:xfrm>
        </p:spPr>
        <p:txBody>
          <a:bodyPr>
            <a:noAutofit/>
          </a:bodyPr>
          <a:lstStyle/>
          <a:p>
            <a:pPr algn="ctr">
              <a:lnSpc>
                <a:spcPct val="100000"/>
              </a:lnSpc>
            </a:pPr>
            <a:r>
              <a:rPr lang="en-US" sz="3600" dirty="0"/>
              <a:t>What is psychological testing?</a:t>
            </a:r>
          </a:p>
        </p:txBody>
      </p:sp>
      <p:sp>
        <p:nvSpPr>
          <p:cNvPr id="4" name="TextBox 3">
            <a:extLst>
              <a:ext uri="{FF2B5EF4-FFF2-40B4-BE49-F238E27FC236}">
                <a16:creationId xmlns:a16="http://schemas.microsoft.com/office/drawing/2014/main" id="{CD06F306-56E1-5D4A-831C-1963BB839D29}"/>
              </a:ext>
            </a:extLst>
          </p:cNvPr>
          <p:cNvSpPr txBox="1"/>
          <p:nvPr/>
        </p:nvSpPr>
        <p:spPr>
          <a:xfrm>
            <a:off x="838200" y="1600200"/>
            <a:ext cx="10515600" cy="1631216"/>
          </a:xfrm>
          <a:prstGeom prst="rect">
            <a:avLst/>
          </a:prstGeom>
          <a:noFill/>
        </p:spPr>
        <p:txBody>
          <a:bodyPr wrap="square" rtlCol="0">
            <a:spAutoFit/>
          </a:bodyPr>
          <a:lstStyle/>
          <a:p>
            <a:r>
              <a:rPr lang="en-US" sz="2800" u="sng" dirty="0"/>
              <a:t>Per APA Guideline 6 </a:t>
            </a:r>
          </a:p>
          <a:p>
            <a:r>
              <a:rPr lang="en-US" sz="2400" i="1" dirty="0"/>
              <a:t>“Psychological testing and other assessment procedures are areas of professional practice in which psychologists have been trained and are uniquely qualified to conduct.”</a:t>
            </a:r>
            <a:endParaRPr lang="en-US" sz="2800" dirty="0"/>
          </a:p>
        </p:txBody>
      </p:sp>
      <p:sp>
        <p:nvSpPr>
          <p:cNvPr id="9" name="Subtitle 2">
            <a:extLst>
              <a:ext uri="{FF2B5EF4-FFF2-40B4-BE49-F238E27FC236}">
                <a16:creationId xmlns:a16="http://schemas.microsoft.com/office/drawing/2014/main" id="{D8AD7B27-DBC5-7740-909C-C44B504D55CE}"/>
              </a:ext>
            </a:extLst>
          </p:cNvPr>
          <p:cNvSpPr>
            <a:spLocks noGrp="1"/>
          </p:cNvSpPr>
          <p:nvPr>
            <p:ph type="subTitle" idx="1"/>
          </p:nvPr>
        </p:nvSpPr>
        <p:spPr>
          <a:xfrm>
            <a:off x="490672" y="5836949"/>
            <a:ext cx="2674487" cy="563851"/>
          </a:xfrm>
        </p:spPr>
        <p:txBody>
          <a:bodyPr>
            <a:noAutofit/>
          </a:bodyPr>
          <a:lstStyle/>
          <a:p>
            <a:r>
              <a:rPr lang="en-US" sz="3600" dirty="0"/>
              <a:t>WSPA 2023</a:t>
            </a:r>
          </a:p>
        </p:txBody>
      </p:sp>
      <p:sp>
        <p:nvSpPr>
          <p:cNvPr id="8" name="TextBox 7">
            <a:extLst>
              <a:ext uri="{FF2B5EF4-FFF2-40B4-BE49-F238E27FC236}">
                <a16:creationId xmlns:a16="http://schemas.microsoft.com/office/drawing/2014/main" id="{766D1FD2-75F4-EC47-9694-BDE8D30B28ED}"/>
              </a:ext>
            </a:extLst>
          </p:cNvPr>
          <p:cNvSpPr txBox="1"/>
          <p:nvPr/>
        </p:nvSpPr>
        <p:spPr>
          <a:xfrm>
            <a:off x="1133061" y="89452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85054CD6-E577-7643-9879-E75BCDE872EE}"/>
              </a:ext>
            </a:extLst>
          </p:cNvPr>
          <p:cNvSpPr txBox="1"/>
          <p:nvPr/>
        </p:nvSpPr>
        <p:spPr>
          <a:xfrm>
            <a:off x="838200" y="3429000"/>
            <a:ext cx="10515600" cy="1938992"/>
          </a:xfrm>
          <a:prstGeom prst="rect">
            <a:avLst/>
          </a:prstGeom>
          <a:noFill/>
        </p:spPr>
        <p:txBody>
          <a:bodyPr wrap="square" rtlCol="0">
            <a:spAutoFit/>
          </a:bodyPr>
          <a:lstStyle/>
          <a:p>
            <a:r>
              <a:rPr lang="en-US" sz="2400" dirty="0"/>
              <a:t>Psychologists should be familiar with the psychometric properties of the tests they give.</a:t>
            </a:r>
          </a:p>
          <a:p>
            <a:pPr marL="800100" lvl="1" indent="-342900">
              <a:buFont typeface="Arial" panose="020B0604020202020204" pitchFamily="34" charset="0"/>
              <a:buChar char="•"/>
            </a:pPr>
            <a:r>
              <a:rPr lang="en-US" sz="2400" dirty="0"/>
              <a:t>Standardization</a:t>
            </a:r>
          </a:p>
          <a:p>
            <a:pPr marL="800100" lvl="1" indent="-342900">
              <a:buFont typeface="Arial" panose="020B0604020202020204" pitchFamily="34" charset="0"/>
              <a:buChar char="•"/>
            </a:pPr>
            <a:r>
              <a:rPr lang="en-US" sz="2400" dirty="0"/>
              <a:t>Reliability</a:t>
            </a:r>
          </a:p>
          <a:p>
            <a:pPr marL="800100" lvl="1" indent="-342900">
              <a:buFont typeface="Arial" panose="020B0604020202020204" pitchFamily="34" charset="0"/>
              <a:buChar char="•"/>
            </a:pPr>
            <a:r>
              <a:rPr lang="en-US" sz="2400" dirty="0"/>
              <a:t>Validity</a:t>
            </a:r>
          </a:p>
        </p:txBody>
      </p:sp>
    </p:spTree>
    <p:extLst>
      <p:ext uri="{BB962C8B-B14F-4D97-AF65-F5344CB8AC3E}">
        <p14:creationId xmlns:p14="http://schemas.microsoft.com/office/powerpoint/2010/main" val="250577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7E7E7E"/>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9926</TotalTime>
  <Words>10422</Words>
  <Application>Microsoft Macintosh PowerPoint</Application>
  <PresentationFormat>Widescreen</PresentationFormat>
  <Paragraphs>1125</Paragraphs>
  <Slides>88</Slides>
  <Notes>88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88</vt:i4>
      </vt:variant>
    </vt:vector>
  </HeadingPairs>
  <TitlesOfParts>
    <vt:vector size="93" baseType="lpstr">
      <vt:lpstr>Arial</vt:lpstr>
      <vt:lpstr>Calibri</vt:lpstr>
      <vt:lpstr>Century Gothic</vt:lpstr>
      <vt:lpstr>Courier New</vt:lpstr>
      <vt:lpstr>Vapor Trail</vt:lpstr>
      <vt:lpstr>SECURE AND ETHICAL ASSESSMENT  IN  A  CHANGING WORLD</vt:lpstr>
      <vt:lpstr>DISCLAIMER</vt:lpstr>
      <vt:lpstr>ACKNOWLEDGEMENTS</vt:lpstr>
      <vt:lpstr>Today’s Presenters</vt:lpstr>
      <vt:lpstr>Measuring Psychological Constructs</vt:lpstr>
      <vt:lpstr> What’s the Nature of the Construct being Measured ?</vt:lpstr>
      <vt:lpstr>Types of measurement scales</vt:lpstr>
      <vt:lpstr>What is a Psychological Assessment/Evaluation? </vt:lpstr>
      <vt:lpstr>What is psychological testing?</vt:lpstr>
      <vt:lpstr>Psychological Test versus Inventory </vt:lpstr>
      <vt:lpstr>Response formats</vt:lpstr>
      <vt:lpstr>Response bias</vt:lpstr>
      <vt:lpstr>Test development</vt:lpstr>
      <vt:lpstr>Test development</vt:lpstr>
      <vt:lpstr>Normative Data</vt:lpstr>
      <vt:lpstr>Test Validity and Reliability</vt:lpstr>
      <vt:lpstr>Test Validity</vt:lpstr>
      <vt:lpstr>Who is Responsible for the Validity of a Test?</vt:lpstr>
      <vt:lpstr>What Types of Validity Need to Be Considered and How?</vt:lpstr>
      <vt:lpstr>What Types of threats to Validity might arise?</vt:lpstr>
      <vt:lpstr>Test reliability</vt:lpstr>
      <vt:lpstr>Test reliability</vt:lpstr>
      <vt:lpstr>Who is Responsible for the Validity of a Test?</vt:lpstr>
      <vt:lpstr>Cultural, Linguistic, Ethnic &amp; Gender Issues</vt:lpstr>
      <vt:lpstr>What is culture?</vt:lpstr>
      <vt:lpstr>Historically Minoritized groups</vt:lpstr>
      <vt:lpstr>PowerPoint Presentation</vt:lpstr>
      <vt:lpstr>PowerPoint Presentation</vt:lpstr>
      <vt:lpstr>PowerPoint Presentation</vt:lpstr>
      <vt:lpstr>Main Take-away points</vt:lpstr>
      <vt:lpstr>Main Take-away points</vt:lpstr>
      <vt:lpstr>Main Take-away points</vt:lpstr>
      <vt:lpstr>Main Take-away points</vt:lpstr>
      <vt:lpstr>It is Important to Maintain Standardization protocols in Administration</vt:lpstr>
      <vt:lpstr>PowerPoint Presentation</vt:lpstr>
      <vt:lpstr>Test Security/TPO Issues</vt:lpstr>
      <vt:lpstr>Goals for this section</vt:lpstr>
      <vt:lpstr>premise</vt:lpstr>
      <vt:lpstr>A brief history of growing awareness</vt:lpstr>
      <vt:lpstr>AACN guidelines for test Security</vt:lpstr>
      <vt:lpstr>Motivation</vt:lpstr>
      <vt:lpstr>Motivation</vt:lpstr>
      <vt:lpstr>AACN position on test Security</vt:lpstr>
      <vt:lpstr>Goal of the AACN position paper</vt:lpstr>
      <vt:lpstr>Societal impacts of breaching test security </vt:lpstr>
      <vt:lpstr>performance-based data  vs.  self-reports</vt:lpstr>
      <vt:lpstr>Damage to test Effectiveness</vt:lpstr>
      <vt:lpstr>Coaching is a problem</vt:lpstr>
      <vt:lpstr>Sharing data</vt:lpstr>
      <vt:lpstr>Other guidance from boone (2022)</vt:lpstr>
      <vt:lpstr>Other guidance from boone (2022)</vt:lpstr>
      <vt:lpstr>Interorganizational position paper on Tpos</vt:lpstr>
      <vt:lpstr>Overview of tpo position paper</vt:lpstr>
      <vt:lpstr>tpo concerns</vt:lpstr>
      <vt:lpstr>Test performance/validity</vt:lpstr>
      <vt:lpstr>Ethical Guidelines/Codes of Conduct</vt:lpstr>
      <vt:lpstr>Test security</vt:lpstr>
      <vt:lpstr>Attorney requests for tpos</vt:lpstr>
      <vt:lpstr>Ethical Principles, Courts, Publishers &amp; other professions support test security </vt:lpstr>
      <vt:lpstr>Argument against Tpos available</vt:lpstr>
      <vt:lpstr>Test Security/TPO Issues</vt:lpstr>
      <vt:lpstr>PRACTICAL IMPLICATIONS OF TPOs AND TEST SECURITY</vt:lpstr>
      <vt:lpstr>KNOWLEDGE IS POWER!</vt:lpstr>
      <vt:lpstr>remember</vt:lpstr>
      <vt:lpstr>Washington state courts</vt:lpstr>
      <vt:lpstr>Federal courts</vt:lpstr>
      <vt:lpstr>experts</vt:lpstr>
      <vt:lpstr>Avoid role conflicts be one or the other</vt:lpstr>
      <vt:lpstr>IF YOU VENTURE INTO FORENSIC PSYCHOLOGY/NEUROPSYCHOLOGY</vt:lpstr>
      <vt:lpstr>IF YOU VENTURE INTO FORENSIC PSYCHOLOGY/NEUROPSYCHOLOGY</vt:lpstr>
      <vt:lpstr>IF YOU VENTURE INTO FORENSIC PSYCHOLOGY/NEUROPSYCHOLOGY</vt:lpstr>
      <vt:lpstr>IF YOU VENTURE INTO FORENSIC PSYCHOLOGY/NEUROPSYCHOLOGY</vt:lpstr>
      <vt:lpstr>IF YOU VENTURE INTO FORENSIC PSYCHOLOGY/NEUROPSYCHOLOGY</vt:lpstr>
      <vt:lpstr>YOU are asked to serve as an expert witness in a medical-legal case</vt:lpstr>
      <vt:lpstr>PowerPoint Presentation</vt:lpstr>
      <vt:lpstr>Decision time</vt:lpstr>
      <vt:lpstr>Your choices</vt:lpstr>
      <vt:lpstr>Opposing counsel refuses to adjust demands</vt:lpstr>
      <vt:lpstr>Now your options are</vt:lpstr>
      <vt:lpstr>If they demand audio recording of testing</vt:lpstr>
      <vt:lpstr>If they demand video recording of testing</vt:lpstr>
      <vt:lpstr>Last minute tpo or records demands</vt:lpstr>
      <vt:lpstr>Post-exam records demands</vt:lpstr>
      <vt:lpstr>Post-exam records demands</vt:lpstr>
      <vt:lpstr>Protected vs. non-protected data</vt:lpstr>
      <vt:lpstr>Critical Points to remember - TPOs</vt:lpstr>
      <vt:lpstr>Critical Points to remember – Test security</vt:lpstr>
      <vt:lpstr>PRACTICAL IMPLICATIONS OF TPOs AND TEST SECURITY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AND ETHICAL ASSESSMENT  IN  A  CHANGING WORLD</dc:title>
  <dc:creator>Russ Parsons</dc:creator>
  <cp:lastModifiedBy>Russ Parsons</cp:lastModifiedBy>
  <cp:revision>573</cp:revision>
  <dcterms:created xsi:type="dcterms:W3CDTF">2023-09-16T15:33:17Z</dcterms:created>
  <dcterms:modified xsi:type="dcterms:W3CDTF">2023-10-05T04:40:19Z</dcterms:modified>
</cp:coreProperties>
</file>