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4"/>
  </p:sldMasterIdLst>
  <p:notesMasterIdLst>
    <p:notesMasterId r:id="rId20"/>
  </p:notesMasterIdLst>
  <p:sldIdLst>
    <p:sldId id="267" r:id="rId5"/>
    <p:sldId id="1114" r:id="rId6"/>
    <p:sldId id="268" r:id="rId7"/>
    <p:sldId id="1095" r:id="rId8"/>
    <p:sldId id="1115" r:id="rId9"/>
    <p:sldId id="1113" r:id="rId10"/>
    <p:sldId id="1119" r:id="rId11"/>
    <p:sldId id="1102" r:id="rId12"/>
    <p:sldId id="1099" r:id="rId13"/>
    <p:sldId id="1116" r:id="rId14"/>
    <p:sldId id="1117" r:id="rId15"/>
    <p:sldId id="1100" r:id="rId16"/>
    <p:sldId id="1118" r:id="rId17"/>
    <p:sldId id="272"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ndy Chiang" initials="CC" lastIdx="11" clrIdx="0">
    <p:extLst>
      <p:ext uri="{19B8F6BF-5375-455C-9EA6-DF929625EA0E}">
        <p15:presenceInfo xmlns:p15="http://schemas.microsoft.com/office/powerpoint/2012/main" userId="S-1-12-1-2864342229-1278006617-1947065500-1385407563" providerId="AD"/>
      </p:ext>
    </p:extLst>
  </p:cmAuthor>
  <p:cmAuthor id="2" name="Craig Ebert" initials="CE" lastIdx="11" clrIdx="1">
    <p:extLst>
      <p:ext uri="{19B8F6BF-5375-455C-9EA6-DF929625EA0E}">
        <p15:presenceInfo xmlns:p15="http://schemas.microsoft.com/office/powerpoint/2012/main" userId="S::cebert@climateactionreserve.org::b23b077d-3c51-42e3-8dbb-d6c381fa7c79" providerId="AD"/>
      </p:ext>
    </p:extLst>
  </p:cmAuthor>
  <p:cmAuthor id="3" name="Robert Z. Lee" initials="RZL" lastIdx="3" clrIdx="2">
    <p:extLst>
      <p:ext uri="{19B8F6BF-5375-455C-9EA6-DF929625EA0E}">
        <p15:presenceInfo xmlns:p15="http://schemas.microsoft.com/office/powerpoint/2012/main" userId="S-1-12-1-804312108-1308230870-1239733436-2874851102" providerId="AD"/>
      </p:ext>
    </p:extLst>
  </p:cmAuthor>
  <p:cmAuthor id="4" name="Jennifer Weiss" initials="JW" lastIdx="3" clrIdx="3">
    <p:extLst>
      <p:ext uri="{19B8F6BF-5375-455C-9EA6-DF929625EA0E}">
        <p15:presenceInfo xmlns:p15="http://schemas.microsoft.com/office/powerpoint/2012/main" userId="S::jennifer@climateactionreserve.org::e02c013e-f3c8-4deb-8db4-d8e5b8d12e2b" providerId="AD"/>
      </p:ext>
    </p:extLst>
  </p:cmAuthor>
  <p:cmAuthor id="5" name="Guest User" initials="GU" lastIdx="6" clrIdx="4">
    <p:extLst>
      <p:ext uri="{19B8F6BF-5375-455C-9EA6-DF929625EA0E}">
        <p15:presenceInfo xmlns:p15="http://schemas.microsoft.com/office/powerpoint/2012/main" userId="S::urn:spo:anon#4f2280954d52bdb0ca117265edf40972f8c5c46e4da1c7253b29ef8f3b5d92a8::" providerId="AD"/>
      </p:ext>
    </p:extLst>
  </p:cmAuthor>
  <p:cmAuthor id="6" name="Cindy Chiang" initials="CC [2]" lastIdx="2" clrIdx="5">
    <p:extLst>
      <p:ext uri="{19B8F6BF-5375-455C-9EA6-DF929625EA0E}">
        <p15:presenceInfo xmlns:p15="http://schemas.microsoft.com/office/powerpoint/2012/main" userId="S::cchiang@climateactionreserve.org::aaba64d5-d559-4c2c-9cdc-0d744ba493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D3E4A"/>
    <a:srgbClr val="978C6F"/>
    <a:srgbClr val="6883BB"/>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60"/>
      </p:cViewPr>
      <p:guideLst>
        <p:guide orient="horz" pos="2160"/>
        <p:guide pos="3840"/>
      </p:guideLst>
    </p:cSldViewPr>
  </p:slideViewPr>
  <p:notesTextViewPr>
    <p:cViewPr>
      <p:scale>
        <a:sx n="1" d="1"/>
        <a:sy n="1" d="1"/>
      </p:scale>
      <p:origin x="0" y="0"/>
    </p:cViewPr>
  </p:notesTextViewPr>
  <p:sorterViewPr>
    <p:cViewPr>
      <p:scale>
        <a:sx n="100" d="100"/>
        <a:sy n="100" d="100"/>
      </p:scale>
      <p:origin x="0" y="-1308"/>
    </p:cViewPr>
  </p:sorter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aig Ebert" userId="b23b077d-3c51-42e3-8dbb-d6c381fa7c79" providerId="ADAL" clId="{7324EE9D-BEB8-45A4-AE04-8FE716F1A0AA}"/>
    <pc:docChg chg="modSld">
      <pc:chgData name="Craig Ebert" userId="b23b077d-3c51-42e3-8dbb-d6c381fa7c79" providerId="ADAL" clId="{7324EE9D-BEB8-45A4-AE04-8FE716F1A0AA}" dt="2019-03-20T16:23:09.137" v="15" actId="20577"/>
      <pc:docMkLst>
        <pc:docMk/>
      </pc:docMkLst>
      <pc:sldChg chg="modSp">
        <pc:chgData name="Craig Ebert" userId="b23b077d-3c51-42e3-8dbb-d6c381fa7c79" providerId="ADAL" clId="{7324EE9D-BEB8-45A4-AE04-8FE716F1A0AA}" dt="2019-03-20T16:21:14.368" v="12" actId="20577"/>
        <pc:sldMkLst>
          <pc:docMk/>
          <pc:sldMk cId="1253145210" sldId="1115"/>
        </pc:sldMkLst>
        <pc:spChg chg="mod">
          <ac:chgData name="Craig Ebert" userId="b23b077d-3c51-42e3-8dbb-d6c381fa7c79" providerId="ADAL" clId="{7324EE9D-BEB8-45A4-AE04-8FE716F1A0AA}" dt="2019-03-20T16:21:14.368" v="12" actId="20577"/>
          <ac:spMkLst>
            <pc:docMk/>
            <pc:sldMk cId="1253145210" sldId="1115"/>
            <ac:spMk id="3" creationId="{9D9B2083-EAB4-4DDD-992A-979FA276D232}"/>
          </ac:spMkLst>
        </pc:spChg>
      </pc:sldChg>
      <pc:sldChg chg="modSp">
        <pc:chgData name="Craig Ebert" userId="b23b077d-3c51-42e3-8dbb-d6c381fa7c79" providerId="ADAL" clId="{7324EE9D-BEB8-45A4-AE04-8FE716F1A0AA}" dt="2019-03-20T16:23:09.137" v="15" actId="20577"/>
        <pc:sldMkLst>
          <pc:docMk/>
          <pc:sldMk cId="1061403893" sldId="1116"/>
        </pc:sldMkLst>
        <pc:spChg chg="mod">
          <ac:chgData name="Craig Ebert" userId="b23b077d-3c51-42e3-8dbb-d6c381fa7c79" providerId="ADAL" clId="{7324EE9D-BEB8-45A4-AE04-8FE716F1A0AA}" dt="2019-03-20T16:23:09.137" v="15" actId="20577"/>
          <ac:spMkLst>
            <pc:docMk/>
            <pc:sldMk cId="1061403893" sldId="1116"/>
            <ac:spMk id="3" creationId="{899AD5FA-A114-439A-9016-DC12648F342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F24914-A9B1-45CE-9C5A-B6DB49F48E68}" type="datetimeFigureOut">
              <a:rPr lang="en-US" smtClean="0"/>
              <a:t>3/20/2019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126A77-75D4-474A-9CE9-D1F811E38376}" type="slidenum">
              <a:rPr lang="en-US" smtClean="0"/>
              <a:t>‹#›</a:t>
            </a:fld>
            <a:endParaRPr lang="en-US"/>
          </a:p>
        </p:txBody>
      </p:sp>
    </p:spTree>
    <p:extLst>
      <p:ext uri="{BB962C8B-B14F-4D97-AF65-F5344CB8AC3E}">
        <p14:creationId xmlns:p14="http://schemas.microsoft.com/office/powerpoint/2010/main" val="2799187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Climate Forward </a:t>
            </a:r>
            <a:r>
              <a:rPr lang="en-US"/>
              <a:t>expands the scope of feasible mitigation projects by providing a framework for projects to be financed by companies and others seeking to install projects and receive credits based on the anticipated emissions reduction. These credits, FMUs can be used in the context of CEQA for compliance purposes, and for companies interested in</a:t>
            </a:r>
            <a:r>
              <a:rPr lang="en-US" dirty="0"/>
              <a:t> voluntarily</a:t>
            </a:r>
            <a:r>
              <a:rPr lang="en-US"/>
              <a:t> mitigating future emissions. </a:t>
            </a:r>
          </a:p>
        </p:txBody>
      </p:sp>
      <p:sp>
        <p:nvSpPr>
          <p:cNvPr id="4" name="Slide Number Placeholder 3"/>
          <p:cNvSpPr>
            <a:spLocks noGrp="1"/>
          </p:cNvSpPr>
          <p:nvPr>
            <p:ph type="sldNum" sz="quarter" idx="10"/>
          </p:nvPr>
        </p:nvSpPr>
        <p:spPr/>
        <p:txBody>
          <a:bodyPr/>
          <a:lstStyle/>
          <a:p>
            <a:fld id="{B8126A77-75D4-474A-9CE9-D1F811E38376}" type="slidenum">
              <a:rPr lang="en-US" smtClean="0"/>
              <a:t>3</a:t>
            </a:fld>
            <a:endParaRPr lang="en-US"/>
          </a:p>
        </p:txBody>
      </p:sp>
    </p:spTree>
    <p:extLst>
      <p:ext uri="{BB962C8B-B14F-4D97-AF65-F5344CB8AC3E}">
        <p14:creationId xmlns:p14="http://schemas.microsoft.com/office/powerpoint/2010/main" val="2789057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 name="Shape 603"/>
          <p:cNvSpPr>
            <a:spLocks noGrp="1" noRot="1" noChangeAspect="1"/>
          </p:cNvSpPr>
          <p:nvPr>
            <p:ph type="sldImg"/>
          </p:nvPr>
        </p:nvSpPr>
        <p:spPr>
          <a:xfrm>
            <a:off x="381000" y="685800"/>
            <a:ext cx="6096000" cy="3429000"/>
          </a:xfrm>
          <a:prstGeom prst="rect">
            <a:avLst/>
          </a:prstGeom>
        </p:spPr>
        <p:txBody>
          <a:bodyPr/>
          <a:lstStyle/>
          <a:p>
            <a:endParaRPr/>
          </a:p>
        </p:txBody>
      </p:sp>
      <p:sp>
        <p:nvSpPr>
          <p:cNvPr id="604" name="Shape 604"/>
          <p:cNvSpPr>
            <a:spLocks noGrp="1"/>
          </p:cNvSpPr>
          <p:nvPr>
            <p:ph type="body" sz="quarter" idx="1"/>
          </p:nvPr>
        </p:nvSpPr>
        <p:spPr>
          <a:prstGeom prst="rect">
            <a:avLst/>
          </a:prstGeom>
        </p:spPr>
        <p:txBody>
          <a:bodyPr/>
          <a:lstStyle/>
          <a:p>
            <a:pPr>
              <a:defRPr b="1"/>
            </a:pPr>
            <a:r>
              <a:rPr sz="1000"/>
              <a:t>ID #5594 - Can be used in noncommercial online and TV broadcasts of your presentation, but not modified.</a:t>
            </a:r>
          </a:p>
          <a:p>
            <a:pPr>
              <a:defRPr sz="1400"/>
            </a:pPr>
            <a:endParaRPr sz="1000"/>
          </a:p>
          <a:p>
            <a:pPr>
              <a:defRPr sz="1400"/>
            </a:pPr>
            <a:r>
              <a:rPr sz="1000"/>
              <a:t>This is from 1959 through 1988, this is a NASA depiction of temperatures on the globe up until 1988, and this is what it looks like now. And you can see the legend at the top, many areas are now four to five degrees warmer, on average</a:t>
            </a:r>
            <a:r>
              <a:rPr lang="en-US" sz="1000"/>
              <a:t> warming is</a:t>
            </a:r>
            <a:r>
              <a:rPr sz="1000"/>
              <a:t> less than that.</a:t>
            </a:r>
          </a:p>
          <a:p>
            <a:pPr>
              <a:defRPr sz="1400"/>
            </a:pPr>
            <a:endParaRPr sz="1000"/>
          </a:p>
          <a:p>
            <a:pPr>
              <a:defRPr sz="1400"/>
            </a:pPr>
            <a:endParaRPr sz="1000"/>
          </a:p>
          <a:p>
            <a:pPr>
              <a:defRPr sz="1200"/>
            </a:pPr>
            <a:r>
              <a:rPr sz="1000" b="1"/>
              <a:t>DESCRIPTION</a:t>
            </a:r>
            <a:r>
              <a:rPr sz="1000"/>
              <a:t>: Animation showing the global average temperature shift from 1959 -1988 and 1988 - 2017</a:t>
            </a:r>
          </a:p>
          <a:p>
            <a:pPr>
              <a:defRPr sz="1200"/>
            </a:pPr>
            <a:endParaRPr sz="1000"/>
          </a:p>
          <a:p>
            <a:pPr>
              <a:defRPr sz="1200" b="1"/>
            </a:pPr>
            <a:r>
              <a:rPr sz="1000"/>
              <a:t>ADDITIONAL TALKING POINTS: Increasing levels of heat-trapping greenhouse gases – such as carbon dioxide (CO2), methane, and nitrous oxide – in the atmosphere are causing global average temperatures to rise.[1*] </a:t>
            </a:r>
          </a:p>
          <a:p>
            <a:pPr marL="304800" indent="-152400">
              <a:buSzPct val="100000"/>
              <a:buChar char="•"/>
              <a:defRPr sz="1200"/>
            </a:pPr>
            <a:r>
              <a:rPr sz="1000"/>
              <a:t>We can see it happening: Surface temperatures in each of the last three decades have been successively warmer than in any preceding decade since 1850.[1*]</a:t>
            </a:r>
          </a:p>
          <a:p>
            <a:pPr marL="304800" indent="-152400">
              <a:buSzPct val="100000"/>
              <a:buChar char="•"/>
              <a:defRPr sz="1200"/>
            </a:pPr>
            <a:r>
              <a:rPr sz="1000"/>
              <a:t>Between 1880 and 2012, global average temperatures (land and sea temperatures combined) rose 0.85 degrees Celsius (1.5 degrees Fahrenheit).[1*]</a:t>
            </a:r>
          </a:p>
          <a:p>
            <a:pPr marL="304800" indent="-152400">
              <a:buSzPct val="100000"/>
              <a:buChar char="•"/>
              <a:defRPr sz="1200"/>
            </a:pPr>
            <a:r>
              <a:rPr sz="1000"/>
              <a:t>According to the Intergovernmental Panel on Climate Change (IPCC) and based on multiple independent analyses of measurements, it is virtually certain (99-100 percent confidence) that globally the lowest level of the atmosphere (the troposphere) has warmed since the mid-twentieth century.[1*]</a:t>
            </a:r>
          </a:p>
          <a:p>
            <a:pPr>
              <a:defRPr sz="1200"/>
            </a:pPr>
            <a:endParaRPr sz="1000"/>
          </a:p>
          <a:p>
            <a:pPr>
              <a:defRPr sz="1200" b="1"/>
            </a:pPr>
            <a:r>
              <a:rPr sz="1000"/>
              <a:t>Oceans have stored much of the increased energy in our climate system.[1*]</a:t>
            </a:r>
          </a:p>
          <a:p>
            <a:pPr marL="304800" indent="-152400">
              <a:buSzPct val="100000"/>
              <a:buChar char="•"/>
              <a:defRPr sz="1200"/>
            </a:pPr>
            <a:r>
              <a:rPr sz="1000"/>
              <a:t>Ocean warming accounts for more than 90 percent of the energy accumulated between 1971 and 2010.[1*]</a:t>
            </a:r>
          </a:p>
          <a:p>
            <a:pPr marL="304800" indent="-152400">
              <a:buSzPct val="100000"/>
              <a:buChar char="•"/>
              <a:defRPr sz="1200"/>
            </a:pPr>
            <a:r>
              <a:rPr sz="1000"/>
              <a:t>This is in contrast to only about 1 percent stored in the atmosphere.[1*]</a:t>
            </a:r>
          </a:p>
          <a:p>
            <a:pPr marL="304800" indent="-152400">
              <a:buSzPct val="100000"/>
              <a:buChar char="•"/>
              <a:defRPr sz="1200"/>
            </a:pPr>
            <a:r>
              <a:rPr sz="1000"/>
              <a:t>Globally, the ocean has warmed the most in the water closest to the surface, with the upper 75 meters warming 0.11 degrees Celsius per decade from 1971—2010.[1*]</a:t>
            </a:r>
          </a:p>
          <a:p>
            <a:pPr>
              <a:defRPr sz="1200"/>
            </a:pPr>
            <a:endParaRPr sz="1000"/>
          </a:p>
          <a:p>
            <a:pPr>
              <a:defRPr sz="1200" b="1"/>
            </a:pPr>
            <a:r>
              <a:rPr sz="1000"/>
              <a:t>Heat waves are becoming more frequent in many regions, thanks to human activity.[1*]</a:t>
            </a:r>
          </a:p>
          <a:p>
            <a:pPr marL="304800" indent="-152400">
              <a:buSzPct val="100000"/>
              <a:buChar char="•"/>
              <a:defRPr sz="1200"/>
            </a:pPr>
            <a:r>
              <a:rPr sz="1000"/>
              <a:t>According to the IPCC, is it likely (66-100 percent confidence) that heat waves are becoming more and more frequent in large parts of Europe, Asia, and Australia and that human activity has made them twice as probable.[1*]</a:t>
            </a:r>
          </a:p>
          <a:p>
            <a:pPr marL="304800" indent="-152400">
              <a:buSzPct val="100000"/>
              <a:buChar char="•"/>
              <a:defRPr sz="1200"/>
            </a:pPr>
            <a:r>
              <a:rPr sz="1000"/>
              <a:t>IPCC scientists say is very likely (90-100 percent confidence) that heat waves will occur more often and last longer over the twentieth century.[1*]</a:t>
            </a:r>
          </a:p>
          <a:p>
            <a:pPr>
              <a:defRPr sz="1200"/>
            </a:pPr>
            <a:endParaRPr sz="1000"/>
          </a:p>
          <a:p>
            <a:pPr>
              <a:defRPr sz="1200" b="1"/>
            </a:pPr>
            <a:r>
              <a:rPr sz="1000"/>
              <a:t>Temperatures keep rising.[1*]</a:t>
            </a:r>
          </a:p>
          <a:p>
            <a:pPr marL="304800" indent="-152400">
              <a:buSzPct val="100000"/>
              <a:buChar char="•"/>
              <a:defRPr sz="1200"/>
            </a:pPr>
            <a:r>
              <a:rPr sz="1000"/>
              <a:t>Scientists expect global mean surface temperatures to increase an additional 0.3-0.7 degrees Celsius from 2016—2035.[1*]</a:t>
            </a:r>
          </a:p>
          <a:p>
            <a:pPr marL="304800" indent="-152400">
              <a:buSzPct val="100000"/>
              <a:buChar char="•"/>
              <a:defRPr sz="1200"/>
            </a:pPr>
            <a:r>
              <a:rPr sz="1000"/>
              <a:t>Scientists expect global surface temperature change will likely exceed 1.5 degrees Celsius between 2081—2100 in all but the most conservative projections.[1*]</a:t>
            </a:r>
          </a:p>
          <a:p>
            <a:pPr>
              <a:defRPr sz="1200"/>
            </a:pPr>
            <a:endParaRPr sz="1000"/>
          </a:p>
          <a:p>
            <a:pPr>
              <a:defRPr sz="1200"/>
            </a:pPr>
            <a:r>
              <a:rPr sz="1000" b="1"/>
              <a:t>REFERENCES</a:t>
            </a:r>
            <a:r>
              <a:rPr sz="1000"/>
              <a:t>:</a:t>
            </a:r>
          </a:p>
          <a:p>
            <a:pPr>
              <a:defRPr sz="1200"/>
            </a:pPr>
            <a:r>
              <a:rPr sz="1000"/>
              <a:t>[1*] Rajendra K. Pachauri et al., “Climate Change 2014: Synthesis Report,” Contribution to the Fifth Assessment Report of the Intergovernmental Panel on Climate Change, Cambridge University Press, Topics 1 and 2 (November 2, 2014): 40-62. http://www.ipcc.ch/pdf/assessment-report/ar5/syr/SYR_AR5_FINAL_full.pdf</a:t>
            </a:r>
          </a:p>
        </p:txBody>
      </p:sp>
    </p:spTree>
    <p:extLst>
      <p:ext uri="{BB962C8B-B14F-4D97-AF65-F5344CB8AC3E}">
        <p14:creationId xmlns:p14="http://schemas.microsoft.com/office/powerpoint/2010/main" val="2706678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B8126A77-75D4-474A-9CE9-D1F811E38376}" type="slidenum">
              <a:rPr lang="en-US" smtClean="0"/>
              <a:t>8</a:t>
            </a:fld>
            <a:endParaRPr lang="en-US"/>
          </a:p>
        </p:txBody>
      </p:sp>
    </p:spTree>
    <p:extLst>
      <p:ext uri="{BB962C8B-B14F-4D97-AF65-F5344CB8AC3E}">
        <p14:creationId xmlns:p14="http://schemas.microsoft.com/office/powerpoint/2010/main" val="397654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endParaRPr lang="en-US"/>
          </a:p>
        </p:txBody>
      </p:sp>
      <p:sp>
        <p:nvSpPr>
          <p:cNvPr id="4" name="Slide Number Placeholder 3"/>
          <p:cNvSpPr>
            <a:spLocks noGrp="1"/>
          </p:cNvSpPr>
          <p:nvPr>
            <p:ph type="sldNum" sz="quarter" idx="10"/>
          </p:nvPr>
        </p:nvSpPr>
        <p:spPr/>
        <p:txBody>
          <a:bodyPr/>
          <a:lstStyle/>
          <a:p>
            <a:fld id="{B8126A77-75D4-474A-9CE9-D1F811E38376}" type="slidenum">
              <a:rPr lang="en-US" smtClean="0"/>
              <a:t>9</a:t>
            </a:fld>
            <a:endParaRPr lang="en-US"/>
          </a:p>
        </p:txBody>
      </p:sp>
    </p:spTree>
    <p:extLst>
      <p:ext uri="{BB962C8B-B14F-4D97-AF65-F5344CB8AC3E}">
        <p14:creationId xmlns:p14="http://schemas.microsoft.com/office/powerpoint/2010/main" val="830615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126A77-75D4-474A-9CE9-D1F811E38376}" type="slidenum">
              <a:rPr lang="en-US" smtClean="0"/>
              <a:t>14</a:t>
            </a:fld>
            <a:endParaRPr lang="en-US"/>
          </a:p>
        </p:txBody>
      </p:sp>
    </p:spTree>
    <p:extLst>
      <p:ext uri="{BB962C8B-B14F-4D97-AF65-F5344CB8AC3E}">
        <p14:creationId xmlns:p14="http://schemas.microsoft.com/office/powerpoint/2010/main" val="16442790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84129-6FDC-47B3-B3EF-8A830FEE999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E12E7A-F4BA-462C-8FD7-68B6FB68BD2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597BD8-51FB-43DA-90A6-39812508F896}"/>
              </a:ext>
            </a:extLst>
          </p:cNvPr>
          <p:cNvSpPr>
            <a:spLocks noGrp="1"/>
          </p:cNvSpPr>
          <p:nvPr>
            <p:ph type="dt" sz="half" idx="10"/>
          </p:nvPr>
        </p:nvSpPr>
        <p:spPr>
          <a:xfrm>
            <a:off x="838200" y="6356350"/>
            <a:ext cx="2743200" cy="365125"/>
          </a:xfrm>
          <a:prstGeom prst="rect">
            <a:avLst/>
          </a:prstGeom>
        </p:spPr>
        <p:txBody>
          <a:bodyPr/>
          <a:lstStyle/>
          <a:p>
            <a:fld id="{BECC0EF9-2E95-4A10-BEDD-3B594EF73C47}" type="datetimeFigureOut">
              <a:rPr lang="en-US" smtClean="0"/>
              <a:t>3/20/2019</a:t>
            </a:fld>
            <a:endParaRPr lang="en-US"/>
          </a:p>
        </p:txBody>
      </p:sp>
      <p:sp>
        <p:nvSpPr>
          <p:cNvPr id="5" name="Footer Placeholder 4">
            <a:extLst>
              <a:ext uri="{FF2B5EF4-FFF2-40B4-BE49-F238E27FC236}">
                <a16:creationId xmlns:a16="http://schemas.microsoft.com/office/drawing/2014/main" id="{F8A452A8-CAEB-4645-9F7C-1084B0437E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00D933-FB51-44FA-8098-9ABF2EAAC918}"/>
              </a:ext>
            </a:extLst>
          </p:cNvPr>
          <p:cNvSpPr>
            <a:spLocks noGrp="1"/>
          </p:cNvSpPr>
          <p:nvPr>
            <p:ph type="sldNum" sz="quarter" idx="12"/>
          </p:nvPr>
        </p:nvSpPr>
        <p:spPr>
          <a:xfrm>
            <a:off x="8610600" y="6356350"/>
            <a:ext cx="2743200" cy="365125"/>
          </a:xfrm>
          <a:prstGeom prst="rect">
            <a:avLst/>
          </a:prstGeom>
        </p:spPr>
        <p:txBody>
          <a:bodyPr/>
          <a:lstStyle/>
          <a:p>
            <a:fld id="{2DD2093F-7292-4E2C-8248-5C44477F1E8D}" type="slidenum">
              <a:rPr lang="en-US" smtClean="0"/>
              <a:t>‹#›</a:t>
            </a:fld>
            <a:endParaRPr lang="en-US"/>
          </a:p>
        </p:txBody>
      </p:sp>
      <p:pic>
        <p:nvPicPr>
          <p:cNvPr id="7" name="Picture 6">
            <a:extLst>
              <a:ext uri="{FF2B5EF4-FFF2-40B4-BE49-F238E27FC236}">
                <a16:creationId xmlns:a16="http://schemas.microsoft.com/office/drawing/2014/main" id="{0D0177F4-F961-4DDE-BA1E-59F0624A1B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55886DF5-19B9-466D-974F-81F7E3EC8755}"/>
              </a:ext>
            </a:extLst>
          </p:cNvPr>
          <p:cNvSpPr/>
          <p:nvPr userDrawn="1"/>
        </p:nvSpPr>
        <p:spPr>
          <a:xfrm>
            <a:off x="2362200" y="1236662"/>
            <a:ext cx="7467600" cy="403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481F2DF-02A0-43D0-9146-2924284E04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25605" y="1139734"/>
            <a:ext cx="8132081" cy="1283211"/>
          </a:xfrm>
          <a:prstGeom prst="rect">
            <a:avLst/>
          </a:prstGeom>
        </p:spPr>
      </p:pic>
    </p:spTree>
    <p:extLst>
      <p:ext uri="{BB962C8B-B14F-4D97-AF65-F5344CB8AC3E}">
        <p14:creationId xmlns:p14="http://schemas.microsoft.com/office/powerpoint/2010/main" val="1748155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97B2A-7FC9-417C-BFAE-098C563A663A}"/>
              </a:ext>
            </a:extLst>
          </p:cNvPr>
          <p:cNvSpPr>
            <a:spLocks noGrp="1"/>
          </p:cNvSpPr>
          <p:nvPr>
            <p:ph type="title"/>
          </p:nvPr>
        </p:nvSpPr>
        <p:spPr>
          <a:xfrm>
            <a:off x="863252" y="202286"/>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A1251C-FCC0-41C7-8AFD-C33B53FE40E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508117-764E-4FF6-B570-1587F65C27C7}"/>
              </a:ext>
            </a:extLst>
          </p:cNvPr>
          <p:cNvSpPr>
            <a:spLocks noGrp="1"/>
          </p:cNvSpPr>
          <p:nvPr>
            <p:ph type="dt" sz="half" idx="10"/>
          </p:nvPr>
        </p:nvSpPr>
        <p:spPr>
          <a:xfrm>
            <a:off x="838200" y="6356350"/>
            <a:ext cx="2743200" cy="365125"/>
          </a:xfrm>
          <a:prstGeom prst="rect">
            <a:avLst/>
          </a:prstGeom>
        </p:spPr>
        <p:txBody>
          <a:bodyPr/>
          <a:lstStyle/>
          <a:p>
            <a:fld id="{BECC0EF9-2E95-4A10-BEDD-3B594EF73C47}" type="datetimeFigureOut">
              <a:rPr lang="en-US" smtClean="0"/>
              <a:t>3/20/2019</a:t>
            </a:fld>
            <a:endParaRPr lang="en-US"/>
          </a:p>
        </p:txBody>
      </p:sp>
      <p:sp>
        <p:nvSpPr>
          <p:cNvPr id="5" name="Footer Placeholder 4">
            <a:extLst>
              <a:ext uri="{FF2B5EF4-FFF2-40B4-BE49-F238E27FC236}">
                <a16:creationId xmlns:a16="http://schemas.microsoft.com/office/drawing/2014/main" id="{12E7A19B-F60D-409D-90A2-404F0A7995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C2D75E-B7CF-472E-8A65-11D1B6C84304}"/>
              </a:ext>
            </a:extLst>
          </p:cNvPr>
          <p:cNvSpPr>
            <a:spLocks noGrp="1"/>
          </p:cNvSpPr>
          <p:nvPr>
            <p:ph type="sldNum" sz="quarter" idx="12"/>
          </p:nvPr>
        </p:nvSpPr>
        <p:spPr>
          <a:xfrm>
            <a:off x="8610600" y="6356350"/>
            <a:ext cx="2743200" cy="365125"/>
          </a:xfrm>
          <a:prstGeom prst="rect">
            <a:avLst/>
          </a:prstGeom>
        </p:spPr>
        <p:txBody>
          <a:bodyPr/>
          <a:lstStyle/>
          <a:p>
            <a:fld id="{2DD2093F-7292-4E2C-8248-5C44477F1E8D}" type="slidenum">
              <a:rPr lang="en-US" smtClean="0"/>
              <a:t>‹#›</a:t>
            </a:fld>
            <a:endParaRPr lang="en-US"/>
          </a:p>
        </p:txBody>
      </p:sp>
    </p:spTree>
    <p:extLst>
      <p:ext uri="{BB962C8B-B14F-4D97-AF65-F5344CB8AC3E}">
        <p14:creationId xmlns:p14="http://schemas.microsoft.com/office/powerpoint/2010/main" val="469035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F4C58F-0A62-4CCF-A741-BFD575600C1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398994-27E0-49F3-9341-7E9DA217665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E76431-C0E6-47B3-B822-C1E2A4C00FD6}"/>
              </a:ext>
            </a:extLst>
          </p:cNvPr>
          <p:cNvSpPr>
            <a:spLocks noGrp="1"/>
          </p:cNvSpPr>
          <p:nvPr>
            <p:ph type="dt" sz="half" idx="10"/>
          </p:nvPr>
        </p:nvSpPr>
        <p:spPr>
          <a:xfrm>
            <a:off x="838200" y="6356350"/>
            <a:ext cx="2743200" cy="365125"/>
          </a:xfrm>
          <a:prstGeom prst="rect">
            <a:avLst/>
          </a:prstGeom>
        </p:spPr>
        <p:txBody>
          <a:bodyPr/>
          <a:lstStyle/>
          <a:p>
            <a:fld id="{BECC0EF9-2E95-4A10-BEDD-3B594EF73C47}" type="datetimeFigureOut">
              <a:rPr lang="en-US" smtClean="0"/>
              <a:t>3/20/2019</a:t>
            </a:fld>
            <a:endParaRPr lang="en-US"/>
          </a:p>
        </p:txBody>
      </p:sp>
      <p:sp>
        <p:nvSpPr>
          <p:cNvPr id="5" name="Footer Placeholder 4">
            <a:extLst>
              <a:ext uri="{FF2B5EF4-FFF2-40B4-BE49-F238E27FC236}">
                <a16:creationId xmlns:a16="http://schemas.microsoft.com/office/drawing/2014/main" id="{117119D2-B2AF-4E8D-BAE5-41E35EB270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9950D-9A49-4827-88CC-9BF3A6B024CC}"/>
              </a:ext>
            </a:extLst>
          </p:cNvPr>
          <p:cNvSpPr>
            <a:spLocks noGrp="1"/>
          </p:cNvSpPr>
          <p:nvPr>
            <p:ph type="sldNum" sz="quarter" idx="12"/>
          </p:nvPr>
        </p:nvSpPr>
        <p:spPr>
          <a:xfrm>
            <a:off x="8610600" y="6356350"/>
            <a:ext cx="2743200" cy="365125"/>
          </a:xfrm>
          <a:prstGeom prst="rect">
            <a:avLst/>
          </a:prstGeom>
        </p:spPr>
        <p:txBody>
          <a:bodyPr/>
          <a:lstStyle/>
          <a:p>
            <a:fld id="{2DD2093F-7292-4E2C-8248-5C44477F1E8D}" type="slidenum">
              <a:rPr lang="en-US" smtClean="0"/>
              <a:t>‹#›</a:t>
            </a:fld>
            <a:endParaRPr lang="en-US"/>
          </a:p>
        </p:txBody>
      </p:sp>
    </p:spTree>
    <p:extLst>
      <p:ext uri="{BB962C8B-B14F-4D97-AF65-F5344CB8AC3E}">
        <p14:creationId xmlns:p14="http://schemas.microsoft.com/office/powerpoint/2010/main" val="3991703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3665C-FF0A-4A27-BE1F-7EEDE19570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24974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647700" y="447675"/>
            <a:ext cx="10896600" cy="571500"/>
          </a:xfrm>
          <a:prstGeom prst="rect">
            <a:avLst/>
          </a:prstGeom>
        </p:spPr>
        <p:txBody>
          <a:bodyPr/>
          <a:lstStyle>
            <a:lvl1pPr algn="ctr">
              <a:lnSpc>
                <a:spcPts val="4050"/>
              </a:lnSpc>
              <a:spcBef>
                <a:spcPts val="225"/>
              </a:spcBef>
            </a:lvl1pPr>
          </a:lstStyle>
          <a:p>
            <a:r>
              <a:t>Title Text</a:t>
            </a:r>
          </a:p>
        </p:txBody>
      </p:sp>
      <p:sp>
        <p:nvSpPr>
          <p:cNvPr id="39" name="Body Level One…"/>
          <p:cNvSpPr txBox="1">
            <a:spLocks noGrp="1"/>
          </p:cNvSpPr>
          <p:nvPr>
            <p:ph type="body" sz="quarter" idx="1"/>
          </p:nvPr>
        </p:nvSpPr>
        <p:spPr>
          <a:xfrm>
            <a:off x="647700" y="952500"/>
            <a:ext cx="10896600" cy="762000"/>
          </a:xfrm>
          <a:prstGeom prst="rect">
            <a:avLst/>
          </a:prstGeom>
        </p:spPr>
        <p:txBody>
          <a:bodyPr/>
          <a:lstStyle>
            <a:lvl1pPr algn="ctr"/>
            <a:lvl2pPr marL="28575" indent="171450">
              <a:buSzTx/>
              <a:buNone/>
              <a:defRPr sz="2400" b="1"/>
            </a:lvl2pPr>
            <a:lvl3pPr marL="0" indent="342900">
              <a:buSzTx/>
              <a:buNone/>
              <a:defRPr sz="2250" b="1"/>
            </a:lvl3pPr>
            <a:lvl4pPr marL="0" indent="514350">
              <a:buSzTx/>
              <a:buNone/>
              <a:defRPr sz="1950" b="1"/>
            </a:lvl4pPr>
            <a:lvl5pPr marL="0" indent="68580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264736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FC77E-665D-44AD-B43D-007B2BD0C6B1}"/>
              </a:ext>
            </a:extLst>
          </p:cNvPr>
          <p:cNvSpPr>
            <a:spLocks noGrp="1"/>
          </p:cNvSpPr>
          <p:nvPr>
            <p:ph type="title"/>
          </p:nvPr>
        </p:nvSpPr>
        <p:spPr>
          <a:xfrm>
            <a:off x="863252" y="20228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8F72BD-6102-4B7B-BECD-4C71015EC5D3}"/>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833FFE-FD2A-477F-BBBE-1A6D82F81421}"/>
              </a:ext>
            </a:extLst>
          </p:cNvPr>
          <p:cNvSpPr>
            <a:spLocks noGrp="1"/>
          </p:cNvSpPr>
          <p:nvPr>
            <p:ph type="dt" sz="half" idx="10"/>
          </p:nvPr>
        </p:nvSpPr>
        <p:spPr>
          <a:xfrm>
            <a:off x="838200" y="6356350"/>
            <a:ext cx="2743200" cy="365125"/>
          </a:xfrm>
          <a:prstGeom prst="rect">
            <a:avLst/>
          </a:prstGeom>
        </p:spPr>
        <p:txBody>
          <a:bodyPr/>
          <a:lstStyle/>
          <a:p>
            <a:fld id="{BECC0EF9-2E95-4A10-BEDD-3B594EF73C47}" type="datetimeFigureOut">
              <a:rPr lang="en-US" smtClean="0"/>
              <a:t>3/20/2019</a:t>
            </a:fld>
            <a:endParaRPr lang="en-US"/>
          </a:p>
        </p:txBody>
      </p:sp>
      <p:sp>
        <p:nvSpPr>
          <p:cNvPr id="5" name="Footer Placeholder 4">
            <a:extLst>
              <a:ext uri="{FF2B5EF4-FFF2-40B4-BE49-F238E27FC236}">
                <a16:creationId xmlns:a16="http://schemas.microsoft.com/office/drawing/2014/main" id="{63F10CDF-C2E0-4B7B-97AD-D5119D43DE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11BABB8-E7A4-4EE8-8FBA-6AFB08050E6F}"/>
              </a:ext>
            </a:extLst>
          </p:cNvPr>
          <p:cNvSpPr>
            <a:spLocks noGrp="1"/>
          </p:cNvSpPr>
          <p:nvPr>
            <p:ph type="sldNum" sz="quarter" idx="12"/>
          </p:nvPr>
        </p:nvSpPr>
        <p:spPr>
          <a:xfrm>
            <a:off x="8610600" y="6356350"/>
            <a:ext cx="2743200" cy="365125"/>
          </a:xfrm>
          <a:prstGeom prst="rect">
            <a:avLst/>
          </a:prstGeom>
        </p:spPr>
        <p:txBody>
          <a:bodyPr/>
          <a:lstStyle/>
          <a:p>
            <a:fld id="{2DD2093F-7292-4E2C-8248-5C44477F1E8D}" type="slidenum">
              <a:rPr lang="en-US" smtClean="0"/>
              <a:t>‹#›</a:t>
            </a:fld>
            <a:endParaRPr lang="en-US"/>
          </a:p>
        </p:txBody>
      </p:sp>
    </p:spTree>
    <p:extLst>
      <p:ext uri="{BB962C8B-B14F-4D97-AF65-F5344CB8AC3E}">
        <p14:creationId xmlns:p14="http://schemas.microsoft.com/office/powerpoint/2010/main" val="3659464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C6686-D1A4-4AE2-A0FC-115A49A99E5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6954A8-C80A-4A0A-B6FF-61D8AB0F444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411EBD-DE5B-43D6-A341-D9BB327AB826}"/>
              </a:ext>
            </a:extLst>
          </p:cNvPr>
          <p:cNvSpPr>
            <a:spLocks noGrp="1"/>
          </p:cNvSpPr>
          <p:nvPr>
            <p:ph type="dt" sz="half" idx="10"/>
          </p:nvPr>
        </p:nvSpPr>
        <p:spPr>
          <a:xfrm>
            <a:off x="838200" y="6356350"/>
            <a:ext cx="2743200" cy="365125"/>
          </a:xfrm>
          <a:prstGeom prst="rect">
            <a:avLst/>
          </a:prstGeom>
        </p:spPr>
        <p:txBody>
          <a:bodyPr/>
          <a:lstStyle/>
          <a:p>
            <a:fld id="{BECC0EF9-2E95-4A10-BEDD-3B594EF73C47}" type="datetimeFigureOut">
              <a:rPr lang="en-US" smtClean="0"/>
              <a:t>3/20/2019</a:t>
            </a:fld>
            <a:endParaRPr lang="en-US"/>
          </a:p>
        </p:txBody>
      </p:sp>
      <p:sp>
        <p:nvSpPr>
          <p:cNvPr id="5" name="Footer Placeholder 4">
            <a:extLst>
              <a:ext uri="{FF2B5EF4-FFF2-40B4-BE49-F238E27FC236}">
                <a16:creationId xmlns:a16="http://schemas.microsoft.com/office/drawing/2014/main" id="{F8EC1888-738A-4C9C-BCF0-38CA61CAE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00447C-184A-4AD8-8802-67B8F28F7A2E}"/>
              </a:ext>
            </a:extLst>
          </p:cNvPr>
          <p:cNvSpPr>
            <a:spLocks noGrp="1"/>
          </p:cNvSpPr>
          <p:nvPr>
            <p:ph type="sldNum" sz="quarter" idx="12"/>
          </p:nvPr>
        </p:nvSpPr>
        <p:spPr>
          <a:xfrm>
            <a:off x="8610600" y="6356350"/>
            <a:ext cx="2743200" cy="365125"/>
          </a:xfrm>
          <a:prstGeom prst="rect">
            <a:avLst/>
          </a:prstGeom>
        </p:spPr>
        <p:txBody>
          <a:bodyPr/>
          <a:lstStyle/>
          <a:p>
            <a:fld id="{2DD2093F-7292-4E2C-8248-5C44477F1E8D}" type="slidenum">
              <a:rPr lang="en-US" smtClean="0"/>
              <a:t>‹#›</a:t>
            </a:fld>
            <a:endParaRPr lang="en-US"/>
          </a:p>
        </p:txBody>
      </p:sp>
    </p:spTree>
    <p:extLst>
      <p:ext uri="{BB962C8B-B14F-4D97-AF65-F5344CB8AC3E}">
        <p14:creationId xmlns:p14="http://schemas.microsoft.com/office/powerpoint/2010/main" val="2225556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A676E-390B-41BA-9B6B-7E4D364A73C3}"/>
              </a:ext>
            </a:extLst>
          </p:cNvPr>
          <p:cNvSpPr>
            <a:spLocks noGrp="1"/>
          </p:cNvSpPr>
          <p:nvPr>
            <p:ph type="title"/>
          </p:nvPr>
        </p:nvSpPr>
        <p:spPr>
          <a:xfrm>
            <a:off x="863252" y="20228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1F3BCA4-848A-4306-83B5-E48696641349}"/>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CA0D2E-4D78-4A40-A169-A156FE965CA7}"/>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236C7F-9D44-42D0-AFE9-6246F8AD5929}"/>
              </a:ext>
            </a:extLst>
          </p:cNvPr>
          <p:cNvSpPr>
            <a:spLocks noGrp="1"/>
          </p:cNvSpPr>
          <p:nvPr>
            <p:ph type="dt" sz="half" idx="10"/>
          </p:nvPr>
        </p:nvSpPr>
        <p:spPr>
          <a:xfrm>
            <a:off x="838200" y="6356350"/>
            <a:ext cx="2743200" cy="365125"/>
          </a:xfrm>
          <a:prstGeom prst="rect">
            <a:avLst/>
          </a:prstGeom>
        </p:spPr>
        <p:txBody>
          <a:bodyPr/>
          <a:lstStyle/>
          <a:p>
            <a:fld id="{BECC0EF9-2E95-4A10-BEDD-3B594EF73C47}" type="datetimeFigureOut">
              <a:rPr lang="en-US" smtClean="0"/>
              <a:t>3/20/2019</a:t>
            </a:fld>
            <a:endParaRPr lang="en-US"/>
          </a:p>
        </p:txBody>
      </p:sp>
      <p:sp>
        <p:nvSpPr>
          <p:cNvPr id="6" name="Footer Placeholder 5">
            <a:extLst>
              <a:ext uri="{FF2B5EF4-FFF2-40B4-BE49-F238E27FC236}">
                <a16:creationId xmlns:a16="http://schemas.microsoft.com/office/drawing/2014/main" id="{B06ABAD0-88B0-441F-BFC4-6C51D3CBF8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403BC83-3071-444A-BD68-24AC7557FBE1}"/>
              </a:ext>
            </a:extLst>
          </p:cNvPr>
          <p:cNvSpPr>
            <a:spLocks noGrp="1"/>
          </p:cNvSpPr>
          <p:nvPr>
            <p:ph type="sldNum" sz="quarter" idx="12"/>
          </p:nvPr>
        </p:nvSpPr>
        <p:spPr>
          <a:xfrm>
            <a:off x="8610600" y="6356350"/>
            <a:ext cx="2743200" cy="365125"/>
          </a:xfrm>
          <a:prstGeom prst="rect">
            <a:avLst/>
          </a:prstGeom>
        </p:spPr>
        <p:txBody>
          <a:bodyPr/>
          <a:lstStyle/>
          <a:p>
            <a:fld id="{2DD2093F-7292-4E2C-8248-5C44477F1E8D}" type="slidenum">
              <a:rPr lang="en-US" smtClean="0"/>
              <a:t>‹#›</a:t>
            </a:fld>
            <a:endParaRPr lang="en-US"/>
          </a:p>
        </p:txBody>
      </p:sp>
    </p:spTree>
    <p:extLst>
      <p:ext uri="{BB962C8B-B14F-4D97-AF65-F5344CB8AC3E}">
        <p14:creationId xmlns:p14="http://schemas.microsoft.com/office/powerpoint/2010/main" val="2598126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70B0-E10E-4682-9B36-208165EC18A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5AF0990-1BBC-403F-AA4A-C421522B70B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FA56926-5F87-434B-9965-2CCE591490AE}"/>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60C543-87E9-4403-8FEE-CC474768749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C95E4B2-3CCC-48ED-A8F8-088D2C6C9EA9}"/>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45D4A6-8F56-47B5-B34A-8DDBAA05807E}"/>
              </a:ext>
            </a:extLst>
          </p:cNvPr>
          <p:cNvSpPr>
            <a:spLocks noGrp="1"/>
          </p:cNvSpPr>
          <p:nvPr>
            <p:ph type="dt" sz="half" idx="10"/>
          </p:nvPr>
        </p:nvSpPr>
        <p:spPr>
          <a:xfrm>
            <a:off x="838200" y="6356350"/>
            <a:ext cx="2743200" cy="365125"/>
          </a:xfrm>
          <a:prstGeom prst="rect">
            <a:avLst/>
          </a:prstGeom>
        </p:spPr>
        <p:txBody>
          <a:bodyPr/>
          <a:lstStyle/>
          <a:p>
            <a:fld id="{BECC0EF9-2E95-4A10-BEDD-3B594EF73C47}" type="datetimeFigureOut">
              <a:rPr lang="en-US" smtClean="0"/>
              <a:t>3/20/2019</a:t>
            </a:fld>
            <a:endParaRPr lang="en-US"/>
          </a:p>
        </p:txBody>
      </p:sp>
      <p:sp>
        <p:nvSpPr>
          <p:cNvPr id="8" name="Footer Placeholder 7">
            <a:extLst>
              <a:ext uri="{FF2B5EF4-FFF2-40B4-BE49-F238E27FC236}">
                <a16:creationId xmlns:a16="http://schemas.microsoft.com/office/drawing/2014/main" id="{C54A28B8-FBE4-4900-B34A-AA0115BF2A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62C986-F870-4D56-A0BD-45235186EA9D}"/>
              </a:ext>
            </a:extLst>
          </p:cNvPr>
          <p:cNvSpPr>
            <a:spLocks noGrp="1"/>
          </p:cNvSpPr>
          <p:nvPr>
            <p:ph type="sldNum" sz="quarter" idx="12"/>
          </p:nvPr>
        </p:nvSpPr>
        <p:spPr>
          <a:xfrm>
            <a:off x="8610600" y="6356350"/>
            <a:ext cx="2743200" cy="365125"/>
          </a:xfrm>
          <a:prstGeom prst="rect">
            <a:avLst/>
          </a:prstGeom>
        </p:spPr>
        <p:txBody>
          <a:bodyPr/>
          <a:lstStyle/>
          <a:p>
            <a:fld id="{2DD2093F-7292-4E2C-8248-5C44477F1E8D}" type="slidenum">
              <a:rPr lang="en-US" smtClean="0"/>
              <a:t>‹#›</a:t>
            </a:fld>
            <a:endParaRPr lang="en-US"/>
          </a:p>
        </p:txBody>
      </p:sp>
    </p:spTree>
    <p:extLst>
      <p:ext uri="{BB962C8B-B14F-4D97-AF65-F5344CB8AC3E}">
        <p14:creationId xmlns:p14="http://schemas.microsoft.com/office/powerpoint/2010/main" val="2764289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F61AF-AC5D-4FD3-A156-30106AA4FDD5}"/>
              </a:ext>
            </a:extLst>
          </p:cNvPr>
          <p:cNvSpPr>
            <a:spLocks noGrp="1"/>
          </p:cNvSpPr>
          <p:nvPr>
            <p:ph type="title"/>
          </p:nvPr>
        </p:nvSpPr>
        <p:spPr>
          <a:xfrm>
            <a:off x="863252" y="202286"/>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8477A1-028B-4878-9F0A-7796AF741DF4}"/>
              </a:ext>
            </a:extLst>
          </p:cNvPr>
          <p:cNvSpPr>
            <a:spLocks noGrp="1"/>
          </p:cNvSpPr>
          <p:nvPr>
            <p:ph type="dt" sz="half" idx="10"/>
          </p:nvPr>
        </p:nvSpPr>
        <p:spPr>
          <a:xfrm>
            <a:off x="838200" y="6356350"/>
            <a:ext cx="2743200" cy="365125"/>
          </a:xfrm>
          <a:prstGeom prst="rect">
            <a:avLst/>
          </a:prstGeom>
        </p:spPr>
        <p:txBody>
          <a:bodyPr/>
          <a:lstStyle/>
          <a:p>
            <a:fld id="{BECC0EF9-2E95-4A10-BEDD-3B594EF73C47}" type="datetimeFigureOut">
              <a:rPr lang="en-US" smtClean="0"/>
              <a:t>3/20/2019</a:t>
            </a:fld>
            <a:endParaRPr lang="en-US"/>
          </a:p>
        </p:txBody>
      </p:sp>
      <p:sp>
        <p:nvSpPr>
          <p:cNvPr id="4" name="Footer Placeholder 3">
            <a:extLst>
              <a:ext uri="{FF2B5EF4-FFF2-40B4-BE49-F238E27FC236}">
                <a16:creationId xmlns:a16="http://schemas.microsoft.com/office/drawing/2014/main" id="{AEAAA351-EDAE-4AF8-88D6-726DA85B7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30C7B2C-5795-40C5-8E01-94EB20250EB4}"/>
              </a:ext>
            </a:extLst>
          </p:cNvPr>
          <p:cNvSpPr>
            <a:spLocks noGrp="1"/>
          </p:cNvSpPr>
          <p:nvPr>
            <p:ph type="sldNum" sz="quarter" idx="12"/>
          </p:nvPr>
        </p:nvSpPr>
        <p:spPr>
          <a:xfrm>
            <a:off x="8610600" y="6356350"/>
            <a:ext cx="2743200" cy="365125"/>
          </a:xfrm>
          <a:prstGeom prst="rect">
            <a:avLst/>
          </a:prstGeom>
        </p:spPr>
        <p:txBody>
          <a:bodyPr/>
          <a:lstStyle/>
          <a:p>
            <a:fld id="{2DD2093F-7292-4E2C-8248-5C44477F1E8D}" type="slidenum">
              <a:rPr lang="en-US" smtClean="0"/>
              <a:t>‹#›</a:t>
            </a:fld>
            <a:endParaRPr lang="en-US"/>
          </a:p>
        </p:txBody>
      </p:sp>
    </p:spTree>
    <p:extLst>
      <p:ext uri="{BB962C8B-B14F-4D97-AF65-F5344CB8AC3E}">
        <p14:creationId xmlns:p14="http://schemas.microsoft.com/office/powerpoint/2010/main" val="2306806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C7FD79-B0AA-44A4-828D-C67C5AB2F0C2}"/>
              </a:ext>
            </a:extLst>
          </p:cNvPr>
          <p:cNvSpPr>
            <a:spLocks noGrp="1"/>
          </p:cNvSpPr>
          <p:nvPr>
            <p:ph type="dt" sz="half" idx="10"/>
          </p:nvPr>
        </p:nvSpPr>
        <p:spPr>
          <a:xfrm>
            <a:off x="838200" y="6356350"/>
            <a:ext cx="2743200" cy="365125"/>
          </a:xfrm>
          <a:prstGeom prst="rect">
            <a:avLst/>
          </a:prstGeom>
        </p:spPr>
        <p:txBody>
          <a:bodyPr/>
          <a:lstStyle/>
          <a:p>
            <a:fld id="{BECC0EF9-2E95-4A10-BEDD-3B594EF73C47}" type="datetimeFigureOut">
              <a:rPr lang="en-US" smtClean="0"/>
              <a:t>3/20/2019</a:t>
            </a:fld>
            <a:endParaRPr lang="en-US"/>
          </a:p>
        </p:txBody>
      </p:sp>
      <p:sp>
        <p:nvSpPr>
          <p:cNvPr id="3" name="Footer Placeholder 2">
            <a:extLst>
              <a:ext uri="{FF2B5EF4-FFF2-40B4-BE49-F238E27FC236}">
                <a16:creationId xmlns:a16="http://schemas.microsoft.com/office/drawing/2014/main" id="{A34A6E30-AAF9-48D9-8162-6AB1054433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5F9A1E1-6D30-4E9B-88EE-0B2BDD045E1A}"/>
              </a:ext>
            </a:extLst>
          </p:cNvPr>
          <p:cNvSpPr>
            <a:spLocks noGrp="1"/>
          </p:cNvSpPr>
          <p:nvPr>
            <p:ph type="sldNum" sz="quarter" idx="12"/>
          </p:nvPr>
        </p:nvSpPr>
        <p:spPr>
          <a:xfrm>
            <a:off x="8610600" y="6356350"/>
            <a:ext cx="2743200" cy="365125"/>
          </a:xfrm>
          <a:prstGeom prst="rect">
            <a:avLst/>
          </a:prstGeom>
        </p:spPr>
        <p:txBody>
          <a:bodyPr/>
          <a:lstStyle/>
          <a:p>
            <a:fld id="{2DD2093F-7292-4E2C-8248-5C44477F1E8D}" type="slidenum">
              <a:rPr lang="en-US" smtClean="0"/>
              <a:t>‹#›</a:t>
            </a:fld>
            <a:endParaRPr lang="en-US"/>
          </a:p>
        </p:txBody>
      </p:sp>
    </p:spTree>
    <p:extLst>
      <p:ext uri="{BB962C8B-B14F-4D97-AF65-F5344CB8AC3E}">
        <p14:creationId xmlns:p14="http://schemas.microsoft.com/office/powerpoint/2010/main" val="3558223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A1D99-AB81-47E4-8E28-78C2631A67C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AD045F-2155-4B1A-AD03-3010BABE07B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52F97F-AFCC-41F2-8C1A-A0E048A1F67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7D78F0D-4FF2-48B7-979F-EB6DD7DAD7C4}"/>
              </a:ext>
            </a:extLst>
          </p:cNvPr>
          <p:cNvSpPr>
            <a:spLocks noGrp="1"/>
          </p:cNvSpPr>
          <p:nvPr>
            <p:ph type="dt" sz="half" idx="10"/>
          </p:nvPr>
        </p:nvSpPr>
        <p:spPr>
          <a:xfrm>
            <a:off x="838200" y="6356350"/>
            <a:ext cx="2743200" cy="365125"/>
          </a:xfrm>
          <a:prstGeom prst="rect">
            <a:avLst/>
          </a:prstGeom>
        </p:spPr>
        <p:txBody>
          <a:bodyPr/>
          <a:lstStyle/>
          <a:p>
            <a:fld id="{BECC0EF9-2E95-4A10-BEDD-3B594EF73C47}" type="datetimeFigureOut">
              <a:rPr lang="en-US" smtClean="0"/>
              <a:t>3/20/2019</a:t>
            </a:fld>
            <a:endParaRPr lang="en-US"/>
          </a:p>
        </p:txBody>
      </p:sp>
      <p:sp>
        <p:nvSpPr>
          <p:cNvPr id="6" name="Footer Placeholder 5">
            <a:extLst>
              <a:ext uri="{FF2B5EF4-FFF2-40B4-BE49-F238E27FC236}">
                <a16:creationId xmlns:a16="http://schemas.microsoft.com/office/drawing/2014/main" id="{A6D5DD88-0B5B-49A9-BEBB-1E5732CCFE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7A13715-9702-4D19-9F88-3BDF265D438B}"/>
              </a:ext>
            </a:extLst>
          </p:cNvPr>
          <p:cNvSpPr>
            <a:spLocks noGrp="1"/>
          </p:cNvSpPr>
          <p:nvPr>
            <p:ph type="sldNum" sz="quarter" idx="12"/>
          </p:nvPr>
        </p:nvSpPr>
        <p:spPr>
          <a:xfrm>
            <a:off x="8610600" y="6356350"/>
            <a:ext cx="2743200" cy="365125"/>
          </a:xfrm>
          <a:prstGeom prst="rect">
            <a:avLst/>
          </a:prstGeom>
        </p:spPr>
        <p:txBody>
          <a:bodyPr/>
          <a:lstStyle/>
          <a:p>
            <a:fld id="{2DD2093F-7292-4E2C-8248-5C44477F1E8D}" type="slidenum">
              <a:rPr lang="en-US" smtClean="0"/>
              <a:t>‹#›</a:t>
            </a:fld>
            <a:endParaRPr lang="en-US"/>
          </a:p>
        </p:txBody>
      </p:sp>
    </p:spTree>
    <p:extLst>
      <p:ext uri="{BB962C8B-B14F-4D97-AF65-F5344CB8AC3E}">
        <p14:creationId xmlns:p14="http://schemas.microsoft.com/office/powerpoint/2010/main" val="1109558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1D863-3214-4886-80C5-78A3FE5703A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50F534-7CC0-40E9-9F74-10D89525A1D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69A2AC-4161-4113-AC26-0AEAD2EE6A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4868EE0-97D0-4C12-BDD3-19263235D7CC}"/>
              </a:ext>
            </a:extLst>
          </p:cNvPr>
          <p:cNvSpPr>
            <a:spLocks noGrp="1"/>
          </p:cNvSpPr>
          <p:nvPr>
            <p:ph type="dt" sz="half" idx="10"/>
          </p:nvPr>
        </p:nvSpPr>
        <p:spPr>
          <a:xfrm>
            <a:off x="838200" y="6356350"/>
            <a:ext cx="2743200" cy="365125"/>
          </a:xfrm>
          <a:prstGeom prst="rect">
            <a:avLst/>
          </a:prstGeom>
        </p:spPr>
        <p:txBody>
          <a:bodyPr/>
          <a:lstStyle/>
          <a:p>
            <a:fld id="{BECC0EF9-2E95-4A10-BEDD-3B594EF73C47}" type="datetimeFigureOut">
              <a:rPr lang="en-US" smtClean="0"/>
              <a:t>3/20/2019</a:t>
            </a:fld>
            <a:endParaRPr lang="en-US"/>
          </a:p>
        </p:txBody>
      </p:sp>
      <p:sp>
        <p:nvSpPr>
          <p:cNvPr id="6" name="Footer Placeholder 5">
            <a:extLst>
              <a:ext uri="{FF2B5EF4-FFF2-40B4-BE49-F238E27FC236}">
                <a16:creationId xmlns:a16="http://schemas.microsoft.com/office/drawing/2014/main" id="{B506BD07-BF73-459D-92A4-3669573439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2CF59C-53AF-4F8B-B933-7CEB2CA438A0}"/>
              </a:ext>
            </a:extLst>
          </p:cNvPr>
          <p:cNvSpPr>
            <a:spLocks noGrp="1"/>
          </p:cNvSpPr>
          <p:nvPr>
            <p:ph type="sldNum" sz="quarter" idx="12"/>
          </p:nvPr>
        </p:nvSpPr>
        <p:spPr>
          <a:xfrm>
            <a:off x="8610600" y="6356350"/>
            <a:ext cx="2743200" cy="365125"/>
          </a:xfrm>
          <a:prstGeom prst="rect">
            <a:avLst/>
          </a:prstGeom>
        </p:spPr>
        <p:txBody>
          <a:bodyPr/>
          <a:lstStyle/>
          <a:p>
            <a:fld id="{2DD2093F-7292-4E2C-8248-5C44477F1E8D}" type="slidenum">
              <a:rPr lang="en-US" smtClean="0"/>
              <a:t>‹#›</a:t>
            </a:fld>
            <a:endParaRPr lang="en-US"/>
          </a:p>
        </p:txBody>
      </p:sp>
    </p:spTree>
    <p:extLst>
      <p:ext uri="{BB962C8B-B14F-4D97-AF65-F5344CB8AC3E}">
        <p14:creationId xmlns:p14="http://schemas.microsoft.com/office/powerpoint/2010/main" val="857169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D5C494-77AE-4053-9D9E-B527C374A3D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991600" y="381000"/>
            <a:ext cx="3303065" cy="521211"/>
          </a:xfrm>
          <a:prstGeom prst="rect">
            <a:avLst/>
          </a:prstGeom>
        </p:spPr>
      </p:pic>
      <p:cxnSp>
        <p:nvCxnSpPr>
          <p:cNvPr id="8" name="Straight Connector 7">
            <a:extLst>
              <a:ext uri="{FF2B5EF4-FFF2-40B4-BE49-F238E27FC236}">
                <a16:creationId xmlns:a16="http://schemas.microsoft.com/office/drawing/2014/main" id="{1F31AB7C-5766-4842-8D36-13676E9209C9}"/>
              </a:ext>
            </a:extLst>
          </p:cNvPr>
          <p:cNvCxnSpPr/>
          <p:nvPr userDrawn="1"/>
        </p:nvCxnSpPr>
        <p:spPr>
          <a:xfrm>
            <a:off x="0" y="12192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sp>
        <p:nvSpPr>
          <p:cNvPr id="9" name="Rectangle 3">
            <a:extLst>
              <a:ext uri="{FF2B5EF4-FFF2-40B4-BE49-F238E27FC236}">
                <a16:creationId xmlns:a16="http://schemas.microsoft.com/office/drawing/2014/main" id="{430A530E-E0C6-41C9-A6F3-63E362B6A97B}"/>
              </a:ext>
            </a:extLst>
          </p:cNvPr>
          <p:cNvSpPr>
            <a:spLocks noGrp="1" noChangeArrowheads="1"/>
          </p:cNvSpPr>
          <p:nvPr>
            <p:ph type="title"/>
          </p:nvPr>
        </p:nvSpPr>
        <p:spPr bwMode="auto">
          <a:xfrm>
            <a:off x="609600" y="76200"/>
            <a:ext cx="8458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 name="Rectangle 4">
            <a:extLst>
              <a:ext uri="{FF2B5EF4-FFF2-40B4-BE49-F238E27FC236}">
                <a16:creationId xmlns:a16="http://schemas.microsoft.com/office/drawing/2014/main" id="{F6B1C73B-345F-435D-950E-D1FD45FFEB7E}"/>
              </a:ext>
            </a:extLst>
          </p:cNvPr>
          <p:cNvSpPr>
            <a:spLocks noGrp="1" noChangeArrowheads="1"/>
          </p:cNvSpPr>
          <p:nvPr>
            <p:ph type="body" idx="1"/>
          </p:nvPr>
        </p:nvSpPr>
        <p:spPr bwMode="auto">
          <a:xfrm>
            <a:off x="609600" y="1295400"/>
            <a:ext cx="109728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97371227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73" r:id="rId12"/>
    <p:sldLayoutId id="2147483686" r:id="rId13"/>
  </p:sldLayoutIdLst>
  <p:txStyles>
    <p:titleStyle>
      <a:lvl1pPr algn="l" defTabSz="914400" rtl="0" eaLnBrk="1" latinLnBrk="0" hangingPunct="1">
        <a:lnSpc>
          <a:spcPct val="90000"/>
        </a:lnSpc>
        <a:spcBef>
          <a:spcPct val="0"/>
        </a:spcBef>
        <a:buNone/>
        <a:defRPr sz="4400" kern="1200">
          <a:solidFill>
            <a:srgbClr val="0070C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70C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70C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70C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70C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70C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climateactionreserve.org/climate-forward/"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432646" y="2264898"/>
            <a:ext cx="7326708" cy="1983544"/>
          </a:xfrm>
        </p:spPr>
        <p:txBody>
          <a:bodyPr/>
          <a:lstStyle/>
          <a:p>
            <a:pPr algn="l"/>
            <a:r>
              <a:rPr lang="en-US" sz="4000" dirty="0"/>
              <a:t>“When is it Defensible to Mitigate CEQA GHG Emissions Impacts with GHG Credits?”</a:t>
            </a:r>
          </a:p>
          <a:p>
            <a:pPr algn="l"/>
            <a:r>
              <a:rPr lang="en-US" sz="2200" dirty="0"/>
              <a:t>Craig Ebert, President</a:t>
            </a:r>
          </a:p>
        </p:txBody>
      </p:sp>
      <p:sp>
        <p:nvSpPr>
          <p:cNvPr id="6" name="Subtitle 2">
            <a:extLst>
              <a:ext uri="{FF2B5EF4-FFF2-40B4-BE49-F238E27FC236}">
                <a16:creationId xmlns:a16="http://schemas.microsoft.com/office/drawing/2014/main" id="{043F7379-96E8-4892-AC48-72877CB68EA3}"/>
              </a:ext>
            </a:extLst>
          </p:cNvPr>
          <p:cNvSpPr txBox="1">
            <a:spLocks/>
          </p:cNvSpPr>
          <p:nvPr/>
        </p:nvSpPr>
        <p:spPr bwMode="auto">
          <a:xfrm>
            <a:off x="2432646" y="4785785"/>
            <a:ext cx="7326708" cy="1234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70C0"/>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070C0"/>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70C0"/>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070C0"/>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70C0"/>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2000" dirty="0"/>
              <a:t>AEP Annual Conference I March 26, 2019</a:t>
            </a:r>
          </a:p>
        </p:txBody>
      </p:sp>
    </p:spTree>
    <p:extLst>
      <p:ext uri="{BB962C8B-B14F-4D97-AF65-F5344CB8AC3E}">
        <p14:creationId xmlns:p14="http://schemas.microsoft.com/office/powerpoint/2010/main" val="3003561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813A5-FF96-4B34-8088-C790E174A23F}"/>
              </a:ext>
            </a:extLst>
          </p:cNvPr>
          <p:cNvSpPr>
            <a:spLocks noGrp="1"/>
          </p:cNvSpPr>
          <p:nvPr>
            <p:ph type="title"/>
          </p:nvPr>
        </p:nvSpPr>
        <p:spPr>
          <a:xfrm>
            <a:off x="497492" y="188218"/>
            <a:ext cx="10515600" cy="1325563"/>
          </a:xfrm>
        </p:spPr>
        <p:txBody>
          <a:bodyPr/>
          <a:lstStyle/>
          <a:p>
            <a:r>
              <a:rPr lang="en-US" dirty="0"/>
              <a:t>How does it work?</a:t>
            </a:r>
          </a:p>
        </p:txBody>
      </p:sp>
      <p:sp>
        <p:nvSpPr>
          <p:cNvPr id="3" name="Content Placeholder 2">
            <a:extLst>
              <a:ext uri="{FF2B5EF4-FFF2-40B4-BE49-F238E27FC236}">
                <a16:creationId xmlns:a16="http://schemas.microsoft.com/office/drawing/2014/main" id="{899AD5FA-A114-439A-9016-DC12648F342F}"/>
              </a:ext>
            </a:extLst>
          </p:cNvPr>
          <p:cNvSpPr>
            <a:spLocks noGrp="1"/>
          </p:cNvSpPr>
          <p:nvPr>
            <p:ph idx="1"/>
          </p:nvPr>
        </p:nvSpPr>
        <p:spPr>
          <a:xfrm>
            <a:off x="497492" y="1513781"/>
            <a:ext cx="10515600" cy="4840532"/>
          </a:xfrm>
        </p:spPr>
        <p:txBody>
          <a:bodyPr/>
          <a:lstStyle/>
          <a:p>
            <a:pPr>
              <a:spcBef>
                <a:spcPts val="600"/>
              </a:spcBef>
              <a:spcAft>
                <a:spcPts val="600"/>
              </a:spcAft>
            </a:pPr>
            <a:r>
              <a:rPr lang="en-US" sz="2400" dirty="0"/>
              <a:t>Methodologies are proposed by a third party</a:t>
            </a:r>
          </a:p>
          <a:p>
            <a:pPr lvl="1">
              <a:spcBef>
                <a:spcPts val="600"/>
              </a:spcBef>
              <a:spcAft>
                <a:spcPts val="600"/>
              </a:spcAft>
            </a:pPr>
            <a:r>
              <a:rPr lang="en-US" dirty="0"/>
              <a:t>Any credible mitigation concept is acceptable</a:t>
            </a:r>
          </a:p>
          <a:p>
            <a:pPr lvl="1">
              <a:spcBef>
                <a:spcPts val="600"/>
              </a:spcBef>
              <a:spcAft>
                <a:spcPts val="600"/>
              </a:spcAft>
            </a:pPr>
            <a:r>
              <a:rPr lang="en-US" dirty="0"/>
              <a:t>CAR evaluates to ensure conservative recognition of credits and approves methodology</a:t>
            </a:r>
          </a:p>
          <a:p>
            <a:pPr>
              <a:spcBef>
                <a:spcPts val="600"/>
              </a:spcBef>
              <a:spcAft>
                <a:spcPts val="600"/>
              </a:spcAft>
            </a:pPr>
            <a:r>
              <a:rPr lang="en-US" sz="2400" dirty="0"/>
              <a:t>Project proponent (company) invests in project consistent with approved methodology</a:t>
            </a:r>
          </a:p>
          <a:p>
            <a:pPr>
              <a:spcBef>
                <a:spcPts val="600"/>
              </a:spcBef>
              <a:spcAft>
                <a:spcPts val="600"/>
              </a:spcAft>
            </a:pPr>
            <a:r>
              <a:rPr lang="en-US" sz="2400" dirty="0"/>
              <a:t>Once project is up and running, CAR requires a confirmation </a:t>
            </a:r>
            <a:r>
              <a:rPr lang="en-US" sz="2400"/>
              <a:t>body to confirm </a:t>
            </a:r>
            <a:r>
              <a:rPr lang="en-US" sz="2400" dirty="0"/>
              <a:t>whether the project is performing according to methodology</a:t>
            </a:r>
          </a:p>
          <a:p>
            <a:pPr>
              <a:spcBef>
                <a:spcPts val="600"/>
              </a:spcBef>
              <a:spcAft>
                <a:spcPts val="600"/>
              </a:spcAft>
            </a:pPr>
            <a:r>
              <a:rPr lang="en-US" sz="2400" dirty="0"/>
              <a:t>Initial credits (Forecasted Mitigation Units, or FMUs) are issued, typically within first year or so of operation</a:t>
            </a:r>
          </a:p>
          <a:p>
            <a:pPr>
              <a:spcBef>
                <a:spcPts val="600"/>
              </a:spcBef>
              <a:spcAft>
                <a:spcPts val="600"/>
              </a:spcAft>
            </a:pPr>
            <a:endParaRPr lang="en-US" sz="2400" dirty="0"/>
          </a:p>
        </p:txBody>
      </p:sp>
    </p:spTree>
    <p:extLst>
      <p:ext uri="{BB962C8B-B14F-4D97-AF65-F5344CB8AC3E}">
        <p14:creationId xmlns:p14="http://schemas.microsoft.com/office/powerpoint/2010/main" val="1061403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813A5-FF96-4B34-8088-C790E174A23F}"/>
              </a:ext>
            </a:extLst>
          </p:cNvPr>
          <p:cNvSpPr>
            <a:spLocks noGrp="1"/>
          </p:cNvSpPr>
          <p:nvPr>
            <p:ph type="title"/>
          </p:nvPr>
        </p:nvSpPr>
        <p:spPr>
          <a:xfrm>
            <a:off x="511560" y="272625"/>
            <a:ext cx="10515600" cy="1129364"/>
          </a:xfrm>
        </p:spPr>
        <p:txBody>
          <a:bodyPr/>
          <a:lstStyle/>
          <a:p>
            <a:r>
              <a:rPr lang="en-US" dirty="0"/>
              <a:t>How does it work (continued)?</a:t>
            </a:r>
          </a:p>
        </p:txBody>
      </p:sp>
      <p:sp>
        <p:nvSpPr>
          <p:cNvPr id="3" name="Content Placeholder 2">
            <a:extLst>
              <a:ext uri="{FF2B5EF4-FFF2-40B4-BE49-F238E27FC236}">
                <a16:creationId xmlns:a16="http://schemas.microsoft.com/office/drawing/2014/main" id="{899AD5FA-A114-439A-9016-DC12648F342F}"/>
              </a:ext>
            </a:extLst>
          </p:cNvPr>
          <p:cNvSpPr>
            <a:spLocks noGrp="1"/>
          </p:cNvSpPr>
          <p:nvPr>
            <p:ph idx="1"/>
          </p:nvPr>
        </p:nvSpPr>
        <p:spPr>
          <a:xfrm>
            <a:off x="511560" y="1527849"/>
            <a:ext cx="10515600" cy="4649114"/>
          </a:xfrm>
        </p:spPr>
        <p:txBody>
          <a:bodyPr/>
          <a:lstStyle/>
          <a:p>
            <a:pPr>
              <a:spcBef>
                <a:spcPts val="600"/>
              </a:spcBef>
              <a:spcAft>
                <a:spcPts val="600"/>
              </a:spcAft>
            </a:pPr>
            <a:r>
              <a:rPr lang="en-US" sz="2400" dirty="0"/>
              <a:t>Project proponent does not have to continue to monitor</a:t>
            </a:r>
          </a:p>
          <a:p>
            <a:pPr lvl="1">
              <a:spcBef>
                <a:spcPts val="600"/>
              </a:spcBef>
              <a:spcAft>
                <a:spcPts val="600"/>
              </a:spcAft>
            </a:pPr>
            <a:r>
              <a:rPr lang="en-US" dirty="0"/>
              <a:t>CEQA often does not require it</a:t>
            </a:r>
          </a:p>
          <a:p>
            <a:pPr>
              <a:spcBef>
                <a:spcPts val="600"/>
              </a:spcBef>
              <a:spcAft>
                <a:spcPts val="600"/>
              </a:spcAft>
            </a:pPr>
            <a:r>
              <a:rPr lang="en-US" sz="2400" dirty="0"/>
              <a:t>Ongoing monitoring is encouraged, however, to earn back additional FMUs</a:t>
            </a:r>
          </a:p>
          <a:p>
            <a:pPr lvl="1">
              <a:spcBef>
                <a:spcPts val="600"/>
              </a:spcBef>
              <a:spcAft>
                <a:spcPts val="600"/>
              </a:spcAft>
            </a:pPr>
            <a:r>
              <a:rPr lang="en-US" dirty="0"/>
              <a:t>Additional credits may be available given initial conservative issuance of FMUs</a:t>
            </a:r>
          </a:p>
          <a:p>
            <a:pPr lvl="1">
              <a:spcBef>
                <a:spcPts val="600"/>
              </a:spcBef>
              <a:spcAft>
                <a:spcPts val="600"/>
              </a:spcAft>
            </a:pPr>
            <a:r>
              <a:rPr lang="en-US" dirty="0"/>
              <a:t>After initial issuance, Monitoring and Verification (M&amp;V) approach is similar to offsets, i.e., ex post recognition</a:t>
            </a:r>
          </a:p>
          <a:p>
            <a:pPr>
              <a:spcBef>
                <a:spcPts val="600"/>
              </a:spcBef>
              <a:spcAft>
                <a:spcPts val="600"/>
              </a:spcAft>
            </a:pPr>
            <a:r>
              <a:rPr lang="en-US" sz="2400" dirty="0"/>
              <a:t>Crediting period is methodology specific</a:t>
            </a:r>
          </a:p>
          <a:p>
            <a:pPr>
              <a:spcBef>
                <a:spcPts val="600"/>
              </a:spcBef>
              <a:spcAft>
                <a:spcPts val="600"/>
              </a:spcAft>
            </a:pPr>
            <a:r>
              <a:rPr lang="en-US" sz="2400" dirty="0"/>
              <a:t>Public registry tracks transaction of credits in a transparent, accessible system</a:t>
            </a:r>
          </a:p>
          <a:p>
            <a:pPr>
              <a:spcBef>
                <a:spcPts val="600"/>
              </a:spcBef>
              <a:spcAft>
                <a:spcPts val="600"/>
              </a:spcAft>
            </a:pPr>
            <a:endParaRPr lang="en-US" sz="2400" dirty="0"/>
          </a:p>
          <a:p>
            <a:pPr lvl="1">
              <a:spcBef>
                <a:spcPts val="600"/>
              </a:spcBef>
              <a:spcAft>
                <a:spcPts val="600"/>
              </a:spcAft>
            </a:pPr>
            <a:endParaRPr lang="en-US" dirty="0"/>
          </a:p>
          <a:p>
            <a:pPr>
              <a:spcBef>
                <a:spcPts val="600"/>
              </a:spcBef>
              <a:spcAft>
                <a:spcPts val="600"/>
              </a:spcAft>
            </a:pPr>
            <a:endParaRPr lang="en-US" sz="2400" dirty="0"/>
          </a:p>
        </p:txBody>
      </p:sp>
    </p:spTree>
    <p:extLst>
      <p:ext uri="{BB962C8B-B14F-4D97-AF65-F5344CB8AC3E}">
        <p14:creationId xmlns:p14="http://schemas.microsoft.com/office/powerpoint/2010/main" val="823164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8C92E-D77B-42FD-8DF4-CA288809D3CD}"/>
              </a:ext>
            </a:extLst>
          </p:cNvPr>
          <p:cNvSpPr>
            <a:spLocks noGrp="1"/>
          </p:cNvSpPr>
          <p:nvPr>
            <p:ph type="title"/>
          </p:nvPr>
        </p:nvSpPr>
        <p:spPr>
          <a:xfrm>
            <a:off x="299537" y="196223"/>
            <a:ext cx="9561912" cy="1325563"/>
          </a:xfrm>
        </p:spPr>
        <p:txBody>
          <a:bodyPr/>
          <a:lstStyle/>
          <a:p>
            <a:r>
              <a:rPr lang="en-US" sz="3300" dirty="0"/>
              <a:t>Voluntary transition to ex-post credit issuance </a:t>
            </a:r>
          </a:p>
        </p:txBody>
      </p:sp>
      <p:sp>
        <p:nvSpPr>
          <p:cNvPr id="6" name="Content Placeholder 2">
            <a:extLst>
              <a:ext uri="{FF2B5EF4-FFF2-40B4-BE49-F238E27FC236}">
                <a16:creationId xmlns:a16="http://schemas.microsoft.com/office/drawing/2014/main" id="{6BBAFDD7-9BEC-4F2F-8C0D-01FBAFFD9E05}"/>
              </a:ext>
            </a:extLst>
          </p:cNvPr>
          <p:cNvSpPr txBox="1">
            <a:spLocks/>
          </p:cNvSpPr>
          <p:nvPr/>
        </p:nvSpPr>
        <p:spPr bwMode="auto">
          <a:xfrm>
            <a:off x="361025" y="13716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ts val="600"/>
              </a:spcAft>
              <a:buChar char="•"/>
              <a:defRPr sz="2800">
                <a:solidFill>
                  <a:schemeClr val="accent1"/>
                </a:solidFill>
                <a:latin typeface="+mn-lt"/>
                <a:ea typeface="+mn-ea"/>
                <a:cs typeface="+mn-cs"/>
              </a:defRPr>
            </a:lvl1pPr>
            <a:lvl2pPr marL="742950" indent="-285750" algn="l" rtl="0" eaLnBrk="1" fontAlgn="base" hangingPunct="1">
              <a:spcBef>
                <a:spcPts val="600"/>
              </a:spcBef>
              <a:spcAft>
                <a:spcPts val="600"/>
              </a:spcAft>
              <a:buChar char="–"/>
              <a:defRPr sz="2400">
                <a:solidFill>
                  <a:schemeClr val="accent1"/>
                </a:solidFill>
                <a:latin typeface="+mn-lt"/>
              </a:defRPr>
            </a:lvl2pPr>
            <a:lvl3pPr marL="1143000" indent="-228600" algn="l" rtl="0" eaLnBrk="1" fontAlgn="base" hangingPunct="1">
              <a:spcBef>
                <a:spcPts val="600"/>
              </a:spcBef>
              <a:spcAft>
                <a:spcPts val="600"/>
              </a:spcAft>
              <a:buChar char="•"/>
              <a:defRPr sz="2000">
                <a:solidFill>
                  <a:schemeClr val="accent1"/>
                </a:solidFill>
                <a:latin typeface="+mn-lt"/>
              </a:defRPr>
            </a:lvl3pPr>
            <a:lvl4pPr marL="1600200" indent="-228600" algn="l" rtl="0" eaLnBrk="1" fontAlgn="base" hangingPunct="1">
              <a:spcBef>
                <a:spcPts val="600"/>
              </a:spcBef>
              <a:spcAft>
                <a:spcPts val="600"/>
              </a:spcAft>
              <a:buChar char="–"/>
              <a:defRPr sz="1800">
                <a:solidFill>
                  <a:schemeClr val="accent1"/>
                </a:solidFill>
                <a:latin typeface="+mn-lt"/>
              </a:defRPr>
            </a:lvl4pPr>
            <a:lvl5pPr marL="2057400" indent="-228600" algn="l" rtl="0" eaLnBrk="1" fontAlgn="base" hangingPunct="1">
              <a:spcBef>
                <a:spcPts val="600"/>
              </a:spcBef>
              <a:spcAft>
                <a:spcPts val="600"/>
              </a:spcAft>
              <a:buChar char="»"/>
              <a:defRPr sz="1800">
                <a:solidFill>
                  <a:schemeClr val="accent1"/>
                </a:solidFill>
                <a:latin typeface="+mn-lt"/>
              </a:defRPr>
            </a:lvl5pPr>
            <a:lvl6pPr marL="2514600" indent="-228600" algn="l" rtl="0" eaLnBrk="1" fontAlgn="base" hangingPunct="1">
              <a:spcBef>
                <a:spcPct val="20000"/>
              </a:spcBef>
              <a:spcAft>
                <a:spcPct val="0"/>
              </a:spcAft>
              <a:buChar char="»"/>
              <a:defRPr sz="2000">
                <a:solidFill>
                  <a:srgbClr val="0066FF"/>
                </a:solidFill>
                <a:latin typeface="+mn-lt"/>
              </a:defRPr>
            </a:lvl6pPr>
            <a:lvl7pPr marL="2971800" indent="-228600" algn="l" rtl="0" eaLnBrk="1" fontAlgn="base" hangingPunct="1">
              <a:spcBef>
                <a:spcPct val="20000"/>
              </a:spcBef>
              <a:spcAft>
                <a:spcPct val="0"/>
              </a:spcAft>
              <a:buChar char="»"/>
              <a:defRPr sz="2000">
                <a:solidFill>
                  <a:srgbClr val="0066FF"/>
                </a:solidFill>
                <a:latin typeface="+mn-lt"/>
              </a:defRPr>
            </a:lvl7pPr>
            <a:lvl8pPr marL="3429000" indent="-228600" algn="l" rtl="0" eaLnBrk="1" fontAlgn="base" hangingPunct="1">
              <a:spcBef>
                <a:spcPct val="20000"/>
              </a:spcBef>
              <a:spcAft>
                <a:spcPct val="0"/>
              </a:spcAft>
              <a:buChar char="»"/>
              <a:defRPr sz="2000">
                <a:solidFill>
                  <a:srgbClr val="0066FF"/>
                </a:solidFill>
                <a:latin typeface="+mn-lt"/>
              </a:defRPr>
            </a:lvl8pPr>
            <a:lvl9pPr marL="3886200" indent="-228600" algn="l" rtl="0" eaLnBrk="1" fontAlgn="base" hangingPunct="1">
              <a:spcBef>
                <a:spcPct val="20000"/>
              </a:spcBef>
              <a:spcAft>
                <a:spcPct val="0"/>
              </a:spcAft>
              <a:buChar char="»"/>
              <a:defRPr sz="2000">
                <a:solidFill>
                  <a:srgbClr val="0066FF"/>
                </a:solidFill>
                <a:latin typeface="+mn-lt"/>
              </a:defRPr>
            </a:lvl9pPr>
          </a:lstStyle>
          <a:p>
            <a:r>
              <a:rPr lang="en-US" sz="2300" kern="0" dirty="0">
                <a:latin typeface="Arial" panose="020B0604020202020204" pitchFamily="34" charset="0"/>
                <a:cs typeface="Arial" panose="020B0604020202020204" pitchFamily="34" charset="0"/>
              </a:rPr>
              <a:t>After completion of ex-ante crediting period, </a:t>
            </a:r>
            <a:r>
              <a:rPr lang="en-US" sz="2300" b="1" kern="0" dirty="0">
                <a:solidFill>
                  <a:schemeClr val="accent6"/>
                </a:solidFill>
                <a:latin typeface="Arial" panose="020B0604020202020204" pitchFamily="34" charset="0"/>
                <a:cs typeface="Arial" panose="020B0604020202020204" pitchFamily="34" charset="0"/>
              </a:rPr>
              <a:t>projects may opt to receive ex-post FMUs</a:t>
            </a:r>
            <a:r>
              <a:rPr lang="en-US" sz="2300" kern="0" dirty="0">
                <a:latin typeface="Arial" panose="020B0604020202020204" pitchFamily="34" charset="0"/>
                <a:cs typeface="Arial" panose="020B0604020202020204" pitchFamily="34" charset="0"/>
              </a:rPr>
              <a:t> upon project renewal and ongoing monitoring, reporting, and verification </a:t>
            </a:r>
          </a:p>
          <a:p>
            <a:r>
              <a:rPr lang="en-US" sz="2300" kern="0" dirty="0">
                <a:solidFill>
                  <a:srgbClr val="0070C0"/>
                </a:solidFill>
                <a:latin typeface="Arial" panose="020B0604020202020204" pitchFamily="34" charset="0"/>
                <a:cs typeface="Arial" panose="020B0604020202020204" pitchFamily="34" charset="0"/>
              </a:rPr>
              <a:t>Projects that opt-in to the voluntary incentive program are eligible for this option</a:t>
            </a:r>
          </a:p>
          <a:p>
            <a:pPr marL="0" indent="0">
              <a:buFontTx/>
              <a:buNone/>
            </a:pPr>
            <a:endParaRPr lang="en-US" sz="2300" kern="0" dirty="0">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A7774BA6-0BB9-4AE9-BE6A-EF73906E37DE}"/>
              </a:ext>
            </a:extLst>
          </p:cNvPr>
          <p:cNvCxnSpPr>
            <a:cxnSpLocks/>
          </p:cNvCxnSpPr>
          <p:nvPr/>
        </p:nvCxnSpPr>
        <p:spPr>
          <a:xfrm>
            <a:off x="1454877" y="4403810"/>
            <a:ext cx="10402343" cy="0"/>
          </a:xfrm>
          <a:prstGeom prst="line">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 name="Left Brace 7">
            <a:extLst>
              <a:ext uri="{FF2B5EF4-FFF2-40B4-BE49-F238E27FC236}">
                <a16:creationId xmlns:a16="http://schemas.microsoft.com/office/drawing/2014/main" id="{69F4F7A9-6B97-4F4C-8AA0-520A9835E923}"/>
              </a:ext>
            </a:extLst>
          </p:cNvPr>
          <p:cNvSpPr/>
          <p:nvPr/>
        </p:nvSpPr>
        <p:spPr>
          <a:xfrm rot="5400000">
            <a:off x="4406032" y="938311"/>
            <a:ext cx="476247" cy="637855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60FE5EA1-7185-4CE9-AC9E-89F15036EF50}"/>
              </a:ext>
            </a:extLst>
          </p:cNvPr>
          <p:cNvSpPr txBox="1"/>
          <p:nvPr/>
        </p:nvSpPr>
        <p:spPr>
          <a:xfrm>
            <a:off x="3583608" y="3227677"/>
            <a:ext cx="2121093" cy="338554"/>
          </a:xfrm>
          <a:prstGeom prst="rect">
            <a:avLst/>
          </a:prstGeom>
          <a:noFill/>
          <a:ln>
            <a:solidFill>
              <a:schemeClr val="accent1">
                <a:shade val="95000"/>
                <a:satMod val="105000"/>
              </a:schemeClr>
            </a:solidFill>
          </a:ln>
        </p:spPr>
        <p:txBody>
          <a:bodyPr wrap="none" rtlCol="0">
            <a:spAutoFit/>
          </a:bodyPr>
          <a:lstStyle/>
          <a:p>
            <a:r>
              <a:rPr lang="en-US" sz="1600">
                <a:solidFill>
                  <a:schemeClr val="accent1"/>
                </a:solidFill>
                <a:latin typeface="Arial" panose="020B0604020202020204" pitchFamily="34" charset="0"/>
                <a:cs typeface="Arial" panose="020B0604020202020204" pitchFamily="34" charset="0"/>
              </a:rPr>
              <a:t>Initial crediting period</a:t>
            </a:r>
          </a:p>
        </p:txBody>
      </p:sp>
      <p:cxnSp>
        <p:nvCxnSpPr>
          <p:cNvPr id="10" name="Straight Arrow Connector 9">
            <a:extLst>
              <a:ext uri="{FF2B5EF4-FFF2-40B4-BE49-F238E27FC236}">
                <a16:creationId xmlns:a16="http://schemas.microsoft.com/office/drawing/2014/main" id="{D2102B6A-5A61-4B47-A5D9-65FECBCB7441}"/>
              </a:ext>
            </a:extLst>
          </p:cNvPr>
          <p:cNvCxnSpPr>
            <a:cxnSpLocks/>
          </p:cNvCxnSpPr>
          <p:nvPr/>
        </p:nvCxnSpPr>
        <p:spPr>
          <a:xfrm>
            <a:off x="1454876" y="3684014"/>
            <a:ext cx="0" cy="38100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B3F8A31-A3D7-4EB3-B44A-F04E5A98B2E6}"/>
              </a:ext>
            </a:extLst>
          </p:cNvPr>
          <p:cNvSpPr txBox="1"/>
          <p:nvPr/>
        </p:nvSpPr>
        <p:spPr>
          <a:xfrm>
            <a:off x="292395" y="3347799"/>
            <a:ext cx="2501006" cy="338554"/>
          </a:xfrm>
          <a:prstGeom prst="rect">
            <a:avLst/>
          </a:prstGeom>
          <a:noFill/>
        </p:spPr>
        <p:txBody>
          <a:bodyPr wrap="none" rtlCol="0">
            <a:spAutoFit/>
          </a:bodyPr>
          <a:lstStyle/>
          <a:p>
            <a:r>
              <a:rPr lang="en-US" sz="1600">
                <a:solidFill>
                  <a:schemeClr val="accent1"/>
                </a:solidFill>
                <a:latin typeface="Arial" panose="020B0604020202020204" pitchFamily="34" charset="0"/>
                <a:cs typeface="Arial" panose="020B0604020202020204" pitchFamily="34" charset="0"/>
              </a:rPr>
              <a:t>Implement project activity</a:t>
            </a:r>
          </a:p>
        </p:txBody>
      </p:sp>
      <p:cxnSp>
        <p:nvCxnSpPr>
          <p:cNvPr id="12" name="Straight Arrow Connector 11">
            <a:extLst>
              <a:ext uri="{FF2B5EF4-FFF2-40B4-BE49-F238E27FC236}">
                <a16:creationId xmlns:a16="http://schemas.microsoft.com/office/drawing/2014/main" id="{EF0B4C03-C00D-4B65-A897-B0C6F64E16AE}"/>
              </a:ext>
            </a:extLst>
          </p:cNvPr>
          <p:cNvCxnSpPr>
            <a:cxnSpLocks/>
          </p:cNvCxnSpPr>
          <p:nvPr/>
        </p:nvCxnSpPr>
        <p:spPr>
          <a:xfrm flipV="1">
            <a:off x="1759684" y="4556211"/>
            <a:ext cx="0" cy="433445"/>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D4C530F-319D-496F-8C56-FAE6D0B44E18}"/>
              </a:ext>
            </a:extLst>
          </p:cNvPr>
          <p:cNvSpPr txBox="1"/>
          <p:nvPr/>
        </p:nvSpPr>
        <p:spPr>
          <a:xfrm>
            <a:off x="487973" y="5058524"/>
            <a:ext cx="2579189" cy="584775"/>
          </a:xfrm>
          <a:prstGeom prst="rect">
            <a:avLst/>
          </a:prstGeom>
          <a:noFill/>
        </p:spPr>
        <p:txBody>
          <a:bodyPr wrap="square" rtlCol="0">
            <a:spAutoFit/>
          </a:bodyPr>
          <a:lstStyle/>
          <a:p>
            <a:pPr algn="ctr"/>
            <a:r>
              <a:rPr lang="en-US" sz="1600">
                <a:solidFill>
                  <a:schemeClr val="accent1"/>
                </a:solidFill>
                <a:latin typeface="Arial" panose="020B0604020202020204" pitchFamily="34" charset="0"/>
                <a:cs typeface="Arial" panose="020B0604020202020204" pitchFamily="34" charset="0"/>
              </a:rPr>
              <a:t>Confirmation of activity, issuance of FMUs</a:t>
            </a:r>
          </a:p>
        </p:txBody>
      </p:sp>
      <p:cxnSp>
        <p:nvCxnSpPr>
          <p:cNvPr id="14" name="Straight Arrow Connector 13">
            <a:extLst>
              <a:ext uri="{FF2B5EF4-FFF2-40B4-BE49-F238E27FC236}">
                <a16:creationId xmlns:a16="http://schemas.microsoft.com/office/drawing/2014/main" id="{27CE902A-883A-4F85-B82F-F9762CAD4596}"/>
              </a:ext>
            </a:extLst>
          </p:cNvPr>
          <p:cNvCxnSpPr>
            <a:cxnSpLocks/>
          </p:cNvCxnSpPr>
          <p:nvPr/>
        </p:nvCxnSpPr>
        <p:spPr>
          <a:xfrm flipV="1">
            <a:off x="4691563" y="4556211"/>
            <a:ext cx="0" cy="433445"/>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D95A39B-EF50-4A4D-960B-98A9553FF7D6}"/>
              </a:ext>
            </a:extLst>
          </p:cNvPr>
          <p:cNvSpPr txBox="1"/>
          <p:nvPr/>
        </p:nvSpPr>
        <p:spPr>
          <a:xfrm>
            <a:off x="3634446" y="5148289"/>
            <a:ext cx="2070255" cy="830997"/>
          </a:xfrm>
          <a:prstGeom prst="rect">
            <a:avLst/>
          </a:prstGeom>
          <a:noFill/>
        </p:spPr>
        <p:txBody>
          <a:bodyPr wrap="square" rtlCol="0">
            <a:spAutoFit/>
          </a:bodyPr>
          <a:lstStyle/>
          <a:p>
            <a:pPr algn="ctr"/>
            <a:r>
              <a:rPr lang="en-US" sz="1600">
                <a:solidFill>
                  <a:schemeClr val="accent6"/>
                </a:solidFill>
                <a:latin typeface="Arial" panose="020B0604020202020204" pitchFamily="34" charset="0"/>
                <a:cs typeface="Arial" panose="020B0604020202020204" pitchFamily="34" charset="0"/>
              </a:rPr>
              <a:t>OPTIONAL monitoring data submission</a:t>
            </a:r>
          </a:p>
        </p:txBody>
      </p:sp>
      <p:cxnSp>
        <p:nvCxnSpPr>
          <p:cNvPr id="16" name="Straight Arrow Connector 15">
            <a:extLst>
              <a:ext uri="{FF2B5EF4-FFF2-40B4-BE49-F238E27FC236}">
                <a16:creationId xmlns:a16="http://schemas.microsoft.com/office/drawing/2014/main" id="{0266DBE7-26E8-4506-97F6-F7A42E6ACA29}"/>
              </a:ext>
            </a:extLst>
          </p:cNvPr>
          <p:cNvCxnSpPr>
            <a:cxnSpLocks/>
          </p:cNvCxnSpPr>
          <p:nvPr/>
        </p:nvCxnSpPr>
        <p:spPr>
          <a:xfrm flipV="1">
            <a:off x="7852039" y="4643541"/>
            <a:ext cx="0" cy="692231"/>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2C17D79-06C7-46A7-920A-8F1892EC0D04}"/>
              </a:ext>
            </a:extLst>
          </p:cNvPr>
          <p:cNvSpPr txBox="1"/>
          <p:nvPr/>
        </p:nvSpPr>
        <p:spPr>
          <a:xfrm>
            <a:off x="5321008" y="4616134"/>
            <a:ext cx="2404867" cy="1077218"/>
          </a:xfrm>
          <a:prstGeom prst="rect">
            <a:avLst/>
          </a:prstGeom>
          <a:noFill/>
        </p:spPr>
        <p:txBody>
          <a:bodyPr wrap="square" rtlCol="0">
            <a:spAutoFit/>
          </a:bodyPr>
          <a:lstStyle/>
          <a:p>
            <a:pPr algn="ctr"/>
            <a:r>
              <a:rPr lang="en-US" sz="1600">
                <a:solidFill>
                  <a:schemeClr val="accent6"/>
                </a:solidFill>
                <a:latin typeface="Arial" panose="020B0604020202020204" pitchFamily="34" charset="0"/>
                <a:cs typeface="Arial" panose="020B0604020202020204" pitchFamily="34" charset="0"/>
              </a:rPr>
              <a:t>Ex-post verification of monitoring and reporting data; additional FMU issuance</a:t>
            </a:r>
          </a:p>
        </p:txBody>
      </p:sp>
      <p:sp>
        <p:nvSpPr>
          <p:cNvPr id="18" name="Left Brace 17">
            <a:extLst>
              <a:ext uri="{FF2B5EF4-FFF2-40B4-BE49-F238E27FC236}">
                <a16:creationId xmlns:a16="http://schemas.microsoft.com/office/drawing/2014/main" id="{FBA349A0-1C30-4202-A557-B214F83F70AB}"/>
              </a:ext>
            </a:extLst>
          </p:cNvPr>
          <p:cNvSpPr/>
          <p:nvPr/>
        </p:nvSpPr>
        <p:spPr>
          <a:xfrm rot="5400000">
            <a:off x="9443250" y="2504651"/>
            <a:ext cx="476247" cy="320013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E1AC0E63-88D6-499F-95A2-A244D9AC2D36}"/>
              </a:ext>
            </a:extLst>
          </p:cNvPr>
          <p:cNvSpPr txBox="1"/>
          <p:nvPr/>
        </p:nvSpPr>
        <p:spPr>
          <a:xfrm>
            <a:off x="8479803" y="3362051"/>
            <a:ext cx="2339102" cy="338554"/>
          </a:xfrm>
          <a:prstGeom prst="rect">
            <a:avLst/>
          </a:prstGeom>
          <a:noFill/>
          <a:ln>
            <a:solidFill>
              <a:schemeClr val="accent1">
                <a:shade val="95000"/>
                <a:satMod val="105000"/>
              </a:schemeClr>
            </a:solidFill>
          </a:ln>
        </p:spPr>
        <p:txBody>
          <a:bodyPr wrap="none" rtlCol="0">
            <a:spAutoFit/>
          </a:bodyPr>
          <a:lstStyle/>
          <a:p>
            <a:r>
              <a:rPr lang="en-US" sz="1600">
                <a:solidFill>
                  <a:schemeClr val="accent1"/>
                </a:solidFill>
                <a:latin typeface="Arial" panose="020B0604020202020204" pitchFamily="34" charset="0"/>
                <a:cs typeface="Arial" panose="020B0604020202020204" pitchFamily="34" charset="0"/>
              </a:rPr>
              <a:t>Ex-post crediting period</a:t>
            </a:r>
          </a:p>
        </p:txBody>
      </p:sp>
      <p:sp>
        <p:nvSpPr>
          <p:cNvPr id="20" name="Right Brace 19">
            <a:extLst>
              <a:ext uri="{FF2B5EF4-FFF2-40B4-BE49-F238E27FC236}">
                <a16:creationId xmlns:a16="http://schemas.microsoft.com/office/drawing/2014/main" id="{5B4FF9ED-7670-467F-AFC3-A666633DD176}"/>
              </a:ext>
            </a:extLst>
          </p:cNvPr>
          <p:cNvSpPr/>
          <p:nvPr/>
        </p:nvSpPr>
        <p:spPr>
          <a:xfrm rot="5400000">
            <a:off x="8434996" y="4124284"/>
            <a:ext cx="286585" cy="99396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Brace 20">
            <a:extLst>
              <a:ext uri="{FF2B5EF4-FFF2-40B4-BE49-F238E27FC236}">
                <a16:creationId xmlns:a16="http://schemas.microsoft.com/office/drawing/2014/main" id="{6C50C03F-7683-4B94-9C38-4C7A595BD24E}"/>
              </a:ext>
            </a:extLst>
          </p:cNvPr>
          <p:cNvSpPr/>
          <p:nvPr/>
        </p:nvSpPr>
        <p:spPr>
          <a:xfrm rot="5400000">
            <a:off x="9525803" y="4126526"/>
            <a:ext cx="274589" cy="104502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ight Brace 21">
            <a:extLst>
              <a:ext uri="{FF2B5EF4-FFF2-40B4-BE49-F238E27FC236}">
                <a16:creationId xmlns:a16="http://schemas.microsoft.com/office/drawing/2014/main" id="{7478AA74-686E-4CDB-873C-38A7496968B7}"/>
              </a:ext>
            </a:extLst>
          </p:cNvPr>
          <p:cNvSpPr/>
          <p:nvPr/>
        </p:nvSpPr>
        <p:spPr>
          <a:xfrm rot="5400000">
            <a:off x="10621634" y="4119269"/>
            <a:ext cx="274589" cy="104502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CCD9E795-E522-4178-819B-B8AB07315DD2}"/>
              </a:ext>
            </a:extLst>
          </p:cNvPr>
          <p:cNvSpPr txBox="1"/>
          <p:nvPr/>
        </p:nvSpPr>
        <p:spPr>
          <a:xfrm>
            <a:off x="8397821" y="4781669"/>
            <a:ext cx="2579210" cy="1323439"/>
          </a:xfrm>
          <a:prstGeom prst="rect">
            <a:avLst/>
          </a:prstGeom>
          <a:noFill/>
        </p:spPr>
        <p:txBody>
          <a:bodyPr wrap="square" rtlCol="0">
            <a:spAutoFit/>
          </a:bodyPr>
          <a:lstStyle/>
          <a:p>
            <a:pPr algn="ctr"/>
            <a:r>
              <a:rPr lang="en-US" sz="1600">
                <a:solidFill>
                  <a:schemeClr val="accent6"/>
                </a:solidFill>
                <a:latin typeface="Arial" panose="020B0604020202020204" pitchFamily="34" charset="0"/>
                <a:cs typeface="Arial" panose="020B0604020202020204" pitchFamily="34" charset="0"/>
              </a:rPr>
              <a:t>Periodic monitoring and reporting + ex-post verification by Confirmation Body = issuance of FMUs </a:t>
            </a:r>
          </a:p>
        </p:txBody>
      </p:sp>
      <p:sp>
        <p:nvSpPr>
          <p:cNvPr id="23" name="TextBox 22">
            <a:extLst>
              <a:ext uri="{FF2B5EF4-FFF2-40B4-BE49-F238E27FC236}">
                <a16:creationId xmlns:a16="http://schemas.microsoft.com/office/drawing/2014/main" id="{A55FFC35-FDFB-4764-ABCC-A01872DC48AA}"/>
              </a:ext>
            </a:extLst>
          </p:cNvPr>
          <p:cNvSpPr txBox="1"/>
          <p:nvPr/>
        </p:nvSpPr>
        <p:spPr>
          <a:xfrm>
            <a:off x="11233171" y="4459972"/>
            <a:ext cx="913859" cy="369332"/>
          </a:xfrm>
          <a:prstGeom prst="rect">
            <a:avLst/>
          </a:prstGeom>
          <a:noFill/>
        </p:spPr>
        <p:txBody>
          <a:bodyPr wrap="square" rtlCol="0">
            <a:spAutoFit/>
          </a:bodyPr>
          <a:lstStyle>
            <a:defPPr>
              <a:defRPr lang="en-US"/>
            </a:defPPr>
            <a:lvl1pPr algn="ctr">
              <a:defRPr>
                <a:solidFill>
                  <a:schemeClr val="accent1"/>
                </a:solidFill>
              </a:defRPr>
            </a:lvl1pPr>
          </a:lstStyle>
          <a:p>
            <a:r>
              <a:rPr lang="en-US">
                <a:latin typeface="Arial" panose="020B0604020202020204" pitchFamily="34" charset="0"/>
                <a:cs typeface="Arial" panose="020B0604020202020204" pitchFamily="34" charset="0"/>
              </a:rPr>
              <a:t>Time</a:t>
            </a:r>
          </a:p>
        </p:txBody>
      </p:sp>
      <p:sp>
        <p:nvSpPr>
          <p:cNvPr id="25" name="Rectangle 24">
            <a:extLst>
              <a:ext uri="{FF2B5EF4-FFF2-40B4-BE49-F238E27FC236}">
                <a16:creationId xmlns:a16="http://schemas.microsoft.com/office/drawing/2014/main" id="{348E36B2-70AC-4753-B992-E51BD50FDDD4}"/>
              </a:ext>
            </a:extLst>
          </p:cNvPr>
          <p:cNvSpPr/>
          <p:nvPr/>
        </p:nvSpPr>
        <p:spPr>
          <a:xfrm>
            <a:off x="8019891" y="3245028"/>
            <a:ext cx="3312358" cy="3143061"/>
          </a:xfrm>
          <a:prstGeom prst="rect">
            <a:avLst/>
          </a:prstGeom>
          <a:noFill/>
          <a:ln>
            <a:solidFill>
              <a:schemeClr val="tx1"/>
            </a:solidFill>
            <a:prstDash val="dash"/>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283EB86-0825-4BC4-87D2-F43A8A7C7026}"/>
              </a:ext>
            </a:extLst>
          </p:cNvPr>
          <p:cNvSpPr/>
          <p:nvPr/>
        </p:nvSpPr>
        <p:spPr>
          <a:xfrm>
            <a:off x="3657287" y="4489968"/>
            <a:ext cx="4251811" cy="1898129"/>
          </a:xfrm>
          <a:prstGeom prst="rect">
            <a:avLst/>
          </a:prstGeom>
          <a:noFill/>
          <a:ln>
            <a:solidFill>
              <a:schemeClr val="tx1"/>
            </a:solidFill>
            <a:prstDash val="dash"/>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7B34DD19-BC15-41A2-B35C-DDD37ED16E73}"/>
              </a:ext>
            </a:extLst>
          </p:cNvPr>
          <p:cNvCxnSpPr>
            <a:cxnSpLocks/>
          </p:cNvCxnSpPr>
          <p:nvPr/>
        </p:nvCxnSpPr>
        <p:spPr>
          <a:xfrm flipH="1">
            <a:off x="7600867" y="5321705"/>
            <a:ext cx="251174"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93B149C-7CD1-406C-98DC-B4C74D146ECF}"/>
              </a:ext>
            </a:extLst>
          </p:cNvPr>
          <p:cNvSpPr txBox="1"/>
          <p:nvPr/>
        </p:nvSpPr>
        <p:spPr>
          <a:xfrm>
            <a:off x="3676650" y="6042551"/>
            <a:ext cx="1148841" cy="338554"/>
          </a:xfrm>
          <a:prstGeom prst="rect">
            <a:avLst/>
          </a:prstGeom>
          <a:noFill/>
        </p:spPr>
        <p:txBody>
          <a:bodyPr wrap="none" rtlCol="0">
            <a:spAutoFit/>
          </a:bodyPr>
          <a:lstStyle/>
          <a:p>
            <a:r>
              <a:rPr lang="en-US" sz="1600" i="1">
                <a:latin typeface="Arial" panose="020B0604020202020204" pitchFamily="34" charset="0"/>
                <a:cs typeface="Arial" panose="020B0604020202020204" pitchFamily="34" charset="0"/>
              </a:rPr>
              <a:t>Stage Two</a:t>
            </a:r>
          </a:p>
        </p:txBody>
      </p:sp>
      <p:sp>
        <p:nvSpPr>
          <p:cNvPr id="42" name="Rectangle 41">
            <a:extLst>
              <a:ext uri="{FF2B5EF4-FFF2-40B4-BE49-F238E27FC236}">
                <a16:creationId xmlns:a16="http://schemas.microsoft.com/office/drawing/2014/main" id="{AE5D4683-0912-4E3C-8CBC-5870C7FC60D8}"/>
              </a:ext>
            </a:extLst>
          </p:cNvPr>
          <p:cNvSpPr/>
          <p:nvPr/>
        </p:nvSpPr>
        <p:spPr>
          <a:xfrm>
            <a:off x="275059" y="3245029"/>
            <a:ext cx="2902766" cy="3143060"/>
          </a:xfrm>
          <a:prstGeom prst="rect">
            <a:avLst/>
          </a:prstGeom>
          <a:noFill/>
          <a:ln>
            <a:solidFill>
              <a:schemeClr val="tx1"/>
            </a:solidFill>
            <a:prstDash val="dash"/>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DE0CDC4D-6A28-47CC-B31E-D3A6B5234D00}"/>
              </a:ext>
            </a:extLst>
          </p:cNvPr>
          <p:cNvSpPr txBox="1"/>
          <p:nvPr/>
        </p:nvSpPr>
        <p:spPr>
          <a:xfrm>
            <a:off x="299537" y="6041321"/>
            <a:ext cx="1165704" cy="338554"/>
          </a:xfrm>
          <a:prstGeom prst="rect">
            <a:avLst/>
          </a:prstGeom>
          <a:noFill/>
        </p:spPr>
        <p:txBody>
          <a:bodyPr wrap="none" rtlCol="0">
            <a:spAutoFit/>
          </a:bodyPr>
          <a:lstStyle/>
          <a:p>
            <a:r>
              <a:rPr lang="en-US" sz="1600" i="1">
                <a:latin typeface="Arial" panose="020B0604020202020204" pitchFamily="34" charset="0"/>
                <a:cs typeface="Arial" panose="020B0604020202020204" pitchFamily="34" charset="0"/>
              </a:rPr>
              <a:t>Stage One</a:t>
            </a:r>
          </a:p>
        </p:txBody>
      </p:sp>
      <p:sp>
        <p:nvSpPr>
          <p:cNvPr id="44" name="TextBox 43">
            <a:extLst>
              <a:ext uri="{FF2B5EF4-FFF2-40B4-BE49-F238E27FC236}">
                <a16:creationId xmlns:a16="http://schemas.microsoft.com/office/drawing/2014/main" id="{D19695E6-44EC-4F98-96FD-CED4B986341E}"/>
              </a:ext>
            </a:extLst>
          </p:cNvPr>
          <p:cNvSpPr txBox="1"/>
          <p:nvPr/>
        </p:nvSpPr>
        <p:spPr>
          <a:xfrm>
            <a:off x="8049505" y="6053259"/>
            <a:ext cx="1313180" cy="338554"/>
          </a:xfrm>
          <a:prstGeom prst="rect">
            <a:avLst/>
          </a:prstGeom>
          <a:noFill/>
        </p:spPr>
        <p:txBody>
          <a:bodyPr wrap="none" rtlCol="0">
            <a:spAutoFit/>
          </a:bodyPr>
          <a:lstStyle/>
          <a:p>
            <a:r>
              <a:rPr lang="en-US" sz="1600" i="1">
                <a:latin typeface="Arial" panose="020B0604020202020204" pitchFamily="34" charset="0"/>
                <a:cs typeface="Arial" panose="020B0604020202020204" pitchFamily="34" charset="0"/>
              </a:rPr>
              <a:t>Stage Three</a:t>
            </a:r>
          </a:p>
        </p:txBody>
      </p:sp>
    </p:spTree>
    <p:extLst>
      <p:ext uri="{BB962C8B-B14F-4D97-AF65-F5344CB8AC3E}">
        <p14:creationId xmlns:p14="http://schemas.microsoft.com/office/powerpoint/2010/main" val="190621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6" grpId="0" animBg="1"/>
      <p:bldP spid="26" grpId="1" animBg="1"/>
      <p:bldP spid="42" grpId="0" animBg="1"/>
      <p:bldP spid="4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663A1-6A77-4702-BFC5-36B58150A1DE}"/>
              </a:ext>
            </a:extLst>
          </p:cNvPr>
          <p:cNvSpPr>
            <a:spLocks noGrp="1"/>
          </p:cNvSpPr>
          <p:nvPr>
            <p:ph type="title"/>
          </p:nvPr>
        </p:nvSpPr>
        <p:spPr>
          <a:xfrm>
            <a:off x="530861" y="272626"/>
            <a:ext cx="11130277" cy="1147120"/>
          </a:xfrm>
        </p:spPr>
        <p:txBody>
          <a:bodyPr/>
          <a:lstStyle/>
          <a:p>
            <a:r>
              <a:rPr lang="en-US" sz="4000" dirty="0"/>
              <a:t>Key objectives of Climate Forward</a:t>
            </a:r>
          </a:p>
        </p:txBody>
      </p:sp>
      <p:sp>
        <p:nvSpPr>
          <p:cNvPr id="3" name="Content Placeholder 2">
            <a:extLst>
              <a:ext uri="{FF2B5EF4-FFF2-40B4-BE49-F238E27FC236}">
                <a16:creationId xmlns:a16="http://schemas.microsoft.com/office/drawing/2014/main" id="{C0035CA1-9ED9-4969-9DEE-B37D405BE6A2}"/>
              </a:ext>
            </a:extLst>
          </p:cNvPr>
          <p:cNvSpPr>
            <a:spLocks noGrp="1"/>
          </p:cNvSpPr>
          <p:nvPr>
            <p:ph idx="1"/>
          </p:nvPr>
        </p:nvSpPr>
        <p:spPr>
          <a:xfrm>
            <a:off x="530861" y="1600542"/>
            <a:ext cx="11130276" cy="4715852"/>
          </a:xfrm>
        </p:spPr>
        <p:txBody>
          <a:bodyPr/>
          <a:lstStyle/>
          <a:p>
            <a:r>
              <a:rPr lang="en-US" dirty="0"/>
              <a:t>Help unlock </a:t>
            </a:r>
            <a:r>
              <a:rPr lang="en-US" dirty="0">
                <a:solidFill>
                  <a:schemeClr val="accent6"/>
                </a:solidFill>
              </a:rPr>
              <a:t>local investment </a:t>
            </a:r>
            <a:r>
              <a:rPr lang="en-US" dirty="0"/>
              <a:t>opportunities</a:t>
            </a:r>
          </a:p>
          <a:p>
            <a:r>
              <a:rPr lang="en-US" dirty="0"/>
              <a:t>Encourage projects with </a:t>
            </a:r>
            <a:r>
              <a:rPr lang="en-US" dirty="0">
                <a:solidFill>
                  <a:schemeClr val="accent6"/>
                </a:solidFill>
              </a:rPr>
              <a:t>co-benefits</a:t>
            </a:r>
            <a:r>
              <a:rPr lang="en-US" dirty="0"/>
              <a:t>, including </a:t>
            </a:r>
            <a:r>
              <a:rPr lang="en-US" dirty="0">
                <a:solidFill>
                  <a:schemeClr val="accent6"/>
                </a:solidFill>
              </a:rPr>
              <a:t>health</a:t>
            </a:r>
            <a:r>
              <a:rPr lang="en-US" dirty="0"/>
              <a:t> benefits</a:t>
            </a:r>
          </a:p>
          <a:p>
            <a:r>
              <a:rPr lang="en-US" dirty="0">
                <a:solidFill>
                  <a:schemeClr val="accent1"/>
                </a:solidFill>
              </a:rPr>
              <a:t>Generate additional carbon credits not readily accessible through existing programs</a:t>
            </a:r>
          </a:p>
          <a:p>
            <a:r>
              <a:rPr lang="en-US" dirty="0"/>
              <a:t>Seek methodologies with </a:t>
            </a:r>
            <a:r>
              <a:rPr lang="en-US" dirty="0">
                <a:solidFill>
                  <a:schemeClr val="accent6"/>
                </a:solidFill>
              </a:rPr>
              <a:t>broad geographic applicability</a:t>
            </a:r>
          </a:p>
          <a:p>
            <a:pPr marL="0" indent="0">
              <a:buNone/>
            </a:pPr>
            <a:endParaRPr lang="en-US" dirty="0"/>
          </a:p>
          <a:p>
            <a:pPr marL="0" indent="0" algn="ctr">
              <a:buNone/>
            </a:pPr>
            <a:r>
              <a:rPr lang="en-US" b="1" dirty="0">
                <a:solidFill>
                  <a:schemeClr val="accent2"/>
                </a:solidFill>
              </a:rPr>
              <a:t>ACCELERATE CLIMATE ACTION NOW—WE ARE OUT OF TIME!</a:t>
            </a:r>
          </a:p>
          <a:p>
            <a:endParaRPr lang="en-US" dirty="0"/>
          </a:p>
        </p:txBody>
      </p:sp>
    </p:spTree>
    <p:extLst>
      <p:ext uri="{BB962C8B-B14F-4D97-AF65-F5344CB8AC3E}">
        <p14:creationId xmlns:p14="http://schemas.microsoft.com/office/powerpoint/2010/main" val="1232328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E75B6-AB68-4F15-8CEB-E4ACBF4D511C}"/>
              </a:ext>
            </a:extLst>
          </p:cNvPr>
          <p:cNvSpPr>
            <a:spLocks noGrp="1"/>
          </p:cNvSpPr>
          <p:nvPr>
            <p:ph type="title"/>
          </p:nvPr>
        </p:nvSpPr>
        <p:spPr>
          <a:xfrm>
            <a:off x="506071" y="186341"/>
            <a:ext cx="10515600" cy="1325563"/>
          </a:xfrm>
        </p:spPr>
        <p:txBody>
          <a:bodyPr/>
          <a:lstStyle/>
          <a:p>
            <a:r>
              <a:rPr lang="en-US" sz="4000" dirty="0"/>
              <a:t>How to take Climate Forward action</a:t>
            </a:r>
          </a:p>
        </p:txBody>
      </p:sp>
      <p:sp>
        <p:nvSpPr>
          <p:cNvPr id="3" name="Content Placeholder 2">
            <a:extLst>
              <a:ext uri="{FF2B5EF4-FFF2-40B4-BE49-F238E27FC236}">
                <a16:creationId xmlns:a16="http://schemas.microsoft.com/office/drawing/2014/main" id="{8B9333B3-EFF6-45D3-A270-9B4E3D1B9BFA}"/>
              </a:ext>
            </a:extLst>
          </p:cNvPr>
          <p:cNvSpPr>
            <a:spLocks noGrp="1"/>
          </p:cNvSpPr>
          <p:nvPr>
            <p:ph idx="1"/>
          </p:nvPr>
        </p:nvSpPr>
        <p:spPr>
          <a:xfrm>
            <a:off x="506071" y="1511904"/>
            <a:ext cx="10972800" cy="4323832"/>
          </a:xfrm>
        </p:spPr>
        <p:txBody>
          <a:bodyPr/>
          <a:lstStyle/>
          <a:p>
            <a:pPr marL="514350" indent="-514350">
              <a:lnSpc>
                <a:spcPct val="100000"/>
              </a:lnSpc>
              <a:buFont typeface="+mj-lt"/>
              <a:buAutoNum type="arabicParenR"/>
            </a:pPr>
            <a:r>
              <a:rPr lang="en-US" sz="2400" b="1" dirty="0"/>
              <a:t>DECIDE </a:t>
            </a:r>
            <a:r>
              <a:rPr lang="en-US" sz="2400" dirty="0"/>
              <a:t>to mitigate your future emissions</a:t>
            </a:r>
            <a:endParaRPr lang="en-US" sz="2400" b="1" dirty="0"/>
          </a:p>
          <a:p>
            <a:pPr marL="514350" indent="-514350">
              <a:lnSpc>
                <a:spcPct val="100000"/>
              </a:lnSpc>
              <a:buFont typeface="+mj-lt"/>
              <a:buAutoNum type="arabicParenR"/>
            </a:pPr>
            <a:r>
              <a:rPr lang="en-US" sz="2400" b="1" dirty="0"/>
              <a:t>VIEW</a:t>
            </a:r>
            <a:r>
              <a:rPr lang="en-US" sz="2400" dirty="0"/>
              <a:t> program </a:t>
            </a:r>
            <a:r>
              <a:rPr lang="en-US" sz="2400" dirty="0">
                <a:solidFill>
                  <a:schemeClr val="accent6"/>
                </a:solidFill>
              </a:rPr>
              <a:t>documents available </a:t>
            </a:r>
            <a:r>
              <a:rPr lang="en-US" sz="2400" dirty="0"/>
              <a:t>online at </a:t>
            </a:r>
            <a:r>
              <a:rPr lang="en-US" sz="2400" dirty="0">
                <a:hlinkClick r:id="rId3"/>
              </a:rPr>
              <a:t>http://www.climateactionreserve.org/climate-forward/</a:t>
            </a:r>
            <a:r>
              <a:rPr lang="en-US" sz="2400" dirty="0"/>
              <a:t> </a:t>
            </a:r>
            <a:endParaRPr lang="en-US" sz="900" b="1" dirty="0"/>
          </a:p>
          <a:p>
            <a:pPr marL="514350" indent="-514350">
              <a:lnSpc>
                <a:spcPct val="100000"/>
              </a:lnSpc>
              <a:buFont typeface="+mj-lt"/>
              <a:buAutoNum type="arabicParenR"/>
            </a:pPr>
            <a:r>
              <a:rPr lang="en-US" sz="2400" b="1" dirty="0"/>
              <a:t>DEVELOP &amp; SUBMIT </a:t>
            </a:r>
            <a:r>
              <a:rPr lang="en-US" sz="2400" dirty="0"/>
              <a:t>innovative </a:t>
            </a:r>
            <a:r>
              <a:rPr lang="en-US" sz="2400" dirty="0">
                <a:solidFill>
                  <a:schemeClr val="accent6"/>
                </a:solidFill>
              </a:rPr>
              <a:t>methodologies</a:t>
            </a:r>
            <a:r>
              <a:rPr lang="en-US" sz="2400" dirty="0"/>
              <a:t> across multiple sectors</a:t>
            </a:r>
            <a:endParaRPr lang="en-US" sz="900" b="1" dirty="0"/>
          </a:p>
          <a:p>
            <a:pPr marL="514350" indent="-514350">
              <a:lnSpc>
                <a:spcPct val="100000"/>
              </a:lnSpc>
              <a:buFont typeface="+mj-lt"/>
              <a:buAutoNum type="arabicParenR"/>
            </a:pPr>
            <a:r>
              <a:rPr lang="en-US" sz="2400" b="1" dirty="0"/>
              <a:t>INVEST</a:t>
            </a:r>
            <a:r>
              <a:rPr lang="en-US" sz="2400" dirty="0"/>
              <a:t> in </a:t>
            </a:r>
            <a:r>
              <a:rPr lang="en-US" sz="2400" dirty="0">
                <a:solidFill>
                  <a:schemeClr val="accent6"/>
                </a:solidFill>
              </a:rPr>
              <a:t>projects</a:t>
            </a:r>
            <a:r>
              <a:rPr lang="en-US" sz="2400" dirty="0"/>
              <a:t> now. Contact the Reserve to </a:t>
            </a:r>
            <a:r>
              <a:rPr lang="en-US" sz="2400" dirty="0">
                <a:solidFill>
                  <a:schemeClr val="accent6"/>
                </a:solidFill>
              </a:rPr>
              <a:t>explore and be connected with project opportunities</a:t>
            </a:r>
            <a:endParaRPr lang="en-US" sz="900" b="1" dirty="0"/>
          </a:p>
          <a:p>
            <a:pPr marL="514350" indent="-514350">
              <a:lnSpc>
                <a:spcPct val="100000"/>
              </a:lnSpc>
              <a:buFont typeface="+mj-lt"/>
              <a:buAutoNum type="arabicParenR"/>
            </a:pPr>
            <a:r>
              <a:rPr lang="en-US" sz="2400" b="1" dirty="0"/>
              <a:t>SIGN UP </a:t>
            </a:r>
            <a:r>
              <a:rPr lang="en-US" sz="2400" dirty="0"/>
              <a:t>for our </a:t>
            </a:r>
            <a:r>
              <a:rPr lang="en-US" sz="2400" dirty="0">
                <a:solidFill>
                  <a:schemeClr val="accent6"/>
                </a:solidFill>
              </a:rPr>
              <a:t>monthly newsletter </a:t>
            </a:r>
            <a:r>
              <a:rPr lang="en-US" sz="2400" dirty="0"/>
              <a:t>to stay up to date on program news by emailing info@climateforward.org</a:t>
            </a:r>
          </a:p>
          <a:p>
            <a:pPr marL="514350" indent="-514350">
              <a:buFont typeface="+mj-lt"/>
              <a:buAutoNum type="arabicParenR"/>
            </a:pPr>
            <a:endParaRPr lang="en-US" sz="2400" dirty="0"/>
          </a:p>
          <a:p>
            <a:pPr marL="514350" indent="-514350">
              <a:buFont typeface="+mj-lt"/>
              <a:buAutoNum type="arabicParenR"/>
            </a:pPr>
            <a:endParaRPr lang="en-US" sz="2400" dirty="0"/>
          </a:p>
          <a:p>
            <a:pPr marL="514350" indent="-514350">
              <a:buFont typeface="+mj-lt"/>
              <a:buAutoNum type="arabicParenR"/>
            </a:pPr>
            <a:endParaRPr lang="en-US" sz="2400" b="1" dirty="0"/>
          </a:p>
          <a:p>
            <a:pPr marL="514350" indent="-514350">
              <a:buFont typeface="+mj-lt"/>
              <a:buAutoNum type="arabicParenR"/>
            </a:pPr>
            <a:endParaRPr lang="en-US" sz="2400" dirty="0"/>
          </a:p>
          <a:p>
            <a:pPr marL="514350" indent="-514350">
              <a:buFont typeface="+mj-lt"/>
              <a:buAutoNum type="arabicParenR"/>
            </a:pPr>
            <a:endParaRPr lang="en-US" sz="2400" dirty="0">
              <a:solidFill>
                <a:schemeClr val="accent6"/>
              </a:solidFill>
            </a:endParaRPr>
          </a:p>
        </p:txBody>
      </p:sp>
    </p:spTree>
    <p:extLst>
      <p:ext uri="{BB962C8B-B14F-4D97-AF65-F5344CB8AC3E}">
        <p14:creationId xmlns:p14="http://schemas.microsoft.com/office/powerpoint/2010/main" val="2733545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6FE31-9A4A-4E83-B203-7CBE3FF1436D}"/>
              </a:ext>
            </a:extLst>
          </p:cNvPr>
          <p:cNvSpPr>
            <a:spLocks noGrp="1"/>
          </p:cNvSpPr>
          <p:nvPr>
            <p:ph type="title"/>
          </p:nvPr>
        </p:nvSpPr>
        <p:spPr>
          <a:xfrm>
            <a:off x="708507" y="0"/>
            <a:ext cx="10515600" cy="1325563"/>
          </a:xfrm>
        </p:spPr>
        <p:txBody>
          <a:bodyPr/>
          <a:lstStyle/>
          <a:p>
            <a:r>
              <a:rPr lang="en-US" sz="4800" dirty="0"/>
              <a:t>Thank you! </a:t>
            </a:r>
          </a:p>
        </p:txBody>
      </p:sp>
      <p:sp>
        <p:nvSpPr>
          <p:cNvPr id="3" name="TextBox 2">
            <a:extLst>
              <a:ext uri="{FF2B5EF4-FFF2-40B4-BE49-F238E27FC236}">
                <a16:creationId xmlns:a16="http://schemas.microsoft.com/office/drawing/2014/main" id="{E19EB2CE-C7F0-4F60-BA97-DBF39BBB9759}"/>
              </a:ext>
            </a:extLst>
          </p:cNvPr>
          <p:cNvSpPr txBox="1"/>
          <p:nvPr/>
        </p:nvSpPr>
        <p:spPr>
          <a:xfrm>
            <a:off x="984354" y="2767280"/>
            <a:ext cx="9652000" cy="1323439"/>
          </a:xfrm>
          <a:prstGeom prst="rect">
            <a:avLst/>
          </a:prstGeom>
          <a:noFill/>
        </p:spPr>
        <p:txBody>
          <a:bodyPr wrap="square" rtlCol="0">
            <a:spAutoFit/>
          </a:bodyPr>
          <a:lstStyle/>
          <a:p>
            <a:pPr algn="ctr"/>
            <a:r>
              <a:rPr lang="en-US" sz="4000">
                <a:solidFill>
                  <a:schemeClr val="accent1"/>
                </a:solidFill>
                <a:latin typeface="Arial" panose="020B0604020202020204" pitchFamily="34" charset="0"/>
                <a:cs typeface="Arial" panose="020B0604020202020204" pitchFamily="34" charset="0"/>
              </a:rPr>
              <a:t>Contact us any time at: </a:t>
            </a:r>
          </a:p>
          <a:p>
            <a:pPr algn="ctr"/>
            <a:r>
              <a:rPr lang="en-US" sz="4000" b="1">
                <a:solidFill>
                  <a:schemeClr val="accent1"/>
                </a:solidFill>
                <a:latin typeface="Arial" panose="020B0604020202020204" pitchFamily="34" charset="0"/>
                <a:cs typeface="Arial" panose="020B0604020202020204" pitchFamily="34" charset="0"/>
              </a:rPr>
              <a:t>info@climateforward.org</a:t>
            </a:r>
          </a:p>
        </p:txBody>
      </p:sp>
    </p:spTree>
    <p:extLst>
      <p:ext uri="{BB962C8B-B14F-4D97-AF65-F5344CB8AC3E}">
        <p14:creationId xmlns:p14="http://schemas.microsoft.com/office/powerpoint/2010/main" val="763256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D8F084-FB78-465A-A08C-15E6782D007D}"/>
              </a:ext>
            </a:extLst>
          </p:cNvPr>
          <p:cNvSpPr>
            <a:spLocks noGrp="1"/>
          </p:cNvSpPr>
          <p:nvPr>
            <p:ph type="title"/>
          </p:nvPr>
        </p:nvSpPr>
        <p:spPr/>
        <p:txBody>
          <a:bodyPr/>
          <a:lstStyle/>
          <a:p>
            <a:pPr algn="ctr"/>
            <a:r>
              <a:rPr lang="en-US" sz="9600" dirty="0"/>
              <a:t>ALWAYS!!!!</a:t>
            </a:r>
          </a:p>
        </p:txBody>
      </p:sp>
      <p:sp>
        <p:nvSpPr>
          <p:cNvPr id="5" name="Text Placeholder 4">
            <a:extLst>
              <a:ext uri="{FF2B5EF4-FFF2-40B4-BE49-F238E27FC236}">
                <a16:creationId xmlns:a16="http://schemas.microsoft.com/office/drawing/2014/main" id="{5FBDBDA6-A960-4F7B-88FA-D5723D4A929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12594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E0DB5-CC6B-4B82-B23E-A10DE40D12D5}"/>
              </a:ext>
            </a:extLst>
          </p:cNvPr>
          <p:cNvSpPr>
            <a:spLocks noGrp="1"/>
          </p:cNvSpPr>
          <p:nvPr>
            <p:ph type="title"/>
          </p:nvPr>
        </p:nvSpPr>
        <p:spPr>
          <a:xfrm>
            <a:off x="547730" y="155382"/>
            <a:ext cx="8722880" cy="1143000"/>
          </a:xfrm>
        </p:spPr>
        <p:txBody>
          <a:bodyPr/>
          <a:lstStyle/>
          <a:p>
            <a:r>
              <a:rPr lang="en-US" sz="3100" b="1" dirty="0"/>
              <a:t>Climate Action Reserve</a:t>
            </a:r>
            <a:r>
              <a:rPr lang="en-US" sz="3100" dirty="0"/>
              <a:t>: a nonprofit dedicated to market based solutions to climate change</a:t>
            </a:r>
          </a:p>
        </p:txBody>
      </p:sp>
      <p:sp>
        <p:nvSpPr>
          <p:cNvPr id="5" name="Text Placeholder 4">
            <a:extLst>
              <a:ext uri="{FF2B5EF4-FFF2-40B4-BE49-F238E27FC236}">
                <a16:creationId xmlns:a16="http://schemas.microsoft.com/office/drawing/2014/main" id="{5E5ED13D-ACF8-4CF3-9BBA-CF3638E434F0}"/>
              </a:ext>
            </a:extLst>
          </p:cNvPr>
          <p:cNvSpPr>
            <a:spLocks noGrp="1"/>
          </p:cNvSpPr>
          <p:nvPr>
            <p:ph type="body" idx="1"/>
          </p:nvPr>
        </p:nvSpPr>
        <p:spPr>
          <a:xfrm>
            <a:off x="609822" y="1353366"/>
            <a:ext cx="5386917" cy="639762"/>
          </a:xfrm>
        </p:spPr>
        <p:txBody>
          <a:bodyPr/>
          <a:lstStyle/>
          <a:p>
            <a:r>
              <a:rPr lang="en-US"/>
              <a:t>GHG Accounting Experts	</a:t>
            </a:r>
          </a:p>
        </p:txBody>
      </p:sp>
      <p:sp>
        <p:nvSpPr>
          <p:cNvPr id="6" name="Content Placeholder 5">
            <a:extLst>
              <a:ext uri="{FF2B5EF4-FFF2-40B4-BE49-F238E27FC236}">
                <a16:creationId xmlns:a16="http://schemas.microsoft.com/office/drawing/2014/main" id="{3379367E-99FA-4461-B42E-1CEF1A954FAD}"/>
              </a:ext>
            </a:extLst>
          </p:cNvPr>
          <p:cNvSpPr>
            <a:spLocks noGrp="1"/>
          </p:cNvSpPr>
          <p:nvPr>
            <p:ph sz="half" idx="2"/>
          </p:nvPr>
        </p:nvSpPr>
        <p:spPr>
          <a:xfrm>
            <a:off x="609820" y="2217165"/>
            <a:ext cx="5146625" cy="2956286"/>
          </a:xfrm>
        </p:spPr>
        <p:txBody>
          <a:bodyPr/>
          <a:lstStyle/>
          <a:p>
            <a:pPr marL="285750" indent="-285750">
              <a:buFont typeface="Arial" panose="020B0604020202020204" pitchFamily="34" charset="0"/>
              <a:buChar char="•"/>
            </a:pPr>
            <a:r>
              <a:rPr lang="en-US" sz="2000" dirty="0">
                <a:solidFill>
                  <a:schemeClr val="accent6"/>
                </a:solidFill>
              </a:rPr>
              <a:t>Pioneered standardized GHG accounting, </a:t>
            </a:r>
            <a:r>
              <a:rPr lang="en-US" sz="2000" dirty="0"/>
              <a:t>leading to robust, reliable, and transparent compliance and voluntary carbon markets</a:t>
            </a:r>
          </a:p>
          <a:p>
            <a:pPr marL="285750" indent="-285750">
              <a:buFont typeface="Arial" panose="020B0604020202020204" pitchFamily="34" charset="0"/>
              <a:buChar char="•"/>
            </a:pPr>
            <a:r>
              <a:rPr lang="en-US" sz="2000" dirty="0">
                <a:solidFill>
                  <a:schemeClr val="accent6"/>
                </a:solidFill>
              </a:rPr>
              <a:t>78% </a:t>
            </a:r>
            <a:r>
              <a:rPr lang="en-US" sz="2000" dirty="0"/>
              <a:t>of North American offset credits used by companies and individual in 2017 in the voluntary market* are issued by the Reserve </a:t>
            </a:r>
          </a:p>
          <a:p>
            <a:pPr marL="285750" indent="-285750">
              <a:buFont typeface="Arial" panose="020B0604020202020204" pitchFamily="34" charset="0"/>
              <a:buChar char="•"/>
            </a:pPr>
            <a:r>
              <a:rPr lang="en-US" sz="2000" dirty="0">
                <a:solidFill>
                  <a:schemeClr val="accent6"/>
                </a:solidFill>
              </a:rPr>
              <a:t>Design innovative GHG accounting </a:t>
            </a:r>
            <a:r>
              <a:rPr lang="en-US" sz="2000" dirty="0"/>
              <a:t>frameworks that are user-friendly, and financially feasible</a:t>
            </a:r>
          </a:p>
          <a:p>
            <a:pPr marL="0" indent="0">
              <a:buNone/>
            </a:pPr>
            <a:endParaRPr lang="en-US" dirty="0"/>
          </a:p>
        </p:txBody>
      </p:sp>
      <p:sp>
        <p:nvSpPr>
          <p:cNvPr id="7" name="Text Placeholder 6">
            <a:extLst>
              <a:ext uri="{FF2B5EF4-FFF2-40B4-BE49-F238E27FC236}">
                <a16:creationId xmlns:a16="http://schemas.microsoft.com/office/drawing/2014/main" id="{2FC47F98-CFE9-4318-95C0-383C5348ADE6}"/>
              </a:ext>
            </a:extLst>
          </p:cNvPr>
          <p:cNvSpPr>
            <a:spLocks noGrp="1"/>
          </p:cNvSpPr>
          <p:nvPr>
            <p:ph type="body" sz="quarter" idx="3"/>
          </p:nvPr>
        </p:nvSpPr>
        <p:spPr>
          <a:xfrm>
            <a:off x="6591438" y="1353366"/>
            <a:ext cx="5389033" cy="639762"/>
          </a:xfrm>
        </p:spPr>
        <p:txBody>
          <a:bodyPr/>
          <a:lstStyle/>
          <a:p>
            <a:r>
              <a:rPr lang="en-US"/>
              <a:t>Beyond Carbon Offsets</a:t>
            </a:r>
          </a:p>
        </p:txBody>
      </p:sp>
      <p:sp>
        <p:nvSpPr>
          <p:cNvPr id="8" name="Content Placeholder 7">
            <a:extLst>
              <a:ext uri="{FF2B5EF4-FFF2-40B4-BE49-F238E27FC236}">
                <a16:creationId xmlns:a16="http://schemas.microsoft.com/office/drawing/2014/main" id="{E7A8772F-E1CD-4E0F-9767-C73011813C4F}"/>
              </a:ext>
            </a:extLst>
          </p:cNvPr>
          <p:cNvSpPr>
            <a:spLocks noGrp="1"/>
          </p:cNvSpPr>
          <p:nvPr>
            <p:ph sz="quarter" idx="4"/>
          </p:nvPr>
        </p:nvSpPr>
        <p:spPr>
          <a:xfrm>
            <a:off x="6591438" y="2142212"/>
            <a:ext cx="5389033" cy="3951288"/>
          </a:xfrm>
        </p:spPr>
        <p:txBody>
          <a:bodyPr/>
          <a:lstStyle/>
          <a:p>
            <a:pPr marL="285750" indent="-285750">
              <a:buFont typeface="Arial" panose="020B0604020202020204" pitchFamily="34" charset="0"/>
              <a:buChar char="•"/>
            </a:pPr>
            <a:r>
              <a:rPr lang="en-US" sz="2800" b="1" dirty="0">
                <a:solidFill>
                  <a:schemeClr val="accent6"/>
                </a:solidFill>
              </a:rPr>
              <a:t>Climate Forward </a:t>
            </a:r>
          </a:p>
          <a:p>
            <a:pPr marL="285750" indent="-285750">
              <a:buFont typeface="Arial" panose="020B0604020202020204" pitchFamily="34" charset="0"/>
              <a:buChar char="•"/>
            </a:pPr>
            <a:r>
              <a:rPr lang="en-US" sz="2000" dirty="0"/>
              <a:t>Climate Impact Score</a:t>
            </a:r>
          </a:p>
          <a:p>
            <a:pPr marL="285750" indent="-285750">
              <a:buFont typeface="Arial" panose="020B0604020202020204" pitchFamily="34" charset="0"/>
              <a:buChar char="•"/>
            </a:pPr>
            <a:r>
              <a:rPr lang="en-US" sz="2000" dirty="0"/>
              <a:t>GHG policy consulting</a:t>
            </a:r>
          </a:p>
          <a:p>
            <a:pPr lvl="1" indent="-342900">
              <a:spcBef>
                <a:spcPts val="200"/>
              </a:spcBef>
              <a:spcAft>
                <a:spcPts val="200"/>
              </a:spcAft>
              <a:buFont typeface="Courier New" panose="02070309020205020404" pitchFamily="49" charset="0"/>
              <a:buChar char="o"/>
            </a:pPr>
            <a:r>
              <a:rPr lang="en-US" sz="2000" dirty="0"/>
              <a:t>Mexico</a:t>
            </a:r>
          </a:p>
          <a:p>
            <a:pPr lvl="1" indent="-342900">
              <a:spcBef>
                <a:spcPts val="200"/>
              </a:spcBef>
              <a:spcAft>
                <a:spcPts val="200"/>
              </a:spcAft>
              <a:buFont typeface="Courier New" panose="02070309020205020404" pitchFamily="49" charset="0"/>
              <a:buChar char="o"/>
            </a:pPr>
            <a:r>
              <a:rPr lang="en-US" sz="2000" dirty="0"/>
              <a:t>Ontario</a:t>
            </a:r>
          </a:p>
          <a:p>
            <a:pPr lvl="1" indent="-342900">
              <a:spcBef>
                <a:spcPts val="200"/>
              </a:spcBef>
              <a:spcAft>
                <a:spcPts val="200"/>
              </a:spcAft>
              <a:buFont typeface="Courier New" panose="02070309020205020404" pitchFamily="49" charset="0"/>
              <a:buChar char="o"/>
            </a:pPr>
            <a:r>
              <a:rPr lang="en-US" sz="2000" dirty="0"/>
              <a:t>Quebec</a:t>
            </a:r>
          </a:p>
          <a:p>
            <a:pPr lvl="1" indent="-342900">
              <a:spcBef>
                <a:spcPts val="200"/>
              </a:spcBef>
              <a:spcAft>
                <a:spcPts val="200"/>
              </a:spcAft>
              <a:buFont typeface="Courier New" panose="02070309020205020404" pitchFamily="49" charset="0"/>
              <a:buChar char="o"/>
            </a:pPr>
            <a:r>
              <a:rPr lang="en-US" sz="2000" dirty="0"/>
              <a:t>World Bank, USDA, USAID</a:t>
            </a:r>
          </a:p>
          <a:p>
            <a:pPr lvl="1" indent="-342900">
              <a:spcBef>
                <a:spcPts val="200"/>
              </a:spcBef>
              <a:spcAft>
                <a:spcPts val="200"/>
              </a:spcAft>
              <a:buFont typeface="Courier New" panose="02070309020205020404" pitchFamily="49" charset="0"/>
              <a:buChar char="o"/>
            </a:pPr>
            <a:r>
              <a:rPr lang="en-US" sz="2000" dirty="0"/>
              <a:t>California agencies, and more</a:t>
            </a:r>
          </a:p>
          <a:p>
            <a:endParaRPr lang="en-US" dirty="0"/>
          </a:p>
        </p:txBody>
      </p:sp>
      <p:cxnSp>
        <p:nvCxnSpPr>
          <p:cNvPr id="4" name="Straight Connector 3">
            <a:extLst>
              <a:ext uri="{FF2B5EF4-FFF2-40B4-BE49-F238E27FC236}">
                <a16:creationId xmlns:a16="http://schemas.microsoft.com/office/drawing/2014/main" id="{8B197DBA-79D2-4C93-A04B-67BCAA6657E2}"/>
              </a:ext>
            </a:extLst>
          </p:cNvPr>
          <p:cNvCxnSpPr>
            <a:cxnSpLocks/>
          </p:cNvCxnSpPr>
          <p:nvPr/>
        </p:nvCxnSpPr>
        <p:spPr>
          <a:xfrm>
            <a:off x="6096000" y="1485871"/>
            <a:ext cx="0" cy="4607629"/>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DFD3408-8082-4AE1-891C-16DA59194008}"/>
              </a:ext>
            </a:extLst>
          </p:cNvPr>
          <p:cNvSpPr txBox="1"/>
          <p:nvPr/>
        </p:nvSpPr>
        <p:spPr>
          <a:xfrm>
            <a:off x="378916" y="6538963"/>
            <a:ext cx="2390847" cy="276999"/>
          </a:xfrm>
          <a:prstGeom prst="rect">
            <a:avLst/>
          </a:prstGeom>
          <a:noFill/>
        </p:spPr>
        <p:txBody>
          <a:bodyPr wrap="none" rtlCol="0">
            <a:spAutoFit/>
          </a:bodyPr>
          <a:lstStyle/>
          <a:p>
            <a:r>
              <a:rPr lang="en-US" sz="1200" i="1"/>
              <a:t>*Ecosystem Marketplace 2018 data</a:t>
            </a:r>
          </a:p>
        </p:txBody>
      </p:sp>
      <p:pic>
        <p:nvPicPr>
          <p:cNvPr id="10" name="Picture 9">
            <a:extLst>
              <a:ext uri="{FF2B5EF4-FFF2-40B4-BE49-F238E27FC236}">
                <a16:creationId xmlns:a16="http://schemas.microsoft.com/office/drawing/2014/main" id="{85F5B3B4-7680-412A-B19A-325DC98EB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7265" y="5173451"/>
            <a:ext cx="1034915" cy="1504012"/>
          </a:xfrm>
          <a:prstGeom prst="rect">
            <a:avLst/>
          </a:prstGeom>
        </p:spPr>
      </p:pic>
    </p:spTree>
    <p:extLst>
      <p:ext uri="{BB962C8B-B14F-4D97-AF65-F5344CB8AC3E}">
        <p14:creationId xmlns:p14="http://schemas.microsoft.com/office/powerpoint/2010/main" val="3987343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594-SpinningGlobes">
            <a:hlinkClick r:id="" action="ppaction://media"/>
            <a:extLst>
              <a:ext uri="{FF2B5EF4-FFF2-40B4-BE49-F238E27FC236}">
                <a16:creationId xmlns:a16="http://schemas.microsoft.com/office/drawing/2014/main" id="{6E3E07CD-D5BE-41B9-98D6-53C299B090A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1178" y="137160"/>
            <a:ext cx="11631168" cy="6542532"/>
          </a:xfrm>
          <a:prstGeom prst="rect">
            <a:avLst/>
          </a:prstGeom>
        </p:spPr>
      </p:pic>
      <p:grpSp>
        <p:nvGrpSpPr>
          <p:cNvPr id="589" name="Group"/>
          <p:cNvGrpSpPr/>
          <p:nvPr/>
        </p:nvGrpSpPr>
        <p:grpSpPr>
          <a:xfrm>
            <a:off x="-4" y="-2"/>
            <a:ext cx="12192004" cy="6858002"/>
            <a:chOff x="-1" y="-1"/>
            <a:chExt cx="16256002" cy="9144001"/>
          </a:xfrm>
        </p:grpSpPr>
        <p:grpSp>
          <p:nvGrpSpPr>
            <p:cNvPr id="578" name="Group"/>
            <p:cNvGrpSpPr/>
            <p:nvPr/>
          </p:nvGrpSpPr>
          <p:grpSpPr>
            <a:xfrm flipH="1">
              <a:off x="1480987" y="2433218"/>
              <a:ext cx="6272618" cy="6294175"/>
              <a:chOff x="0" y="0"/>
              <a:chExt cx="6272616" cy="6294174"/>
            </a:xfrm>
          </p:grpSpPr>
          <p:sp>
            <p:nvSpPr>
              <p:cNvPr id="574" name="Shape"/>
              <p:cNvSpPr/>
              <p:nvPr/>
            </p:nvSpPr>
            <p:spPr>
              <a:xfrm>
                <a:off x="3134365" y="0"/>
                <a:ext cx="3138252" cy="3151501"/>
              </a:xfrm>
              <a:custGeom>
                <a:avLst/>
                <a:gdLst/>
                <a:ahLst/>
                <a:cxnLst>
                  <a:cxn ang="0">
                    <a:pos x="wd2" y="hd2"/>
                  </a:cxn>
                  <a:cxn ang="5400000">
                    <a:pos x="wd2" y="hd2"/>
                  </a:cxn>
                  <a:cxn ang="10800000">
                    <a:pos x="wd2" y="hd2"/>
                  </a:cxn>
                  <a:cxn ang="16200000">
                    <a:pos x="wd2" y="hd2"/>
                  </a:cxn>
                </a:cxnLst>
                <a:rect l="0" t="0" r="r" b="b"/>
                <a:pathLst>
                  <a:path w="21600" h="21600" extrusionOk="0">
                    <a:moveTo>
                      <a:pt x="0" y="37"/>
                    </a:moveTo>
                    <a:lnTo>
                      <a:pt x="21600" y="0"/>
                    </a:lnTo>
                    <a:lnTo>
                      <a:pt x="21579" y="21600"/>
                    </a:lnTo>
                    <a:cubicBezTo>
                      <a:pt x="21562" y="15881"/>
                      <a:pt x="19277" y="10402"/>
                      <a:pt x="15224" y="6360"/>
                    </a:cubicBezTo>
                    <a:cubicBezTo>
                      <a:pt x="11183" y="2331"/>
                      <a:pt x="5711" y="58"/>
                      <a:pt x="0" y="37"/>
                    </a:cubicBezTo>
                    <a:close/>
                  </a:path>
                </a:pathLst>
              </a:custGeom>
              <a:solidFill>
                <a:srgbClr val="000000">
                  <a:alpha val="98754"/>
                </a:srgbClr>
              </a:solidFill>
              <a:ln w="12700" cap="flat">
                <a:noFill/>
                <a:miter lim="400000"/>
              </a:ln>
              <a:effectLst/>
            </p:spPr>
            <p:txBody>
              <a:bodyPr wrap="square" lIns="0" tIns="0" rIns="0" bIns="0" numCol="1" anchor="t">
                <a:noAutofit/>
              </a:bodyPr>
              <a:lstStyle/>
              <a:p>
                <a:pPr>
                  <a:defRPr sz="2000"/>
                </a:pPr>
                <a:endParaRPr sz="1500"/>
              </a:p>
            </p:txBody>
          </p:sp>
          <p:sp>
            <p:nvSpPr>
              <p:cNvPr id="575" name="Shape"/>
              <p:cNvSpPr/>
              <p:nvPr/>
            </p:nvSpPr>
            <p:spPr>
              <a:xfrm flipH="1">
                <a:off x="0" y="0"/>
                <a:ext cx="3138252" cy="3151501"/>
              </a:xfrm>
              <a:custGeom>
                <a:avLst/>
                <a:gdLst/>
                <a:ahLst/>
                <a:cxnLst>
                  <a:cxn ang="0">
                    <a:pos x="wd2" y="hd2"/>
                  </a:cxn>
                  <a:cxn ang="5400000">
                    <a:pos x="wd2" y="hd2"/>
                  </a:cxn>
                  <a:cxn ang="10800000">
                    <a:pos x="wd2" y="hd2"/>
                  </a:cxn>
                  <a:cxn ang="16200000">
                    <a:pos x="wd2" y="hd2"/>
                  </a:cxn>
                </a:cxnLst>
                <a:rect l="0" t="0" r="r" b="b"/>
                <a:pathLst>
                  <a:path w="21600" h="21600" extrusionOk="0">
                    <a:moveTo>
                      <a:pt x="0" y="37"/>
                    </a:moveTo>
                    <a:lnTo>
                      <a:pt x="21600" y="0"/>
                    </a:lnTo>
                    <a:lnTo>
                      <a:pt x="21579" y="21600"/>
                    </a:lnTo>
                    <a:cubicBezTo>
                      <a:pt x="21562" y="15881"/>
                      <a:pt x="19277" y="10402"/>
                      <a:pt x="15224" y="6360"/>
                    </a:cubicBezTo>
                    <a:cubicBezTo>
                      <a:pt x="11183" y="2331"/>
                      <a:pt x="5711" y="58"/>
                      <a:pt x="0" y="37"/>
                    </a:cubicBezTo>
                    <a:close/>
                  </a:path>
                </a:pathLst>
              </a:custGeom>
              <a:solidFill>
                <a:srgbClr val="000000">
                  <a:alpha val="98754"/>
                </a:srgbClr>
              </a:solidFill>
              <a:ln w="12700" cap="flat">
                <a:noFill/>
                <a:miter lim="400000"/>
              </a:ln>
              <a:effectLst/>
            </p:spPr>
            <p:txBody>
              <a:bodyPr wrap="square" lIns="0" tIns="0" rIns="0" bIns="0" numCol="1" anchor="t">
                <a:noAutofit/>
              </a:bodyPr>
              <a:lstStyle/>
              <a:p>
                <a:pPr>
                  <a:defRPr sz="2000"/>
                </a:pPr>
                <a:endParaRPr sz="1500"/>
              </a:p>
            </p:txBody>
          </p:sp>
          <p:sp>
            <p:nvSpPr>
              <p:cNvPr id="576" name="Shape"/>
              <p:cNvSpPr/>
              <p:nvPr/>
            </p:nvSpPr>
            <p:spPr>
              <a:xfrm rot="10800000" flipH="1">
                <a:off x="3134365" y="3142674"/>
                <a:ext cx="3138252" cy="3151501"/>
              </a:xfrm>
              <a:custGeom>
                <a:avLst/>
                <a:gdLst/>
                <a:ahLst/>
                <a:cxnLst>
                  <a:cxn ang="0">
                    <a:pos x="wd2" y="hd2"/>
                  </a:cxn>
                  <a:cxn ang="5400000">
                    <a:pos x="wd2" y="hd2"/>
                  </a:cxn>
                  <a:cxn ang="10800000">
                    <a:pos x="wd2" y="hd2"/>
                  </a:cxn>
                  <a:cxn ang="16200000">
                    <a:pos x="wd2" y="hd2"/>
                  </a:cxn>
                </a:cxnLst>
                <a:rect l="0" t="0" r="r" b="b"/>
                <a:pathLst>
                  <a:path w="21600" h="21600" extrusionOk="0">
                    <a:moveTo>
                      <a:pt x="0" y="37"/>
                    </a:moveTo>
                    <a:lnTo>
                      <a:pt x="21600" y="0"/>
                    </a:lnTo>
                    <a:lnTo>
                      <a:pt x="21579" y="21600"/>
                    </a:lnTo>
                    <a:cubicBezTo>
                      <a:pt x="21562" y="15881"/>
                      <a:pt x="19277" y="10402"/>
                      <a:pt x="15224" y="6360"/>
                    </a:cubicBezTo>
                    <a:cubicBezTo>
                      <a:pt x="11183" y="2331"/>
                      <a:pt x="5711" y="58"/>
                      <a:pt x="0" y="37"/>
                    </a:cubicBezTo>
                    <a:close/>
                  </a:path>
                </a:pathLst>
              </a:custGeom>
              <a:solidFill>
                <a:srgbClr val="000000">
                  <a:alpha val="98754"/>
                </a:srgbClr>
              </a:solidFill>
              <a:ln w="12700" cap="flat">
                <a:noFill/>
                <a:miter lim="400000"/>
              </a:ln>
              <a:effectLst/>
            </p:spPr>
            <p:txBody>
              <a:bodyPr wrap="square" lIns="0" tIns="0" rIns="0" bIns="0" numCol="1" anchor="t">
                <a:noAutofit/>
              </a:bodyPr>
              <a:lstStyle/>
              <a:p>
                <a:pPr>
                  <a:defRPr sz="2000"/>
                </a:pPr>
                <a:endParaRPr sz="1500"/>
              </a:p>
            </p:txBody>
          </p:sp>
          <p:sp>
            <p:nvSpPr>
              <p:cNvPr id="577" name="Shape"/>
              <p:cNvSpPr/>
              <p:nvPr/>
            </p:nvSpPr>
            <p:spPr>
              <a:xfrm rot="10800000">
                <a:off x="0" y="3142674"/>
                <a:ext cx="3138252" cy="3151501"/>
              </a:xfrm>
              <a:custGeom>
                <a:avLst/>
                <a:gdLst/>
                <a:ahLst/>
                <a:cxnLst>
                  <a:cxn ang="0">
                    <a:pos x="wd2" y="hd2"/>
                  </a:cxn>
                  <a:cxn ang="5400000">
                    <a:pos x="wd2" y="hd2"/>
                  </a:cxn>
                  <a:cxn ang="10800000">
                    <a:pos x="wd2" y="hd2"/>
                  </a:cxn>
                  <a:cxn ang="16200000">
                    <a:pos x="wd2" y="hd2"/>
                  </a:cxn>
                </a:cxnLst>
                <a:rect l="0" t="0" r="r" b="b"/>
                <a:pathLst>
                  <a:path w="21600" h="21600" extrusionOk="0">
                    <a:moveTo>
                      <a:pt x="0" y="37"/>
                    </a:moveTo>
                    <a:lnTo>
                      <a:pt x="21600" y="0"/>
                    </a:lnTo>
                    <a:lnTo>
                      <a:pt x="21579" y="21600"/>
                    </a:lnTo>
                    <a:cubicBezTo>
                      <a:pt x="21562" y="15881"/>
                      <a:pt x="19277" y="10402"/>
                      <a:pt x="15224" y="6360"/>
                    </a:cubicBezTo>
                    <a:cubicBezTo>
                      <a:pt x="11183" y="2331"/>
                      <a:pt x="5711" y="58"/>
                      <a:pt x="0" y="37"/>
                    </a:cubicBezTo>
                    <a:close/>
                  </a:path>
                </a:pathLst>
              </a:custGeom>
              <a:solidFill>
                <a:srgbClr val="000000">
                  <a:alpha val="98754"/>
                </a:srgbClr>
              </a:solidFill>
              <a:ln w="12700" cap="flat">
                <a:noFill/>
                <a:miter lim="400000"/>
              </a:ln>
              <a:effectLst/>
            </p:spPr>
            <p:txBody>
              <a:bodyPr wrap="square" lIns="0" tIns="0" rIns="0" bIns="0" numCol="1" anchor="t">
                <a:noAutofit/>
              </a:bodyPr>
              <a:lstStyle/>
              <a:p>
                <a:pPr>
                  <a:defRPr sz="2000"/>
                </a:pPr>
                <a:endParaRPr sz="1500"/>
              </a:p>
            </p:txBody>
          </p:sp>
        </p:grpSp>
        <p:grpSp>
          <p:nvGrpSpPr>
            <p:cNvPr id="583" name="Group"/>
            <p:cNvGrpSpPr/>
            <p:nvPr/>
          </p:nvGrpSpPr>
          <p:grpSpPr>
            <a:xfrm flipH="1">
              <a:off x="8523556" y="2433218"/>
              <a:ext cx="6272618" cy="6294175"/>
              <a:chOff x="0" y="0"/>
              <a:chExt cx="6272616" cy="6294174"/>
            </a:xfrm>
          </p:grpSpPr>
          <p:sp>
            <p:nvSpPr>
              <p:cNvPr id="579" name="Shape"/>
              <p:cNvSpPr/>
              <p:nvPr/>
            </p:nvSpPr>
            <p:spPr>
              <a:xfrm>
                <a:off x="3134365" y="0"/>
                <a:ext cx="3138252" cy="3151501"/>
              </a:xfrm>
              <a:custGeom>
                <a:avLst/>
                <a:gdLst/>
                <a:ahLst/>
                <a:cxnLst>
                  <a:cxn ang="0">
                    <a:pos x="wd2" y="hd2"/>
                  </a:cxn>
                  <a:cxn ang="5400000">
                    <a:pos x="wd2" y="hd2"/>
                  </a:cxn>
                  <a:cxn ang="10800000">
                    <a:pos x="wd2" y="hd2"/>
                  </a:cxn>
                  <a:cxn ang="16200000">
                    <a:pos x="wd2" y="hd2"/>
                  </a:cxn>
                </a:cxnLst>
                <a:rect l="0" t="0" r="r" b="b"/>
                <a:pathLst>
                  <a:path w="21600" h="21600" extrusionOk="0">
                    <a:moveTo>
                      <a:pt x="0" y="37"/>
                    </a:moveTo>
                    <a:lnTo>
                      <a:pt x="21600" y="0"/>
                    </a:lnTo>
                    <a:lnTo>
                      <a:pt x="21579" y="21600"/>
                    </a:lnTo>
                    <a:cubicBezTo>
                      <a:pt x="21562" y="15881"/>
                      <a:pt x="19277" y="10402"/>
                      <a:pt x="15224" y="6360"/>
                    </a:cubicBezTo>
                    <a:cubicBezTo>
                      <a:pt x="11183" y="2331"/>
                      <a:pt x="5711" y="58"/>
                      <a:pt x="0" y="37"/>
                    </a:cubicBezTo>
                    <a:close/>
                  </a:path>
                </a:pathLst>
              </a:custGeom>
              <a:solidFill>
                <a:srgbClr val="000000">
                  <a:alpha val="98754"/>
                </a:srgbClr>
              </a:solidFill>
              <a:ln w="12700" cap="flat">
                <a:noFill/>
                <a:miter lim="400000"/>
              </a:ln>
              <a:effectLst/>
            </p:spPr>
            <p:txBody>
              <a:bodyPr wrap="square" lIns="0" tIns="0" rIns="0" bIns="0" numCol="1" anchor="t">
                <a:noAutofit/>
              </a:bodyPr>
              <a:lstStyle/>
              <a:p>
                <a:pPr>
                  <a:defRPr sz="2000"/>
                </a:pPr>
                <a:endParaRPr sz="1500"/>
              </a:p>
            </p:txBody>
          </p:sp>
          <p:sp>
            <p:nvSpPr>
              <p:cNvPr id="580" name="Shape"/>
              <p:cNvSpPr/>
              <p:nvPr/>
            </p:nvSpPr>
            <p:spPr>
              <a:xfrm flipH="1">
                <a:off x="0" y="0"/>
                <a:ext cx="3138252" cy="3151501"/>
              </a:xfrm>
              <a:custGeom>
                <a:avLst/>
                <a:gdLst/>
                <a:ahLst/>
                <a:cxnLst>
                  <a:cxn ang="0">
                    <a:pos x="wd2" y="hd2"/>
                  </a:cxn>
                  <a:cxn ang="5400000">
                    <a:pos x="wd2" y="hd2"/>
                  </a:cxn>
                  <a:cxn ang="10800000">
                    <a:pos x="wd2" y="hd2"/>
                  </a:cxn>
                  <a:cxn ang="16200000">
                    <a:pos x="wd2" y="hd2"/>
                  </a:cxn>
                </a:cxnLst>
                <a:rect l="0" t="0" r="r" b="b"/>
                <a:pathLst>
                  <a:path w="21600" h="21600" extrusionOk="0">
                    <a:moveTo>
                      <a:pt x="0" y="37"/>
                    </a:moveTo>
                    <a:lnTo>
                      <a:pt x="21600" y="0"/>
                    </a:lnTo>
                    <a:lnTo>
                      <a:pt x="21579" y="21600"/>
                    </a:lnTo>
                    <a:cubicBezTo>
                      <a:pt x="21562" y="15881"/>
                      <a:pt x="19277" y="10402"/>
                      <a:pt x="15224" y="6360"/>
                    </a:cubicBezTo>
                    <a:cubicBezTo>
                      <a:pt x="11183" y="2331"/>
                      <a:pt x="5711" y="58"/>
                      <a:pt x="0" y="37"/>
                    </a:cubicBezTo>
                    <a:close/>
                  </a:path>
                </a:pathLst>
              </a:custGeom>
              <a:solidFill>
                <a:srgbClr val="000000">
                  <a:alpha val="98754"/>
                </a:srgbClr>
              </a:solidFill>
              <a:ln w="12700" cap="flat">
                <a:noFill/>
                <a:miter lim="400000"/>
              </a:ln>
              <a:effectLst/>
            </p:spPr>
            <p:txBody>
              <a:bodyPr wrap="square" lIns="0" tIns="0" rIns="0" bIns="0" numCol="1" anchor="t">
                <a:noAutofit/>
              </a:bodyPr>
              <a:lstStyle/>
              <a:p>
                <a:pPr>
                  <a:defRPr sz="2000"/>
                </a:pPr>
                <a:endParaRPr sz="1500"/>
              </a:p>
            </p:txBody>
          </p:sp>
          <p:sp>
            <p:nvSpPr>
              <p:cNvPr id="581" name="Shape"/>
              <p:cNvSpPr/>
              <p:nvPr/>
            </p:nvSpPr>
            <p:spPr>
              <a:xfrm rot="10800000" flipH="1">
                <a:off x="3134365" y="3142674"/>
                <a:ext cx="3138252" cy="3151501"/>
              </a:xfrm>
              <a:custGeom>
                <a:avLst/>
                <a:gdLst/>
                <a:ahLst/>
                <a:cxnLst>
                  <a:cxn ang="0">
                    <a:pos x="wd2" y="hd2"/>
                  </a:cxn>
                  <a:cxn ang="5400000">
                    <a:pos x="wd2" y="hd2"/>
                  </a:cxn>
                  <a:cxn ang="10800000">
                    <a:pos x="wd2" y="hd2"/>
                  </a:cxn>
                  <a:cxn ang="16200000">
                    <a:pos x="wd2" y="hd2"/>
                  </a:cxn>
                </a:cxnLst>
                <a:rect l="0" t="0" r="r" b="b"/>
                <a:pathLst>
                  <a:path w="21600" h="21600" extrusionOk="0">
                    <a:moveTo>
                      <a:pt x="0" y="37"/>
                    </a:moveTo>
                    <a:lnTo>
                      <a:pt x="21600" y="0"/>
                    </a:lnTo>
                    <a:lnTo>
                      <a:pt x="21579" y="21600"/>
                    </a:lnTo>
                    <a:cubicBezTo>
                      <a:pt x="21562" y="15881"/>
                      <a:pt x="19277" y="10402"/>
                      <a:pt x="15224" y="6360"/>
                    </a:cubicBezTo>
                    <a:cubicBezTo>
                      <a:pt x="11183" y="2331"/>
                      <a:pt x="5711" y="58"/>
                      <a:pt x="0" y="37"/>
                    </a:cubicBezTo>
                    <a:close/>
                  </a:path>
                </a:pathLst>
              </a:custGeom>
              <a:solidFill>
                <a:srgbClr val="000000">
                  <a:alpha val="98754"/>
                </a:srgbClr>
              </a:solidFill>
              <a:ln w="12700" cap="flat">
                <a:noFill/>
                <a:miter lim="400000"/>
              </a:ln>
              <a:effectLst/>
            </p:spPr>
            <p:txBody>
              <a:bodyPr wrap="square" lIns="0" tIns="0" rIns="0" bIns="0" numCol="1" anchor="t">
                <a:noAutofit/>
              </a:bodyPr>
              <a:lstStyle/>
              <a:p>
                <a:pPr>
                  <a:defRPr sz="2000"/>
                </a:pPr>
                <a:endParaRPr sz="1500"/>
              </a:p>
            </p:txBody>
          </p:sp>
          <p:sp>
            <p:nvSpPr>
              <p:cNvPr id="582" name="Shape"/>
              <p:cNvSpPr/>
              <p:nvPr/>
            </p:nvSpPr>
            <p:spPr>
              <a:xfrm rot="10800000">
                <a:off x="0" y="3142674"/>
                <a:ext cx="3138252" cy="3151501"/>
              </a:xfrm>
              <a:custGeom>
                <a:avLst/>
                <a:gdLst/>
                <a:ahLst/>
                <a:cxnLst>
                  <a:cxn ang="0">
                    <a:pos x="wd2" y="hd2"/>
                  </a:cxn>
                  <a:cxn ang="5400000">
                    <a:pos x="wd2" y="hd2"/>
                  </a:cxn>
                  <a:cxn ang="10800000">
                    <a:pos x="wd2" y="hd2"/>
                  </a:cxn>
                  <a:cxn ang="16200000">
                    <a:pos x="wd2" y="hd2"/>
                  </a:cxn>
                </a:cxnLst>
                <a:rect l="0" t="0" r="r" b="b"/>
                <a:pathLst>
                  <a:path w="21600" h="21600" extrusionOk="0">
                    <a:moveTo>
                      <a:pt x="0" y="37"/>
                    </a:moveTo>
                    <a:lnTo>
                      <a:pt x="21600" y="0"/>
                    </a:lnTo>
                    <a:lnTo>
                      <a:pt x="21579" y="21600"/>
                    </a:lnTo>
                    <a:cubicBezTo>
                      <a:pt x="21562" y="15881"/>
                      <a:pt x="19277" y="10402"/>
                      <a:pt x="15224" y="6360"/>
                    </a:cubicBezTo>
                    <a:cubicBezTo>
                      <a:pt x="11183" y="2331"/>
                      <a:pt x="5711" y="58"/>
                      <a:pt x="0" y="37"/>
                    </a:cubicBezTo>
                    <a:close/>
                  </a:path>
                </a:pathLst>
              </a:custGeom>
              <a:solidFill>
                <a:srgbClr val="000000">
                  <a:alpha val="98754"/>
                </a:srgbClr>
              </a:solidFill>
              <a:ln w="12700" cap="flat">
                <a:noFill/>
                <a:miter lim="400000"/>
              </a:ln>
              <a:effectLst/>
            </p:spPr>
            <p:txBody>
              <a:bodyPr wrap="square" lIns="0" tIns="0" rIns="0" bIns="0" numCol="1" anchor="t">
                <a:noAutofit/>
              </a:bodyPr>
              <a:lstStyle/>
              <a:p>
                <a:pPr>
                  <a:defRPr sz="2000"/>
                </a:pPr>
                <a:endParaRPr sz="1500"/>
              </a:p>
            </p:txBody>
          </p:sp>
        </p:grpSp>
        <p:sp>
          <p:nvSpPr>
            <p:cNvPr id="584" name="Rectangle"/>
            <p:cNvSpPr/>
            <p:nvPr/>
          </p:nvSpPr>
          <p:spPr>
            <a:xfrm>
              <a:off x="-1" y="-1"/>
              <a:ext cx="16256001" cy="2445920"/>
            </a:xfrm>
            <a:prstGeom prst="rect">
              <a:avLst/>
            </a:prstGeom>
            <a:solidFill>
              <a:srgbClr val="000000"/>
            </a:solidFill>
            <a:ln w="25400" cap="flat">
              <a:noFill/>
              <a:miter lim="400000"/>
            </a:ln>
            <a:effectLst/>
          </p:spPr>
          <p:txBody>
            <a:bodyPr wrap="square" lIns="28575" tIns="28575" rIns="28575" bIns="28575" numCol="1" anchor="t">
              <a:noAutofit/>
            </a:bodyPr>
            <a:lstStyle/>
            <a:p>
              <a:pPr>
                <a:defRPr sz="2000"/>
              </a:pPr>
              <a:endParaRPr sz="1500"/>
            </a:p>
          </p:txBody>
        </p:sp>
        <p:sp>
          <p:nvSpPr>
            <p:cNvPr id="585" name="Rectangle"/>
            <p:cNvSpPr/>
            <p:nvPr/>
          </p:nvSpPr>
          <p:spPr>
            <a:xfrm>
              <a:off x="-1" y="8714692"/>
              <a:ext cx="16256001" cy="429308"/>
            </a:xfrm>
            <a:prstGeom prst="rect">
              <a:avLst/>
            </a:prstGeom>
            <a:solidFill>
              <a:srgbClr val="000000"/>
            </a:solidFill>
            <a:ln w="25400" cap="flat">
              <a:noFill/>
              <a:miter lim="400000"/>
            </a:ln>
            <a:effectLst/>
          </p:spPr>
          <p:txBody>
            <a:bodyPr wrap="square" lIns="28575" tIns="28575" rIns="28575" bIns="28575" numCol="1" anchor="t">
              <a:noAutofit/>
            </a:bodyPr>
            <a:lstStyle/>
            <a:p>
              <a:pPr>
                <a:defRPr sz="2000"/>
              </a:pPr>
              <a:endParaRPr sz="1500"/>
            </a:p>
          </p:txBody>
        </p:sp>
        <p:sp>
          <p:nvSpPr>
            <p:cNvPr id="586" name="Rectangle"/>
            <p:cNvSpPr/>
            <p:nvPr/>
          </p:nvSpPr>
          <p:spPr>
            <a:xfrm>
              <a:off x="0" y="2398607"/>
              <a:ext cx="1493689" cy="6388797"/>
            </a:xfrm>
            <a:prstGeom prst="rect">
              <a:avLst/>
            </a:prstGeom>
            <a:solidFill>
              <a:srgbClr val="000000"/>
            </a:solidFill>
            <a:ln w="25400" cap="flat">
              <a:noFill/>
              <a:miter lim="400000"/>
            </a:ln>
            <a:effectLst/>
          </p:spPr>
          <p:txBody>
            <a:bodyPr wrap="square" lIns="28575" tIns="28575" rIns="28575" bIns="28575" numCol="1" anchor="t">
              <a:noAutofit/>
            </a:bodyPr>
            <a:lstStyle/>
            <a:p>
              <a:pPr>
                <a:defRPr sz="2000"/>
              </a:pPr>
              <a:endParaRPr sz="1500"/>
            </a:p>
          </p:txBody>
        </p:sp>
        <p:sp>
          <p:nvSpPr>
            <p:cNvPr id="587" name="Rectangle"/>
            <p:cNvSpPr/>
            <p:nvPr/>
          </p:nvSpPr>
          <p:spPr>
            <a:xfrm>
              <a:off x="14783474" y="2398607"/>
              <a:ext cx="1472527" cy="6388797"/>
            </a:xfrm>
            <a:prstGeom prst="rect">
              <a:avLst/>
            </a:prstGeom>
            <a:solidFill>
              <a:srgbClr val="000000"/>
            </a:solidFill>
            <a:ln w="25400" cap="flat">
              <a:noFill/>
              <a:miter lim="400000"/>
            </a:ln>
            <a:effectLst/>
          </p:spPr>
          <p:txBody>
            <a:bodyPr wrap="square" lIns="28575" tIns="28575" rIns="28575" bIns="28575" numCol="1" anchor="t">
              <a:noAutofit/>
            </a:bodyPr>
            <a:lstStyle/>
            <a:p>
              <a:pPr>
                <a:defRPr sz="2000"/>
              </a:pPr>
              <a:endParaRPr sz="1500"/>
            </a:p>
          </p:txBody>
        </p:sp>
        <p:sp>
          <p:nvSpPr>
            <p:cNvPr id="588" name="Rectangle"/>
            <p:cNvSpPr/>
            <p:nvPr/>
          </p:nvSpPr>
          <p:spPr>
            <a:xfrm>
              <a:off x="7740905" y="2398608"/>
              <a:ext cx="782653" cy="6388796"/>
            </a:xfrm>
            <a:prstGeom prst="rect">
              <a:avLst/>
            </a:prstGeom>
            <a:solidFill>
              <a:srgbClr val="000000"/>
            </a:solidFill>
            <a:ln w="25400" cap="flat">
              <a:noFill/>
              <a:miter lim="400000"/>
            </a:ln>
            <a:effectLst/>
          </p:spPr>
          <p:txBody>
            <a:bodyPr wrap="square" lIns="28575" tIns="28575" rIns="28575" bIns="28575" numCol="1" anchor="t">
              <a:noAutofit/>
            </a:bodyPr>
            <a:lstStyle/>
            <a:p>
              <a:pPr>
                <a:defRPr sz="2000"/>
              </a:pPr>
              <a:endParaRPr sz="1500"/>
            </a:p>
          </p:txBody>
        </p:sp>
      </p:grpSp>
      <p:sp>
        <p:nvSpPr>
          <p:cNvPr id="590" name="Global Temperature Anomaly"/>
          <p:cNvSpPr txBox="1">
            <a:spLocks noGrp="1"/>
          </p:cNvSpPr>
          <p:nvPr>
            <p:ph type="title"/>
          </p:nvPr>
        </p:nvSpPr>
        <p:spPr>
          <a:xfrm>
            <a:off x="647700" y="161925"/>
            <a:ext cx="10896600" cy="571500"/>
          </a:xfrm>
          <a:prstGeom prst="rect">
            <a:avLst/>
          </a:prstGeom>
        </p:spPr>
        <p:txBody>
          <a:bodyPr/>
          <a:lstStyle/>
          <a:p>
            <a:r>
              <a:rPr>
                <a:solidFill>
                  <a:schemeClr val="bg1"/>
                </a:solidFill>
              </a:rPr>
              <a:t>Global Temperature Anomaly</a:t>
            </a:r>
          </a:p>
        </p:txBody>
      </p:sp>
      <p:sp>
        <p:nvSpPr>
          <p:cNvPr id="591" name="1959 – 1988"/>
          <p:cNvSpPr txBox="1"/>
          <p:nvPr/>
        </p:nvSpPr>
        <p:spPr>
          <a:xfrm>
            <a:off x="402160" y="1695250"/>
            <a:ext cx="1889941" cy="4693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spAutoFit/>
          </a:bodyPr>
          <a:lstStyle>
            <a:lvl1pPr algn="ctr">
              <a:defRPr sz="3400"/>
            </a:lvl1pPr>
          </a:lstStyle>
          <a:p>
            <a:r>
              <a:rPr sz="2550"/>
              <a:t>1959 – 1988</a:t>
            </a:r>
          </a:p>
        </p:txBody>
      </p:sp>
      <p:sp>
        <p:nvSpPr>
          <p:cNvPr id="592" name="1988 – 2017"/>
          <p:cNvSpPr txBox="1"/>
          <p:nvPr/>
        </p:nvSpPr>
        <p:spPr>
          <a:xfrm>
            <a:off x="9899900" y="1695250"/>
            <a:ext cx="1889941" cy="4693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spAutoFit/>
          </a:bodyPr>
          <a:lstStyle>
            <a:lvl1pPr algn="ctr">
              <a:defRPr sz="3400"/>
            </a:lvl1pPr>
          </a:lstStyle>
          <a:p>
            <a:r>
              <a:rPr sz="2550"/>
              <a:t>1988 – 2017</a:t>
            </a:r>
          </a:p>
        </p:txBody>
      </p:sp>
      <p:sp>
        <p:nvSpPr>
          <p:cNvPr id="601" name="Rectangle"/>
          <p:cNvSpPr/>
          <p:nvPr/>
        </p:nvSpPr>
        <p:spPr>
          <a:xfrm>
            <a:off x="6309694" y="1760877"/>
            <a:ext cx="5586429" cy="4935199"/>
          </a:xfrm>
          <a:prstGeom prst="rect">
            <a:avLst/>
          </a:prstGeom>
          <a:solidFill>
            <a:srgbClr val="000000"/>
          </a:solidFill>
          <a:ln w="25400">
            <a:miter lim="400000"/>
          </a:ln>
        </p:spPr>
        <p:txBody>
          <a:bodyPr lIns="28575" tIns="28575" rIns="28575" bIns="28575"/>
          <a:lstStyle/>
          <a:p>
            <a:pPr>
              <a:defRPr sz="2000"/>
            </a:pPr>
            <a:endParaRPr sz="1500"/>
          </a:p>
        </p:txBody>
      </p:sp>
      <p:sp>
        <p:nvSpPr>
          <p:cNvPr id="602" name="Data: NASA's Goddard Institute for  Space Studies; Graphic: Harry Stevens/Axios"/>
          <p:cNvSpPr txBox="1"/>
          <p:nvPr/>
        </p:nvSpPr>
        <p:spPr>
          <a:xfrm>
            <a:off x="4706998" y="6225032"/>
            <a:ext cx="2778002" cy="4539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b">
            <a:spAutoFit/>
          </a:bodyPr>
          <a:lstStyle/>
          <a:p>
            <a:pPr algn="ctr"/>
            <a:r>
              <a:rPr sz="1350">
                <a:solidFill>
                  <a:srgbClr val="FFFFFF">
                    <a:alpha val="50000"/>
                  </a:srgbClr>
                </a:solidFill>
              </a:rPr>
              <a:t>Data: </a:t>
            </a:r>
            <a:r>
              <a:rPr lang="en-US" sz="1350">
                <a:solidFill>
                  <a:srgbClr val="FFFFFF">
                    <a:alpha val="50000"/>
                  </a:srgbClr>
                </a:solidFill>
              </a:rPr>
              <a:t>NASA/GISS</a:t>
            </a:r>
          </a:p>
          <a:p>
            <a:pPr algn="ctr"/>
            <a:r>
              <a:rPr sz="1350">
                <a:solidFill>
                  <a:srgbClr val="FFFFFF">
                    <a:alpha val="50000"/>
                  </a:srgbClr>
                </a:solidFill>
              </a:rPr>
              <a:t>Graphic: Harry Stevens/</a:t>
            </a:r>
            <a:r>
              <a:rPr sz="1350" err="1">
                <a:solidFill>
                  <a:srgbClr val="FFFFFF">
                    <a:alpha val="50000"/>
                  </a:srgbClr>
                </a:solidFill>
              </a:rPr>
              <a:t>Axios</a:t>
            </a:r>
            <a:endParaRPr sz="1350">
              <a:solidFill>
                <a:srgbClr val="FFFFFF">
                  <a:alpha val="50000"/>
                </a:srgbClr>
              </a:solidFill>
            </a:endParaRPr>
          </a:p>
        </p:txBody>
      </p:sp>
      <p:grpSp>
        <p:nvGrpSpPr>
          <p:cNvPr id="32" name="Group">
            <a:extLst>
              <a:ext uri="{FF2B5EF4-FFF2-40B4-BE49-F238E27FC236}">
                <a16:creationId xmlns:a16="http://schemas.microsoft.com/office/drawing/2014/main" id="{6C6F23A7-FA17-443C-8FB2-FD2761F09D3E}"/>
              </a:ext>
            </a:extLst>
          </p:cNvPr>
          <p:cNvGrpSpPr/>
          <p:nvPr/>
        </p:nvGrpSpPr>
        <p:grpSpPr>
          <a:xfrm>
            <a:off x="3829569" y="733425"/>
            <a:ext cx="4428798" cy="1221299"/>
            <a:chOff x="0" y="0"/>
            <a:chExt cx="5901763" cy="1221296"/>
          </a:xfrm>
        </p:grpSpPr>
        <p:sp>
          <p:nvSpPr>
            <p:cNvPr id="33" name="-1°">
              <a:extLst>
                <a:ext uri="{FF2B5EF4-FFF2-40B4-BE49-F238E27FC236}">
                  <a16:creationId xmlns:a16="http://schemas.microsoft.com/office/drawing/2014/main" id="{A744C4E4-4E08-4EAA-A198-F0ECA6171B6A}"/>
                </a:ext>
              </a:extLst>
            </p:cNvPr>
            <p:cNvSpPr txBox="1"/>
            <p:nvPr/>
          </p:nvSpPr>
          <p:spPr>
            <a:xfrm>
              <a:off x="344846" y="934039"/>
              <a:ext cx="399459" cy="287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none" lIns="50800" tIns="50800" rIns="50800" bIns="50800" numCol="1"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1pPr>
              <a:lvl2pPr marL="0" marR="0" indent="2794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2pPr>
              <a:lvl3pPr marL="0" marR="0" indent="5715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3pPr>
              <a:lvl4pPr marL="0" marR="0" indent="8509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4pPr>
              <a:lvl5pPr marL="0" marR="0" indent="11430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5pPr>
              <a:lvl6pPr marL="0" marR="0" indent="14224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6pPr>
              <a:lvl7pPr marL="0" marR="0" indent="17145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7pPr>
              <a:lvl8pPr marL="0" marR="0" indent="19939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8pPr>
              <a:lvl9pPr marL="0" marR="0" indent="22860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9pPr>
            </a:lstStyle>
            <a:p>
              <a:r>
                <a:rPr>
                  <a:latin typeface="Arial" panose="020B0604020202020204" pitchFamily="34" charset="0"/>
                  <a:cs typeface="Arial" panose="020B0604020202020204" pitchFamily="34" charset="0"/>
                </a:rPr>
                <a:t>-1°</a:t>
              </a:r>
            </a:p>
          </p:txBody>
        </p:sp>
        <p:sp>
          <p:nvSpPr>
            <p:cNvPr id="34" name="0°">
              <a:extLst>
                <a:ext uri="{FF2B5EF4-FFF2-40B4-BE49-F238E27FC236}">
                  <a16:creationId xmlns:a16="http://schemas.microsoft.com/office/drawing/2014/main" id="{AEF829B2-4AEA-438C-A8B4-A80C4C07FAAA}"/>
                </a:ext>
              </a:extLst>
            </p:cNvPr>
            <p:cNvSpPr txBox="1"/>
            <p:nvPr/>
          </p:nvSpPr>
          <p:spPr>
            <a:xfrm>
              <a:off x="1276718" y="934039"/>
              <a:ext cx="331103" cy="287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none" lIns="50800" tIns="50800" rIns="50800" bIns="50800" numCol="1"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1pPr>
              <a:lvl2pPr marL="0" marR="0" indent="2794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2pPr>
              <a:lvl3pPr marL="0" marR="0" indent="5715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3pPr>
              <a:lvl4pPr marL="0" marR="0" indent="8509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4pPr>
              <a:lvl5pPr marL="0" marR="0" indent="11430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5pPr>
              <a:lvl6pPr marL="0" marR="0" indent="14224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6pPr>
              <a:lvl7pPr marL="0" marR="0" indent="17145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7pPr>
              <a:lvl8pPr marL="0" marR="0" indent="19939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8pPr>
              <a:lvl9pPr marL="0" marR="0" indent="22860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9pPr>
            </a:lstStyle>
            <a:p>
              <a:r>
                <a:rPr>
                  <a:latin typeface="Arial" panose="020B0604020202020204" pitchFamily="34" charset="0"/>
                  <a:cs typeface="Arial" panose="020B0604020202020204" pitchFamily="34" charset="0"/>
                </a:rPr>
                <a:t>0°</a:t>
              </a:r>
            </a:p>
          </p:txBody>
        </p:sp>
        <p:sp>
          <p:nvSpPr>
            <p:cNvPr id="35" name="+1°">
              <a:extLst>
                <a:ext uri="{FF2B5EF4-FFF2-40B4-BE49-F238E27FC236}">
                  <a16:creationId xmlns:a16="http://schemas.microsoft.com/office/drawing/2014/main" id="{EAB21923-86E3-469A-877C-D1E78F20E2BD}"/>
                </a:ext>
              </a:extLst>
            </p:cNvPr>
            <p:cNvSpPr txBox="1"/>
            <p:nvPr/>
          </p:nvSpPr>
          <p:spPr>
            <a:xfrm>
              <a:off x="1932480" y="934039"/>
              <a:ext cx="450727" cy="287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none" lIns="50800" tIns="50800" rIns="50800" bIns="50800" numCol="1"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1pPr>
              <a:lvl2pPr marL="0" marR="0" indent="2794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2pPr>
              <a:lvl3pPr marL="0" marR="0" indent="5715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3pPr>
              <a:lvl4pPr marL="0" marR="0" indent="8509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4pPr>
              <a:lvl5pPr marL="0" marR="0" indent="11430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5pPr>
              <a:lvl6pPr marL="0" marR="0" indent="14224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6pPr>
              <a:lvl7pPr marL="0" marR="0" indent="17145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7pPr>
              <a:lvl8pPr marL="0" marR="0" indent="19939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8pPr>
              <a:lvl9pPr marL="0" marR="0" indent="22860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9pPr>
            </a:lstStyle>
            <a:p>
              <a:r>
                <a:rPr>
                  <a:latin typeface="Arial" panose="020B0604020202020204" pitchFamily="34" charset="0"/>
                  <a:cs typeface="Arial" panose="020B0604020202020204" pitchFamily="34" charset="0"/>
                </a:rPr>
                <a:t>+1°</a:t>
              </a:r>
            </a:p>
          </p:txBody>
        </p:sp>
        <p:sp>
          <p:nvSpPr>
            <p:cNvPr id="36" name="+2.5°">
              <a:extLst>
                <a:ext uri="{FF2B5EF4-FFF2-40B4-BE49-F238E27FC236}">
                  <a16:creationId xmlns:a16="http://schemas.microsoft.com/office/drawing/2014/main" id="{F03D8665-3E9A-4EB3-83D7-CE24065C995C}"/>
                </a:ext>
              </a:extLst>
            </p:cNvPr>
            <p:cNvSpPr txBox="1"/>
            <p:nvPr/>
          </p:nvSpPr>
          <p:spPr>
            <a:xfrm>
              <a:off x="3071435" y="934039"/>
              <a:ext cx="621618" cy="287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none" lIns="50800" tIns="50800" rIns="50800" bIns="50800" numCol="1"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1pPr>
              <a:lvl2pPr marL="0" marR="0" indent="2794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2pPr>
              <a:lvl3pPr marL="0" marR="0" indent="5715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3pPr>
              <a:lvl4pPr marL="0" marR="0" indent="8509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4pPr>
              <a:lvl5pPr marL="0" marR="0" indent="11430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5pPr>
              <a:lvl6pPr marL="0" marR="0" indent="14224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6pPr>
              <a:lvl7pPr marL="0" marR="0" indent="17145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7pPr>
              <a:lvl8pPr marL="0" marR="0" indent="19939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8pPr>
              <a:lvl9pPr marL="0" marR="0" indent="22860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9pPr>
            </a:lstStyle>
            <a:p>
              <a:r>
                <a:rPr>
                  <a:latin typeface="Arial" panose="020B0604020202020204" pitchFamily="34" charset="0"/>
                  <a:cs typeface="Arial" panose="020B0604020202020204" pitchFamily="34" charset="0"/>
                </a:rPr>
                <a:t>+2.5°</a:t>
              </a:r>
            </a:p>
          </p:txBody>
        </p:sp>
        <p:sp>
          <p:nvSpPr>
            <p:cNvPr id="37" name="+5°">
              <a:extLst>
                <a:ext uri="{FF2B5EF4-FFF2-40B4-BE49-F238E27FC236}">
                  <a16:creationId xmlns:a16="http://schemas.microsoft.com/office/drawing/2014/main" id="{599D3B09-2692-4661-95E2-F2B075A95D18}"/>
                </a:ext>
              </a:extLst>
            </p:cNvPr>
            <p:cNvSpPr txBox="1"/>
            <p:nvPr/>
          </p:nvSpPr>
          <p:spPr>
            <a:xfrm>
              <a:off x="5297577" y="934039"/>
              <a:ext cx="450727" cy="287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none" lIns="50800" tIns="50800" rIns="50800" bIns="50800" numCol="1"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1pPr>
              <a:lvl2pPr marL="0" marR="0" indent="2794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2pPr>
              <a:lvl3pPr marL="0" marR="0" indent="5715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3pPr>
              <a:lvl4pPr marL="0" marR="0" indent="8509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4pPr>
              <a:lvl5pPr marL="0" marR="0" indent="11430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5pPr>
              <a:lvl6pPr marL="0" marR="0" indent="14224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6pPr>
              <a:lvl7pPr marL="0" marR="0" indent="17145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7pPr>
              <a:lvl8pPr marL="0" marR="0" indent="19939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8pPr>
              <a:lvl9pPr marL="0" marR="0" indent="22860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9pPr>
            </a:lstStyle>
            <a:p>
              <a:r>
                <a:rPr>
                  <a:latin typeface="Arial" panose="020B0604020202020204" pitchFamily="34" charset="0"/>
                  <a:cs typeface="Arial" panose="020B0604020202020204" pitchFamily="34" charset="0"/>
                </a:rPr>
                <a:t>+5°</a:t>
              </a:r>
            </a:p>
          </p:txBody>
        </p:sp>
        <p:pic>
          <p:nvPicPr>
            <p:cNvPr id="38" name="Screen Shot 2018-08-24 at 8.40.20 AM.png" descr="Screen Shot 2018-08-24 at 8.40.20 AM.png">
              <a:extLst>
                <a:ext uri="{FF2B5EF4-FFF2-40B4-BE49-F238E27FC236}">
                  <a16:creationId xmlns:a16="http://schemas.microsoft.com/office/drawing/2014/main" id="{94896EE9-AD82-46E0-8282-FBD225153BF0}"/>
                </a:ext>
              </a:extLst>
            </p:cNvPr>
            <p:cNvPicPr>
              <a:picLocks noChangeAspect="1"/>
            </p:cNvPicPr>
            <p:nvPr/>
          </p:nvPicPr>
          <p:blipFill>
            <a:blip r:embed="rId6">
              <a:extLst/>
            </a:blip>
            <a:stretch>
              <a:fillRect/>
            </a:stretch>
          </p:blipFill>
          <p:spPr>
            <a:xfrm>
              <a:off x="0" y="549855"/>
              <a:ext cx="5901763" cy="366777"/>
            </a:xfrm>
            <a:prstGeom prst="rect">
              <a:avLst/>
            </a:prstGeom>
            <a:ln w="12700" cap="flat">
              <a:noFill/>
              <a:miter lim="400000"/>
            </a:ln>
            <a:effectLst/>
          </p:spPr>
        </p:pic>
        <p:sp>
          <p:nvSpPr>
            <p:cNvPr id="39" name="1901 – 2000 baseline (°F)">
              <a:extLst>
                <a:ext uri="{FF2B5EF4-FFF2-40B4-BE49-F238E27FC236}">
                  <a16:creationId xmlns:a16="http://schemas.microsoft.com/office/drawing/2014/main" id="{0A323B76-E2A0-4647-B00C-4A16CC4F43AF}"/>
                </a:ext>
              </a:extLst>
            </p:cNvPr>
            <p:cNvSpPr txBox="1"/>
            <p:nvPr/>
          </p:nvSpPr>
          <p:spPr>
            <a:xfrm>
              <a:off x="1478012" y="0"/>
              <a:ext cx="2945742" cy="3180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none" lIns="50800" tIns="50800" rIns="50800" bIns="50800" numCol="1"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1pPr>
              <a:lvl2pPr marL="0" marR="0" indent="2794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2pPr>
              <a:lvl3pPr marL="0" marR="0" indent="5715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3pPr>
              <a:lvl4pPr marL="0" marR="0" indent="8509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4pPr>
              <a:lvl5pPr marL="0" marR="0" indent="11430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5pPr>
              <a:lvl6pPr marL="0" marR="0" indent="14224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6pPr>
              <a:lvl7pPr marL="0" marR="0" indent="17145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7pPr>
              <a:lvl8pPr marL="0" marR="0" indent="19939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8pPr>
              <a:lvl9pPr marL="0" marR="0" indent="22860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9pPr>
            </a:lstStyle>
            <a:p>
              <a:pPr algn="ctr"/>
              <a:r>
                <a:rPr sz="1400">
                  <a:latin typeface="Arial" panose="020B0604020202020204" pitchFamily="34" charset="0"/>
                  <a:cs typeface="Arial" panose="020B0604020202020204" pitchFamily="34" charset="0"/>
                </a:rPr>
                <a:t>1901 – 2000 baseline (°F)</a:t>
              </a:r>
            </a:p>
          </p:txBody>
        </p:sp>
      </p:grpSp>
      <p:sp>
        <p:nvSpPr>
          <p:cNvPr id="40" name="1959 – 1988">
            <a:extLst>
              <a:ext uri="{FF2B5EF4-FFF2-40B4-BE49-F238E27FC236}">
                <a16:creationId xmlns:a16="http://schemas.microsoft.com/office/drawing/2014/main" id="{B6206D22-3C94-4ACC-B485-0CE00999435D}"/>
              </a:ext>
            </a:extLst>
          </p:cNvPr>
          <p:cNvSpPr txBox="1"/>
          <p:nvPr/>
        </p:nvSpPr>
        <p:spPr>
          <a:xfrm>
            <a:off x="366503" y="1717904"/>
            <a:ext cx="1527662"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non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1pPr>
            <a:lvl2pPr marL="0" marR="0" indent="2794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2pPr>
            <a:lvl3pPr marL="0" marR="0" indent="5715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3pPr>
            <a:lvl4pPr marL="0" marR="0" indent="8509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4pPr>
            <a:lvl5pPr marL="0" marR="0" indent="11430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5pPr>
            <a:lvl6pPr marL="0" marR="0" indent="14224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6pPr>
            <a:lvl7pPr marL="0" marR="0" indent="17145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7pPr>
            <a:lvl8pPr marL="0" marR="0" indent="19939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8pPr>
            <a:lvl9pPr marL="0" marR="0" indent="22860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9pPr>
          </a:lstStyle>
          <a:p>
            <a:r>
              <a:rPr sz="2000">
                <a:latin typeface="Arial" panose="020B0604020202020204" pitchFamily="34" charset="0"/>
                <a:cs typeface="Arial" panose="020B0604020202020204" pitchFamily="34" charset="0"/>
              </a:rPr>
              <a:t>1959 – 1988</a:t>
            </a:r>
          </a:p>
        </p:txBody>
      </p:sp>
      <p:sp>
        <p:nvSpPr>
          <p:cNvPr id="41" name="1959 – 1988">
            <a:extLst>
              <a:ext uri="{FF2B5EF4-FFF2-40B4-BE49-F238E27FC236}">
                <a16:creationId xmlns:a16="http://schemas.microsoft.com/office/drawing/2014/main" id="{6440418C-A0A8-4DC4-B00D-EC1ED6EC8C05}"/>
              </a:ext>
            </a:extLst>
          </p:cNvPr>
          <p:cNvSpPr txBox="1"/>
          <p:nvPr/>
        </p:nvSpPr>
        <p:spPr>
          <a:xfrm>
            <a:off x="10337375" y="1894579"/>
            <a:ext cx="1527662"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non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1pPr>
            <a:lvl2pPr marL="0" marR="0" indent="2794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2pPr>
            <a:lvl3pPr marL="0" marR="0" indent="5715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3pPr>
            <a:lvl4pPr marL="0" marR="0" indent="8509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4pPr>
            <a:lvl5pPr marL="0" marR="0" indent="11430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5pPr>
            <a:lvl6pPr marL="0" marR="0" indent="14224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6pPr>
            <a:lvl7pPr marL="0" marR="0" indent="17145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7pPr>
            <a:lvl8pPr marL="0" marR="0" indent="19939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8pPr>
            <a:lvl9pPr marL="0" marR="0" indent="228600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lvl9pPr>
          </a:lstStyle>
          <a:p>
            <a:r>
              <a:rPr lang="en-US" sz="2000">
                <a:latin typeface="Arial" panose="020B0604020202020204" pitchFamily="34" charset="0"/>
                <a:cs typeface="Arial" panose="020B0604020202020204" pitchFamily="34" charset="0"/>
              </a:rPr>
              <a:t>1988 – 2017</a:t>
            </a:r>
            <a:endParaRPr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7000413"/>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3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601"/>
                                        </p:tgtEl>
                                      </p:cBhvr>
                                    </p:animEffect>
                                    <p:set>
                                      <p:cBhvr>
                                        <p:cTn id="11" dur="1" fill="hold">
                                          <p:stCondLst>
                                            <p:cond delay="499"/>
                                          </p:stCondLst>
                                        </p:cTn>
                                        <p:tgtEl>
                                          <p:spTgt spid="601"/>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repeatCount="indefinite" fill="hold" display="0">
                  <p:stCondLst>
                    <p:cond delay="indefinite"/>
                  </p:stCondLst>
                </p:cTn>
                <p:tgtEl>
                  <p:spTgt spid="2"/>
                </p:tgtEl>
              </p:cMediaNode>
            </p:video>
          </p:childTnLst>
        </p:cTn>
      </p:par>
    </p:tnLst>
    <p:bldLst>
      <p:bldP spid="601" grpId="0" animBg="1" advAuto="0"/>
      <p:bldP spid="4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C4985-1339-4BF9-A1FF-C662ED36F4D9}"/>
              </a:ext>
            </a:extLst>
          </p:cNvPr>
          <p:cNvSpPr>
            <a:spLocks noGrp="1"/>
          </p:cNvSpPr>
          <p:nvPr>
            <p:ph type="title"/>
          </p:nvPr>
        </p:nvSpPr>
        <p:spPr>
          <a:xfrm>
            <a:off x="506437" y="258558"/>
            <a:ext cx="11055295" cy="1218551"/>
          </a:xfrm>
        </p:spPr>
        <p:txBody>
          <a:bodyPr/>
          <a:lstStyle/>
          <a:p>
            <a:r>
              <a:rPr lang="en-US" dirty="0"/>
              <a:t>Strategies for reducing GHGs</a:t>
            </a:r>
          </a:p>
        </p:txBody>
      </p:sp>
      <p:sp>
        <p:nvSpPr>
          <p:cNvPr id="3" name="Content Placeholder 2">
            <a:extLst>
              <a:ext uri="{FF2B5EF4-FFF2-40B4-BE49-F238E27FC236}">
                <a16:creationId xmlns:a16="http://schemas.microsoft.com/office/drawing/2014/main" id="{9D9B2083-EAB4-4DDD-992A-979FA276D232}"/>
              </a:ext>
            </a:extLst>
          </p:cNvPr>
          <p:cNvSpPr>
            <a:spLocks noGrp="1"/>
          </p:cNvSpPr>
          <p:nvPr>
            <p:ph idx="1"/>
          </p:nvPr>
        </p:nvSpPr>
        <p:spPr>
          <a:xfrm>
            <a:off x="506437" y="1533381"/>
            <a:ext cx="10515600" cy="4756126"/>
          </a:xfrm>
        </p:spPr>
        <p:txBody>
          <a:bodyPr/>
          <a:lstStyle/>
          <a:p>
            <a:pPr>
              <a:spcBef>
                <a:spcPts val="600"/>
              </a:spcBef>
              <a:spcAft>
                <a:spcPts val="600"/>
              </a:spcAft>
            </a:pPr>
            <a:r>
              <a:rPr lang="en-US" sz="3400" dirty="0"/>
              <a:t>Maximize reductions onsite</a:t>
            </a:r>
          </a:p>
          <a:p>
            <a:pPr>
              <a:spcBef>
                <a:spcPts val="600"/>
              </a:spcBef>
              <a:spcAft>
                <a:spcPts val="600"/>
              </a:spcAft>
            </a:pPr>
            <a:r>
              <a:rPr lang="en-US" sz="3400" dirty="0"/>
              <a:t>Offsite options include:</a:t>
            </a:r>
          </a:p>
          <a:p>
            <a:pPr lvl="1">
              <a:spcBef>
                <a:spcPts val="600"/>
              </a:spcBef>
              <a:spcAft>
                <a:spcPts val="600"/>
              </a:spcAft>
              <a:buFont typeface="Wingdings" panose="05000000000000000000" pitchFamily="2" charset="2"/>
              <a:buChar char="Ø"/>
            </a:pPr>
            <a:r>
              <a:rPr lang="en-US" sz="3400" dirty="0"/>
              <a:t>Offset credits</a:t>
            </a:r>
          </a:p>
          <a:p>
            <a:pPr lvl="1">
              <a:spcBef>
                <a:spcPts val="600"/>
              </a:spcBef>
              <a:spcAft>
                <a:spcPts val="600"/>
              </a:spcAft>
              <a:buFont typeface="Wingdings" panose="05000000000000000000" pitchFamily="2" charset="2"/>
              <a:buChar char="Ø"/>
            </a:pPr>
            <a:r>
              <a:rPr lang="en-US" sz="3400" dirty="0"/>
              <a:t>LCFS credits</a:t>
            </a:r>
          </a:p>
          <a:p>
            <a:pPr lvl="1">
              <a:spcBef>
                <a:spcPts val="600"/>
              </a:spcBef>
              <a:spcAft>
                <a:spcPts val="600"/>
              </a:spcAft>
              <a:buFont typeface="Wingdings" panose="05000000000000000000" pitchFamily="2" charset="2"/>
              <a:buChar char="Ø"/>
            </a:pPr>
            <a:r>
              <a:rPr lang="en-US" sz="3400" dirty="0"/>
              <a:t>Ex ante credits—Climate Forward</a:t>
            </a:r>
          </a:p>
          <a:p>
            <a:pPr>
              <a:spcBef>
                <a:spcPts val="600"/>
              </a:spcBef>
              <a:spcAft>
                <a:spcPts val="600"/>
              </a:spcAft>
            </a:pPr>
            <a:endParaRPr lang="en-US" sz="3400" dirty="0"/>
          </a:p>
        </p:txBody>
      </p:sp>
    </p:spTree>
    <p:extLst>
      <p:ext uri="{BB962C8B-B14F-4D97-AF65-F5344CB8AC3E}">
        <p14:creationId xmlns:p14="http://schemas.microsoft.com/office/powerpoint/2010/main" val="1253145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445365" y="2811780"/>
            <a:ext cx="7326708" cy="1234440"/>
          </a:xfrm>
        </p:spPr>
        <p:txBody>
          <a:bodyPr/>
          <a:lstStyle/>
          <a:p>
            <a:pPr algn="l"/>
            <a:r>
              <a:rPr lang="en-US" sz="4800" dirty="0"/>
              <a:t>A new market option to accelerate climate action</a:t>
            </a:r>
          </a:p>
        </p:txBody>
      </p:sp>
      <p:sp>
        <p:nvSpPr>
          <p:cNvPr id="6" name="Subtitle 2">
            <a:extLst>
              <a:ext uri="{FF2B5EF4-FFF2-40B4-BE49-F238E27FC236}">
                <a16:creationId xmlns:a16="http://schemas.microsoft.com/office/drawing/2014/main" id="{043F7379-96E8-4892-AC48-72877CB68EA3}"/>
              </a:ext>
            </a:extLst>
          </p:cNvPr>
          <p:cNvSpPr txBox="1">
            <a:spLocks/>
          </p:cNvSpPr>
          <p:nvPr/>
        </p:nvSpPr>
        <p:spPr bwMode="auto">
          <a:xfrm>
            <a:off x="2445365" y="4757650"/>
            <a:ext cx="7326708" cy="1234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70C0"/>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070C0"/>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70C0"/>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070C0"/>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70C0"/>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dirty="0"/>
          </a:p>
        </p:txBody>
      </p:sp>
    </p:spTree>
    <p:extLst>
      <p:ext uri="{BB962C8B-B14F-4D97-AF65-F5344CB8AC3E}">
        <p14:creationId xmlns:p14="http://schemas.microsoft.com/office/powerpoint/2010/main" val="2466699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9382F-3007-494B-9D29-40AE3787FBA6}"/>
              </a:ext>
            </a:extLst>
          </p:cNvPr>
          <p:cNvSpPr>
            <a:spLocks noGrp="1"/>
          </p:cNvSpPr>
          <p:nvPr>
            <p:ph type="title"/>
          </p:nvPr>
        </p:nvSpPr>
        <p:spPr>
          <a:xfrm>
            <a:off x="511558" y="188216"/>
            <a:ext cx="10515600" cy="1325563"/>
          </a:xfrm>
        </p:spPr>
        <p:txBody>
          <a:bodyPr/>
          <a:lstStyle/>
          <a:p>
            <a:r>
              <a:rPr lang="en-US" sz="4000" dirty="0"/>
              <a:t>Basic rationale for Climate Forward</a:t>
            </a:r>
          </a:p>
        </p:txBody>
      </p:sp>
      <p:sp>
        <p:nvSpPr>
          <p:cNvPr id="3" name="Content Placeholder 2">
            <a:extLst>
              <a:ext uri="{FF2B5EF4-FFF2-40B4-BE49-F238E27FC236}">
                <a16:creationId xmlns:a16="http://schemas.microsoft.com/office/drawing/2014/main" id="{24716D6C-FC6D-41DF-B5E5-2F2B793D8300}"/>
              </a:ext>
            </a:extLst>
          </p:cNvPr>
          <p:cNvSpPr>
            <a:spLocks noGrp="1"/>
          </p:cNvSpPr>
          <p:nvPr>
            <p:ph idx="1"/>
          </p:nvPr>
        </p:nvSpPr>
        <p:spPr>
          <a:xfrm>
            <a:off x="838200" y="1811556"/>
            <a:ext cx="10515600" cy="4351338"/>
          </a:xfrm>
        </p:spPr>
        <p:txBody>
          <a:bodyPr/>
          <a:lstStyle/>
          <a:p>
            <a:pPr algn="ctr"/>
            <a:endParaRPr lang="en-US" dirty="0"/>
          </a:p>
          <a:p>
            <a:pPr marL="0" indent="0" algn="ctr">
              <a:lnSpc>
                <a:spcPct val="200000"/>
              </a:lnSpc>
              <a:buNone/>
            </a:pPr>
            <a:r>
              <a:rPr lang="en-US" sz="3600" dirty="0"/>
              <a:t>You created the GHG emissions, you should be responsible for mitigating those GHG emissions!</a:t>
            </a:r>
          </a:p>
        </p:txBody>
      </p:sp>
    </p:spTree>
    <p:extLst>
      <p:ext uri="{BB962C8B-B14F-4D97-AF65-F5344CB8AC3E}">
        <p14:creationId xmlns:p14="http://schemas.microsoft.com/office/powerpoint/2010/main" val="2044895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B2E6E0-EB28-4099-BFAB-4D9E349F78E7}"/>
              </a:ext>
            </a:extLst>
          </p:cNvPr>
          <p:cNvSpPr txBox="1">
            <a:spLocks/>
          </p:cNvSpPr>
          <p:nvPr/>
        </p:nvSpPr>
        <p:spPr bwMode="auto">
          <a:xfrm>
            <a:off x="530034" y="107692"/>
            <a:ext cx="965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a:solidFill>
                  <a:schemeClr val="bg1"/>
                </a:solidFill>
                <a:latin typeface="+mj-lt"/>
                <a:ea typeface="+mj-ea"/>
                <a:cs typeface="+mj-cs"/>
              </a:defRPr>
            </a:lvl1pPr>
            <a:lvl2pPr algn="l" rtl="0" eaLnBrk="1" fontAlgn="base" hangingPunct="1">
              <a:spcBef>
                <a:spcPct val="0"/>
              </a:spcBef>
              <a:spcAft>
                <a:spcPct val="0"/>
              </a:spcAft>
              <a:defRPr sz="4400">
                <a:solidFill>
                  <a:srgbClr val="0066FF"/>
                </a:solidFill>
                <a:latin typeface="Arial" charset="0"/>
              </a:defRPr>
            </a:lvl2pPr>
            <a:lvl3pPr algn="l" rtl="0" eaLnBrk="1" fontAlgn="base" hangingPunct="1">
              <a:spcBef>
                <a:spcPct val="0"/>
              </a:spcBef>
              <a:spcAft>
                <a:spcPct val="0"/>
              </a:spcAft>
              <a:defRPr sz="4400">
                <a:solidFill>
                  <a:srgbClr val="0066FF"/>
                </a:solidFill>
                <a:latin typeface="Arial" charset="0"/>
              </a:defRPr>
            </a:lvl3pPr>
            <a:lvl4pPr algn="l" rtl="0" eaLnBrk="1" fontAlgn="base" hangingPunct="1">
              <a:spcBef>
                <a:spcPct val="0"/>
              </a:spcBef>
              <a:spcAft>
                <a:spcPct val="0"/>
              </a:spcAft>
              <a:defRPr sz="4400">
                <a:solidFill>
                  <a:srgbClr val="0066FF"/>
                </a:solidFill>
                <a:latin typeface="Arial" charset="0"/>
              </a:defRPr>
            </a:lvl4pPr>
            <a:lvl5pPr algn="l" rtl="0" eaLnBrk="1" fontAlgn="base" hangingPunct="1">
              <a:spcBef>
                <a:spcPct val="0"/>
              </a:spcBef>
              <a:spcAft>
                <a:spcPct val="0"/>
              </a:spcAft>
              <a:defRPr sz="4400">
                <a:solidFill>
                  <a:srgbClr val="0066FF"/>
                </a:solidFill>
                <a:latin typeface="Arial" charset="0"/>
              </a:defRPr>
            </a:lvl5pPr>
            <a:lvl6pPr marL="457200" algn="l" rtl="0" eaLnBrk="1" fontAlgn="base" hangingPunct="1">
              <a:spcBef>
                <a:spcPct val="0"/>
              </a:spcBef>
              <a:spcAft>
                <a:spcPct val="0"/>
              </a:spcAft>
              <a:defRPr sz="4400">
                <a:solidFill>
                  <a:srgbClr val="0066FF"/>
                </a:solidFill>
                <a:latin typeface="Arial" charset="0"/>
              </a:defRPr>
            </a:lvl6pPr>
            <a:lvl7pPr marL="914400" algn="l" rtl="0" eaLnBrk="1" fontAlgn="base" hangingPunct="1">
              <a:spcBef>
                <a:spcPct val="0"/>
              </a:spcBef>
              <a:spcAft>
                <a:spcPct val="0"/>
              </a:spcAft>
              <a:defRPr sz="4400">
                <a:solidFill>
                  <a:srgbClr val="0066FF"/>
                </a:solidFill>
                <a:latin typeface="Arial" charset="0"/>
              </a:defRPr>
            </a:lvl7pPr>
            <a:lvl8pPr marL="1371600" algn="l" rtl="0" eaLnBrk="1" fontAlgn="base" hangingPunct="1">
              <a:spcBef>
                <a:spcPct val="0"/>
              </a:spcBef>
              <a:spcAft>
                <a:spcPct val="0"/>
              </a:spcAft>
              <a:defRPr sz="4400">
                <a:solidFill>
                  <a:srgbClr val="0066FF"/>
                </a:solidFill>
                <a:latin typeface="Arial" charset="0"/>
              </a:defRPr>
            </a:lvl8pPr>
            <a:lvl9pPr marL="1828800" algn="l" rtl="0" eaLnBrk="1" fontAlgn="base" hangingPunct="1">
              <a:spcBef>
                <a:spcPct val="0"/>
              </a:spcBef>
              <a:spcAft>
                <a:spcPct val="0"/>
              </a:spcAft>
              <a:defRPr sz="4400">
                <a:solidFill>
                  <a:srgbClr val="0066FF"/>
                </a:solidFill>
                <a:latin typeface="Arial" charset="0"/>
              </a:defRPr>
            </a:lvl9pPr>
          </a:lstStyle>
          <a:p>
            <a:r>
              <a:rPr lang="en-US" sz="3400" kern="0" dirty="0">
                <a:solidFill>
                  <a:schemeClr val="accent1"/>
                </a:solidFill>
                <a:latin typeface="Arial" panose="020B0604020202020204" pitchFamily="34" charset="0"/>
                <a:cs typeface="Arial" panose="020B0604020202020204" pitchFamily="34" charset="0"/>
              </a:rPr>
              <a:t>Accelerating climate mitigation solutions: </a:t>
            </a:r>
          </a:p>
          <a:p>
            <a:r>
              <a:rPr lang="en-US" sz="3400" b="1" kern="0" dirty="0">
                <a:solidFill>
                  <a:schemeClr val="accent1"/>
                </a:solidFill>
                <a:latin typeface="Arial" panose="020B0604020202020204" pitchFamily="34" charset="0"/>
                <a:cs typeface="Arial" panose="020B0604020202020204" pitchFamily="34" charset="0"/>
              </a:rPr>
              <a:t>Climate Forward</a:t>
            </a:r>
            <a:endParaRPr lang="en-US" sz="3400" kern="0" dirty="0">
              <a:solidFill>
                <a:schemeClr val="accent1"/>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116EFB3B-5167-44F9-B3A5-32A2C2BEF736}"/>
              </a:ext>
            </a:extLst>
          </p:cNvPr>
          <p:cNvGrpSpPr/>
          <p:nvPr/>
        </p:nvGrpSpPr>
        <p:grpSpPr>
          <a:xfrm>
            <a:off x="2238313" y="1592256"/>
            <a:ext cx="9220200" cy="1077458"/>
            <a:chOff x="2536440" y="863352"/>
            <a:chExt cx="8595680" cy="1077458"/>
          </a:xfrm>
        </p:grpSpPr>
        <p:sp>
          <p:nvSpPr>
            <p:cNvPr id="20" name="Rectangle: Rounded Corners 19">
              <a:extLst>
                <a:ext uri="{FF2B5EF4-FFF2-40B4-BE49-F238E27FC236}">
                  <a16:creationId xmlns:a16="http://schemas.microsoft.com/office/drawing/2014/main" id="{5EEBCF9B-A601-4ABF-9850-C6A1B0FD16C6}"/>
                </a:ext>
              </a:extLst>
            </p:cNvPr>
            <p:cNvSpPr/>
            <p:nvPr/>
          </p:nvSpPr>
          <p:spPr>
            <a:xfrm>
              <a:off x="2536440" y="863352"/>
              <a:ext cx="8595680" cy="985623"/>
            </a:xfrm>
            <a:prstGeom prst="roundRect">
              <a:avLst>
                <a:gd name="adj" fmla="val 16670"/>
              </a:avLst>
            </a:prstGeom>
            <a:no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Rectangle: Rounded Corners 4">
              <a:extLst>
                <a:ext uri="{FF2B5EF4-FFF2-40B4-BE49-F238E27FC236}">
                  <a16:creationId xmlns:a16="http://schemas.microsoft.com/office/drawing/2014/main" id="{E5AE9BCD-DB6A-46E5-B152-70BA324A7184}"/>
                </a:ext>
              </a:extLst>
            </p:cNvPr>
            <p:cNvSpPr txBox="1"/>
            <p:nvPr/>
          </p:nvSpPr>
          <p:spPr>
            <a:xfrm>
              <a:off x="2584563" y="1051433"/>
              <a:ext cx="8499434" cy="8893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defTabSz="666750">
                <a:lnSpc>
                  <a:spcPct val="90000"/>
                </a:lnSpc>
                <a:spcBef>
                  <a:spcPct val="0"/>
                </a:spcBef>
                <a:spcAft>
                  <a:spcPct val="35000"/>
                </a:spcAft>
              </a:pPr>
              <a:r>
                <a:rPr lang="en-US" dirty="0">
                  <a:solidFill>
                    <a:schemeClr val="accent1"/>
                  </a:solidFill>
                  <a:latin typeface="Arial" panose="020B0604020202020204" pitchFamily="34" charset="0"/>
                  <a:cs typeface="Arial" panose="020B0604020202020204" pitchFamily="34" charset="0"/>
                </a:rPr>
                <a:t>Enables companies to invest now in emissions reduction projects with high environmental integrity to mitigate future emissions</a:t>
              </a:r>
            </a:p>
            <a:p>
              <a:pPr marL="800100" lvl="1" indent="-342900" defTabSz="666750">
                <a:lnSpc>
                  <a:spcPct val="90000"/>
                </a:lnSpc>
                <a:spcBef>
                  <a:spcPct val="0"/>
                </a:spcBef>
                <a:spcAft>
                  <a:spcPct val="35000"/>
                </a:spcAft>
                <a:buFont typeface="Arial" panose="020B0604020202020204" pitchFamily="34" charset="0"/>
                <a:buChar char="•"/>
              </a:pPr>
              <a:r>
                <a:rPr lang="en-US" b="1" dirty="0">
                  <a:solidFill>
                    <a:schemeClr val="accent1"/>
                  </a:solidFill>
                  <a:latin typeface="Arial" panose="020B0604020202020204" pitchFamily="34" charset="0"/>
                  <a:cs typeface="Arial" panose="020B0604020202020204" pitchFamily="34" charset="0"/>
                </a:rPr>
                <a:t>Credits recognized today to address future impacts</a:t>
              </a:r>
            </a:p>
            <a:p>
              <a:pPr marL="0" lvl="0" indent="0" algn="l" defTabSz="666750">
                <a:lnSpc>
                  <a:spcPct val="90000"/>
                </a:lnSpc>
                <a:spcBef>
                  <a:spcPct val="0"/>
                </a:spcBef>
                <a:spcAft>
                  <a:spcPct val="35000"/>
                </a:spcAft>
                <a:buNone/>
              </a:pPr>
              <a:endParaRPr lang="en-US" kern="1200" dirty="0">
                <a:solidFill>
                  <a:schemeClr val="accent1"/>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4C55EFC9-4601-4A77-A8D1-CC0B28205981}"/>
              </a:ext>
            </a:extLst>
          </p:cNvPr>
          <p:cNvGrpSpPr/>
          <p:nvPr/>
        </p:nvGrpSpPr>
        <p:grpSpPr>
          <a:xfrm>
            <a:off x="2210239" y="2745506"/>
            <a:ext cx="9776700" cy="1001643"/>
            <a:chOff x="2536440" y="1951231"/>
            <a:chExt cx="8595680" cy="1001643"/>
          </a:xfrm>
        </p:grpSpPr>
        <p:sp>
          <p:nvSpPr>
            <p:cNvPr id="18" name="Rectangle: Rounded Corners 17">
              <a:extLst>
                <a:ext uri="{FF2B5EF4-FFF2-40B4-BE49-F238E27FC236}">
                  <a16:creationId xmlns:a16="http://schemas.microsoft.com/office/drawing/2014/main" id="{D7552DB7-BFC2-4DC1-BB54-D45D21691A03}"/>
                </a:ext>
              </a:extLst>
            </p:cNvPr>
            <p:cNvSpPr/>
            <p:nvPr/>
          </p:nvSpPr>
          <p:spPr>
            <a:xfrm>
              <a:off x="2536440" y="1967251"/>
              <a:ext cx="8595680" cy="985623"/>
            </a:xfrm>
            <a:prstGeom prst="roundRect">
              <a:avLst>
                <a:gd name="adj" fmla="val 16670"/>
              </a:avLst>
            </a:prstGeom>
            <a:no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Rectangle: Rounded Corners 6">
              <a:extLst>
                <a:ext uri="{FF2B5EF4-FFF2-40B4-BE49-F238E27FC236}">
                  <a16:creationId xmlns:a16="http://schemas.microsoft.com/office/drawing/2014/main" id="{62D91077-D755-420C-A10A-101BC9AC2708}"/>
                </a:ext>
              </a:extLst>
            </p:cNvPr>
            <p:cNvSpPr txBox="1"/>
            <p:nvPr/>
          </p:nvSpPr>
          <p:spPr>
            <a:xfrm>
              <a:off x="2561123" y="1951231"/>
              <a:ext cx="8499434" cy="8893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9352" tIns="149352" rIns="149352" bIns="149352" numCol="1" spcCol="1270" anchor="ctr" anchorCtr="0">
              <a:noAutofit/>
            </a:bodyPr>
            <a:lstStyle/>
            <a:p>
              <a:pPr marL="0" lvl="0" indent="0" algn="l" defTabSz="933450">
                <a:lnSpc>
                  <a:spcPct val="90000"/>
                </a:lnSpc>
                <a:spcBef>
                  <a:spcPct val="0"/>
                </a:spcBef>
                <a:spcAft>
                  <a:spcPct val="35000"/>
                </a:spcAft>
                <a:buNone/>
              </a:pPr>
              <a:r>
                <a:rPr lang="en-US" kern="1200">
                  <a:solidFill>
                    <a:schemeClr val="accent1"/>
                  </a:solidFill>
                  <a:latin typeface="Arial" panose="020B0604020202020204" pitchFamily="34" charset="0"/>
                  <a:cs typeface="Arial" panose="020B0604020202020204" pitchFamily="34" charset="0"/>
                </a:rPr>
                <a:t>Expands the scope and scale of feasible climate action across the economy</a:t>
              </a:r>
            </a:p>
            <a:p>
              <a:pPr marL="800100" lvl="1" indent="-342900" defTabSz="933450">
                <a:lnSpc>
                  <a:spcPct val="90000"/>
                </a:lnSpc>
                <a:spcBef>
                  <a:spcPct val="0"/>
                </a:spcBef>
                <a:spcAft>
                  <a:spcPct val="35000"/>
                </a:spcAft>
                <a:buFont typeface="Arial" panose="020B0604020202020204" pitchFamily="34" charset="0"/>
                <a:buChar char="•"/>
              </a:pPr>
              <a:r>
                <a:rPr lang="en-US" b="1">
                  <a:solidFill>
                    <a:schemeClr val="accent1"/>
                  </a:solidFill>
                  <a:latin typeface="Arial" panose="020B0604020202020204" pitchFamily="34" charset="0"/>
                  <a:cs typeface="Arial" panose="020B0604020202020204" pitchFamily="34" charset="0"/>
                </a:rPr>
                <a:t>Enormous potential for diverse, creative climate solutions</a:t>
              </a:r>
              <a:endParaRPr lang="en-US" b="1" kern="1200">
                <a:solidFill>
                  <a:schemeClr val="accent1"/>
                </a:solidFill>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E2BEF1F6-793C-42FF-B6EB-158A8CC62B7B}"/>
              </a:ext>
            </a:extLst>
          </p:cNvPr>
          <p:cNvGrpSpPr/>
          <p:nvPr/>
        </p:nvGrpSpPr>
        <p:grpSpPr>
          <a:xfrm>
            <a:off x="2163408" y="4005240"/>
            <a:ext cx="9445548" cy="985623"/>
            <a:chOff x="2536440" y="3071149"/>
            <a:chExt cx="8595680" cy="985623"/>
          </a:xfrm>
        </p:grpSpPr>
        <p:sp>
          <p:nvSpPr>
            <p:cNvPr id="16" name="Rectangle: Rounded Corners 15">
              <a:extLst>
                <a:ext uri="{FF2B5EF4-FFF2-40B4-BE49-F238E27FC236}">
                  <a16:creationId xmlns:a16="http://schemas.microsoft.com/office/drawing/2014/main" id="{0698E6B1-B990-4D48-AC40-D840258209D0}"/>
                </a:ext>
              </a:extLst>
            </p:cNvPr>
            <p:cNvSpPr/>
            <p:nvPr/>
          </p:nvSpPr>
          <p:spPr>
            <a:xfrm>
              <a:off x="2536440" y="3071149"/>
              <a:ext cx="8595680" cy="985623"/>
            </a:xfrm>
            <a:prstGeom prst="roundRect">
              <a:avLst>
                <a:gd name="adj" fmla="val 16670"/>
              </a:avLst>
            </a:prstGeom>
            <a:no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Rectangle: Rounded Corners 8">
              <a:extLst>
                <a:ext uri="{FF2B5EF4-FFF2-40B4-BE49-F238E27FC236}">
                  <a16:creationId xmlns:a16="http://schemas.microsoft.com/office/drawing/2014/main" id="{AE443382-3AE9-46D7-B9FA-0457A448C0FE}"/>
                </a:ext>
              </a:extLst>
            </p:cNvPr>
            <p:cNvSpPr txBox="1"/>
            <p:nvPr/>
          </p:nvSpPr>
          <p:spPr>
            <a:xfrm>
              <a:off x="2584563" y="3119272"/>
              <a:ext cx="8499434" cy="8893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9352" tIns="149352" rIns="149352" bIns="149352" numCol="1" spcCol="1270" anchor="ctr" anchorCtr="0">
              <a:noAutofit/>
            </a:bodyPr>
            <a:lstStyle/>
            <a:p>
              <a:pPr marL="0" lvl="0" indent="0" algn="l" defTabSz="933450">
                <a:lnSpc>
                  <a:spcPct val="90000"/>
                </a:lnSpc>
                <a:spcBef>
                  <a:spcPct val="0"/>
                </a:spcBef>
                <a:spcAft>
                  <a:spcPct val="35000"/>
                </a:spcAft>
                <a:buNone/>
              </a:pPr>
              <a:r>
                <a:rPr lang="en-US" kern="1200">
                  <a:solidFill>
                    <a:schemeClr val="accent1"/>
                  </a:solidFill>
                  <a:latin typeface="Arial" panose="020B0604020202020204" pitchFamily="34" charset="0"/>
                  <a:cs typeface="Arial" panose="020B0604020202020204" pitchFamily="34" charset="0"/>
                </a:rPr>
                <a:t>Issues Forecasted Mitigation Units (FMU) to projects that follow Reserve-approved methodologies</a:t>
              </a:r>
            </a:p>
            <a:p>
              <a:pPr marL="800100" lvl="1" indent="-342900" defTabSz="933450">
                <a:lnSpc>
                  <a:spcPct val="90000"/>
                </a:lnSpc>
                <a:spcBef>
                  <a:spcPct val="0"/>
                </a:spcBef>
                <a:spcAft>
                  <a:spcPct val="35000"/>
                </a:spcAft>
                <a:buFont typeface="Arial" panose="020B0604020202020204" pitchFamily="34" charset="0"/>
                <a:buChar char="•"/>
              </a:pPr>
              <a:r>
                <a:rPr lang="en-US" b="1">
                  <a:solidFill>
                    <a:schemeClr val="accent1"/>
                  </a:solidFill>
                  <a:latin typeface="Arial" panose="020B0604020202020204" pitchFamily="34" charset="0"/>
                  <a:cs typeface="Arial" panose="020B0604020202020204" pitchFamily="34" charset="0"/>
                </a:rPr>
                <a:t>1 FMU = one metric ton of anticipated CO</a:t>
              </a:r>
              <a:r>
                <a:rPr lang="en-US" b="1" baseline="-25000">
                  <a:solidFill>
                    <a:schemeClr val="accent1"/>
                  </a:solidFill>
                  <a:latin typeface="Arial" panose="020B0604020202020204" pitchFamily="34" charset="0"/>
                  <a:cs typeface="Arial" panose="020B0604020202020204" pitchFamily="34" charset="0"/>
                </a:rPr>
                <a:t>2</a:t>
              </a:r>
              <a:r>
                <a:rPr lang="en-US" b="1">
                  <a:solidFill>
                    <a:schemeClr val="accent1"/>
                  </a:solidFill>
                  <a:latin typeface="Arial" panose="020B0604020202020204" pitchFamily="34" charset="0"/>
                  <a:cs typeface="Arial" panose="020B0604020202020204" pitchFamily="34" charset="0"/>
                </a:rPr>
                <a:t>e</a:t>
              </a:r>
              <a:r>
                <a:rPr lang="en-US">
                  <a:solidFill>
                    <a:schemeClr val="accent1"/>
                  </a:solidFill>
                  <a:latin typeface="Arial" panose="020B0604020202020204" pitchFamily="34" charset="0"/>
                  <a:cs typeface="Arial" panose="020B0604020202020204" pitchFamily="34" charset="0"/>
                </a:rPr>
                <a:t> </a:t>
              </a:r>
              <a:r>
                <a:rPr lang="en-US" b="1">
                  <a:solidFill>
                    <a:schemeClr val="accent1"/>
                  </a:solidFill>
                  <a:latin typeface="Arial" panose="020B0604020202020204" pitchFamily="34" charset="0"/>
                  <a:cs typeface="Arial" panose="020B0604020202020204" pitchFamily="34" charset="0"/>
                </a:rPr>
                <a:t>reduction, to counter anticipated GHG emissions </a:t>
              </a:r>
              <a:endParaRPr lang="en-US" b="1" kern="1200">
                <a:solidFill>
                  <a:schemeClr val="accent1"/>
                </a:solidFill>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3A948264-0676-418F-9203-9720738AFC80}"/>
              </a:ext>
            </a:extLst>
          </p:cNvPr>
          <p:cNvGrpSpPr/>
          <p:nvPr/>
        </p:nvGrpSpPr>
        <p:grpSpPr>
          <a:xfrm>
            <a:off x="2134994" y="5248954"/>
            <a:ext cx="8595680" cy="985623"/>
            <a:chOff x="2536440" y="4175048"/>
            <a:chExt cx="8595680" cy="985623"/>
          </a:xfrm>
        </p:grpSpPr>
        <p:sp>
          <p:nvSpPr>
            <p:cNvPr id="14" name="Rectangle: Rounded Corners 13">
              <a:extLst>
                <a:ext uri="{FF2B5EF4-FFF2-40B4-BE49-F238E27FC236}">
                  <a16:creationId xmlns:a16="http://schemas.microsoft.com/office/drawing/2014/main" id="{016B6B4B-4391-4A9E-8E1C-0BD354B4CD26}"/>
                </a:ext>
              </a:extLst>
            </p:cNvPr>
            <p:cNvSpPr/>
            <p:nvPr/>
          </p:nvSpPr>
          <p:spPr>
            <a:xfrm>
              <a:off x="2536440" y="4175048"/>
              <a:ext cx="8595680" cy="985623"/>
            </a:xfrm>
            <a:prstGeom prst="roundRect">
              <a:avLst>
                <a:gd name="adj" fmla="val 16670"/>
              </a:avLst>
            </a:prstGeom>
            <a:no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Rectangle: Rounded Corners 10">
              <a:extLst>
                <a:ext uri="{FF2B5EF4-FFF2-40B4-BE49-F238E27FC236}">
                  <a16:creationId xmlns:a16="http://schemas.microsoft.com/office/drawing/2014/main" id="{11AEC15B-B665-4054-A55E-4279EAA6CAE5}"/>
                </a:ext>
              </a:extLst>
            </p:cNvPr>
            <p:cNvSpPr txBox="1"/>
            <p:nvPr/>
          </p:nvSpPr>
          <p:spPr>
            <a:xfrm>
              <a:off x="2584563" y="4265375"/>
              <a:ext cx="8499434" cy="8893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9352" tIns="149352" rIns="149352" bIns="149352" numCol="1" spcCol="1270" anchor="ctr" anchorCtr="0">
              <a:noAutofit/>
            </a:bodyPr>
            <a:lstStyle/>
            <a:p>
              <a:pPr marL="57150">
                <a:spcAft>
                  <a:spcPts val="756"/>
                </a:spcAft>
              </a:pPr>
              <a:r>
                <a:rPr lang="en-US">
                  <a:solidFill>
                    <a:schemeClr val="accent1"/>
                  </a:solidFill>
                  <a:latin typeface="Arial" panose="020B0604020202020204" pitchFamily="34" charset="0"/>
                  <a:cs typeface="Arial" panose="020B0604020202020204" pitchFamily="34" charset="0"/>
                </a:rPr>
                <a:t>Tracks FMUs and project activities in a publicly accessible database</a:t>
              </a:r>
            </a:p>
            <a:p>
              <a:pPr marL="800100" lvl="1" indent="-285750">
                <a:spcAft>
                  <a:spcPts val="756"/>
                </a:spcAft>
                <a:buFont typeface="Arial" panose="020B0604020202020204" pitchFamily="34" charset="0"/>
                <a:buChar char="•"/>
              </a:pPr>
              <a:r>
                <a:rPr lang="en-US" b="1">
                  <a:solidFill>
                    <a:schemeClr val="accent1"/>
                  </a:solidFill>
                  <a:latin typeface="Arial" panose="020B0604020202020204" pitchFamily="34" charset="0"/>
                  <a:cs typeface="Arial" panose="020B0604020202020204" pitchFamily="34" charset="0"/>
                </a:rPr>
                <a:t>A registry of forward-looking GHG reductions to balance against forward-looking GHG impacts </a:t>
              </a:r>
              <a:endParaRPr lang="en-US" b="1" kern="1200">
                <a:solidFill>
                  <a:schemeClr val="accent1"/>
                </a:solidFill>
                <a:latin typeface="Arial" panose="020B0604020202020204" pitchFamily="34" charset="0"/>
                <a:cs typeface="Arial" panose="020B0604020202020204" pitchFamily="34" charset="0"/>
              </a:endParaRPr>
            </a:p>
          </p:txBody>
        </p:sp>
      </p:grpSp>
      <p:pic>
        <p:nvPicPr>
          <p:cNvPr id="23" name="Picture 22">
            <a:extLst>
              <a:ext uri="{FF2B5EF4-FFF2-40B4-BE49-F238E27FC236}">
                <a16:creationId xmlns:a16="http://schemas.microsoft.com/office/drawing/2014/main" id="{8EFF7FEC-03CA-4174-B389-41C3E3FC2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241" y="5214103"/>
            <a:ext cx="1171076" cy="1025943"/>
          </a:xfrm>
          <a:prstGeom prst="rect">
            <a:avLst/>
          </a:prstGeom>
        </p:spPr>
      </p:pic>
      <p:cxnSp>
        <p:nvCxnSpPr>
          <p:cNvPr id="28" name="Straight Connector 27">
            <a:extLst>
              <a:ext uri="{FF2B5EF4-FFF2-40B4-BE49-F238E27FC236}">
                <a16:creationId xmlns:a16="http://schemas.microsoft.com/office/drawing/2014/main" id="{95A0A794-C728-48E5-86B2-AAC5300A91B2}"/>
              </a:ext>
            </a:extLst>
          </p:cNvPr>
          <p:cNvCxnSpPr>
            <a:cxnSpLocks/>
          </p:cNvCxnSpPr>
          <p:nvPr/>
        </p:nvCxnSpPr>
        <p:spPr>
          <a:xfrm>
            <a:off x="2013292" y="3751944"/>
            <a:ext cx="92202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5767821-D67F-4E1A-859E-4D410035BE73}"/>
              </a:ext>
            </a:extLst>
          </p:cNvPr>
          <p:cNvCxnSpPr>
            <a:cxnSpLocks/>
          </p:cNvCxnSpPr>
          <p:nvPr/>
        </p:nvCxnSpPr>
        <p:spPr>
          <a:xfrm>
            <a:off x="2070394" y="5217386"/>
            <a:ext cx="9192126"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32F97EA-F9E5-4BD9-B000-F557A663AD2B}"/>
              </a:ext>
            </a:extLst>
          </p:cNvPr>
          <p:cNvCxnSpPr>
            <a:cxnSpLocks/>
          </p:cNvCxnSpPr>
          <p:nvPr/>
        </p:nvCxnSpPr>
        <p:spPr>
          <a:xfrm>
            <a:off x="2013292" y="2601684"/>
            <a:ext cx="92202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B9EBCDE-0CD4-4DFE-BEAC-6CB0DB637810}"/>
              </a:ext>
            </a:extLst>
          </p:cNvPr>
          <p:cNvCxnSpPr>
            <a:cxnSpLocks/>
          </p:cNvCxnSpPr>
          <p:nvPr/>
        </p:nvCxnSpPr>
        <p:spPr>
          <a:xfrm>
            <a:off x="2045950" y="6333254"/>
            <a:ext cx="92202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CDD91F3-6A9F-4C23-8D3B-6A08D067F132}"/>
              </a:ext>
            </a:extLst>
          </p:cNvPr>
          <p:cNvCxnSpPr>
            <a:cxnSpLocks/>
          </p:cNvCxnSpPr>
          <p:nvPr/>
        </p:nvCxnSpPr>
        <p:spPr>
          <a:xfrm>
            <a:off x="2015198" y="1413384"/>
            <a:ext cx="92202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5" name="Graphic 24" descr="Atom">
            <a:extLst>
              <a:ext uri="{FF2B5EF4-FFF2-40B4-BE49-F238E27FC236}">
                <a16:creationId xmlns:a16="http://schemas.microsoft.com/office/drawing/2014/main" id="{DAD99BF5-0F5A-4166-A167-E34BF7242A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1529" y="2650118"/>
            <a:ext cx="1264500" cy="1264500"/>
          </a:xfrm>
          <a:prstGeom prst="rect">
            <a:avLst/>
          </a:prstGeom>
        </p:spPr>
      </p:pic>
      <p:pic>
        <p:nvPicPr>
          <p:cNvPr id="6" name="Graphic 5" descr="Checklist">
            <a:extLst>
              <a:ext uri="{FF2B5EF4-FFF2-40B4-BE49-F238E27FC236}">
                <a16:creationId xmlns:a16="http://schemas.microsoft.com/office/drawing/2014/main" id="{9720F8CC-75B1-4E0F-B2F5-8BD6492CC4A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1692" y="3893856"/>
            <a:ext cx="1208390" cy="1208390"/>
          </a:xfrm>
          <a:prstGeom prst="rect">
            <a:avLst/>
          </a:prstGeom>
        </p:spPr>
      </p:pic>
      <p:pic>
        <p:nvPicPr>
          <p:cNvPr id="24" name="Picture 23">
            <a:extLst>
              <a:ext uri="{FF2B5EF4-FFF2-40B4-BE49-F238E27FC236}">
                <a16:creationId xmlns:a16="http://schemas.microsoft.com/office/drawing/2014/main" id="{D32D7B7C-1761-4235-82C5-B91DC59DC5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973" y="1512318"/>
            <a:ext cx="1171076" cy="1025943"/>
          </a:xfrm>
          <a:prstGeom prst="rect">
            <a:avLst/>
          </a:prstGeom>
        </p:spPr>
      </p:pic>
    </p:spTree>
    <p:extLst>
      <p:ext uri="{BB962C8B-B14F-4D97-AF65-F5344CB8AC3E}">
        <p14:creationId xmlns:p14="http://schemas.microsoft.com/office/powerpoint/2010/main" val="3849159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516C0-DC91-48E1-AED3-150B12C5E69E}"/>
              </a:ext>
            </a:extLst>
          </p:cNvPr>
          <p:cNvSpPr>
            <a:spLocks noGrp="1"/>
          </p:cNvSpPr>
          <p:nvPr>
            <p:ph type="title"/>
          </p:nvPr>
        </p:nvSpPr>
        <p:spPr>
          <a:xfrm>
            <a:off x="425107" y="412153"/>
            <a:ext cx="11353800" cy="838200"/>
          </a:xfrm>
        </p:spPr>
        <p:txBody>
          <a:bodyPr/>
          <a:lstStyle/>
          <a:p>
            <a:r>
              <a:rPr lang="en-US" dirty="0"/>
              <a:t>Climate Forward audience </a:t>
            </a:r>
          </a:p>
        </p:txBody>
      </p:sp>
      <p:graphicFrame>
        <p:nvGraphicFramePr>
          <p:cNvPr id="6" name="Table 5">
            <a:extLst>
              <a:ext uri="{FF2B5EF4-FFF2-40B4-BE49-F238E27FC236}">
                <a16:creationId xmlns:a16="http://schemas.microsoft.com/office/drawing/2014/main" id="{8A7FE9D8-4B6E-4C9E-96FA-8590669901DA}"/>
              </a:ext>
            </a:extLst>
          </p:cNvPr>
          <p:cNvGraphicFramePr>
            <a:graphicFrameLocks noGrp="1"/>
          </p:cNvGraphicFramePr>
          <p:nvPr>
            <p:extLst>
              <p:ext uri="{D42A27DB-BD31-4B8C-83A1-F6EECF244321}">
                <p14:modId xmlns:p14="http://schemas.microsoft.com/office/powerpoint/2010/main" val="2278570122"/>
              </p:ext>
            </p:extLst>
          </p:nvPr>
        </p:nvGraphicFramePr>
        <p:xfrm>
          <a:off x="511895" y="1691851"/>
          <a:ext cx="10986868" cy="4785360"/>
        </p:xfrm>
        <a:graphic>
          <a:graphicData uri="http://schemas.openxmlformats.org/drawingml/2006/table">
            <a:tbl>
              <a:tblPr firstRow="1" bandRow="1">
                <a:tableStyleId>{3B4B98B0-60AC-42C2-AFA5-B58CD77FA1E5}</a:tableStyleId>
              </a:tblPr>
              <a:tblGrid>
                <a:gridCol w="5621619">
                  <a:extLst>
                    <a:ext uri="{9D8B030D-6E8A-4147-A177-3AD203B41FA5}">
                      <a16:colId xmlns:a16="http://schemas.microsoft.com/office/drawing/2014/main" val="1128939931"/>
                    </a:ext>
                  </a:extLst>
                </a:gridCol>
                <a:gridCol w="5365249">
                  <a:extLst>
                    <a:ext uri="{9D8B030D-6E8A-4147-A177-3AD203B41FA5}">
                      <a16:colId xmlns:a16="http://schemas.microsoft.com/office/drawing/2014/main" val="1129030190"/>
                    </a:ext>
                  </a:extLst>
                </a:gridCol>
              </a:tblGrid>
              <a:tr h="6154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500" b="1">
                          <a:solidFill>
                            <a:schemeClr val="accent6"/>
                          </a:solidFill>
                          <a:latin typeface="Arial" panose="020B0604020202020204" pitchFamily="34" charset="0"/>
                          <a:cs typeface="Arial" panose="020B0604020202020204" pitchFamily="34" charset="0"/>
                        </a:rPr>
                        <a:t>Companies and organizations mitigating future emissions</a:t>
                      </a:r>
                    </a:p>
                  </a:txBody>
                  <a:tcPr marT="91440" marB="91440" anchor="ctr"/>
                </a:tc>
                <a:tc>
                  <a:txBody>
                    <a:bodyPr/>
                    <a:lstStyle/>
                    <a:p>
                      <a:pPr algn="l"/>
                      <a:r>
                        <a:rPr lang="en-US" sz="2500">
                          <a:solidFill>
                            <a:schemeClr val="accent6"/>
                          </a:solidFill>
                          <a:latin typeface="Arial" panose="020B0604020202020204" pitchFamily="34" charset="0"/>
                          <a:cs typeface="Arial" panose="020B0604020202020204" pitchFamily="34" charset="0"/>
                        </a:rPr>
                        <a:t>Examples of future mitigation needs</a:t>
                      </a:r>
                      <a:endParaRPr lang="en-US" sz="2500" b="0">
                        <a:solidFill>
                          <a:schemeClr val="accent6"/>
                        </a:solidFill>
                        <a:latin typeface="Arial" panose="020B0604020202020204" pitchFamily="34" charset="0"/>
                        <a:cs typeface="Arial" panose="020B0604020202020204" pitchFamily="34" charset="0"/>
                      </a:endParaRPr>
                    </a:p>
                  </a:txBody>
                  <a:tcPr marT="91440" marB="91440" anchor="ctr"/>
                </a:tc>
                <a:extLst>
                  <a:ext uri="{0D108BD9-81ED-4DB2-BD59-A6C34878D82A}">
                    <a16:rowId xmlns:a16="http://schemas.microsoft.com/office/drawing/2014/main" val="2913120062"/>
                  </a:ext>
                </a:extLst>
              </a:tr>
              <a:tr h="2112294">
                <a:tc>
                  <a:txBody>
                    <a:bodyPr/>
                    <a:lstStyle/>
                    <a:p>
                      <a:pPr marL="342900" indent="-342900" algn="l">
                        <a:buFont typeface="Arial" panose="020B0604020202020204" pitchFamily="34" charset="0"/>
                        <a:buChar char="•"/>
                      </a:pPr>
                      <a:r>
                        <a:rPr lang="en-US" sz="2000" dirty="0">
                          <a:solidFill>
                            <a:schemeClr val="accent1"/>
                          </a:solidFill>
                          <a:latin typeface="Arial" panose="020B0604020202020204" pitchFamily="34" charset="0"/>
                          <a:cs typeface="Arial" panose="020B0604020202020204" pitchFamily="34" charset="0"/>
                        </a:rPr>
                        <a:t>Companies seeking CEQA compliance </a:t>
                      </a:r>
                    </a:p>
                    <a:p>
                      <a:pPr marL="0" indent="0" algn="l">
                        <a:buFont typeface="Arial" panose="020B0604020202020204" pitchFamily="34" charset="0"/>
                        <a:buNone/>
                      </a:pPr>
                      <a:endParaRPr lang="en-US" sz="2000" dirty="0">
                        <a:solidFill>
                          <a:schemeClr val="accent1"/>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000" dirty="0">
                          <a:solidFill>
                            <a:schemeClr val="accent1"/>
                          </a:solidFill>
                          <a:latin typeface="Arial" panose="020B0604020202020204" pitchFamily="34" charset="0"/>
                          <a:cs typeface="Arial" panose="020B0604020202020204" pitchFamily="34" charset="0"/>
                        </a:rPr>
                        <a:t>Any new investment creating GHGs</a:t>
                      </a:r>
                      <a:endParaRPr lang="en-US" dirty="0">
                        <a:latin typeface="Arial" panose="020B0604020202020204" pitchFamily="34" charset="0"/>
                        <a:cs typeface="Arial" panose="020B0604020202020204" pitchFamily="34" charset="0"/>
                      </a:endParaRPr>
                    </a:p>
                    <a:p>
                      <a:pPr marL="342900" lvl="0" indent="-342900" algn="l">
                        <a:buFont typeface="Arial" panose="020B0604020202020204" pitchFamily="34" charset="0"/>
                        <a:buChar char="•"/>
                      </a:pPr>
                      <a:endParaRPr lang="en-US" sz="2000" dirty="0">
                        <a:solidFill>
                          <a:schemeClr val="accent1"/>
                        </a:solidFill>
                        <a:latin typeface="Arial" panose="020B0604020202020204" pitchFamily="34" charset="0"/>
                        <a:cs typeface="Arial" panose="020B0604020202020204" pitchFamily="34" charset="0"/>
                      </a:endParaRPr>
                    </a:p>
                    <a:p>
                      <a:pPr marL="342900" lvl="0" indent="-342900" algn="l">
                        <a:buFont typeface="Arial" panose="020B0604020202020204" pitchFamily="34" charset="0"/>
                        <a:buChar char="•"/>
                      </a:pPr>
                      <a:r>
                        <a:rPr lang="en-US" sz="2000" dirty="0">
                          <a:solidFill>
                            <a:schemeClr val="accent1"/>
                          </a:solidFill>
                          <a:latin typeface="Arial" panose="020B0604020202020204" pitchFamily="34" charset="0"/>
                          <a:cs typeface="Arial" panose="020B0604020202020204" pitchFamily="34" charset="0"/>
                        </a:rPr>
                        <a:t>Not appropriate for addressing current emissions in a compliance program</a:t>
                      </a:r>
                    </a:p>
                    <a:p>
                      <a:pPr marL="800100" lvl="1" indent="-342900" algn="l">
                        <a:buFont typeface="Courier New" panose="02070309020205020404" pitchFamily="49" charset="0"/>
                        <a:buChar char="o"/>
                      </a:pPr>
                      <a:r>
                        <a:rPr lang="en-US" sz="2000" dirty="0">
                          <a:solidFill>
                            <a:schemeClr val="accent1"/>
                          </a:solidFill>
                          <a:latin typeface="Arial" panose="020B0604020202020204" pitchFamily="34" charset="0"/>
                          <a:cs typeface="Arial" panose="020B0604020202020204" pitchFamily="34" charset="0"/>
                        </a:rPr>
                        <a:t>e.g., cap-and-trade</a:t>
                      </a:r>
                    </a:p>
                    <a:p>
                      <a:pPr marL="342900" indent="-342900" algn="l">
                        <a:buFont typeface="Arial" panose="020B0604020202020204" pitchFamily="34" charset="0"/>
                        <a:buChar char="•"/>
                      </a:pPr>
                      <a:endParaRPr lang="en-US" sz="2000" dirty="0">
                        <a:solidFill>
                          <a:schemeClr val="accent1"/>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000" dirty="0">
                          <a:solidFill>
                            <a:schemeClr val="accent1"/>
                          </a:solidFill>
                          <a:latin typeface="Arial" panose="020B0604020202020204" pitchFamily="34" charset="0"/>
                          <a:cs typeface="Arial" panose="020B0604020202020204" pitchFamily="34" charset="0"/>
                        </a:rPr>
                        <a:t>Not appropriate for any company or organization mitigating historical emissions</a:t>
                      </a:r>
                    </a:p>
                    <a:p>
                      <a:pPr marL="800100" lvl="1" indent="-342900" algn="l">
                        <a:buFont typeface="Courier New" panose="02070309020205020404" pitchFamily="49" charset="0"/>
                        <a:buChar char="o"/>
                      </a:pPr>
                      <a:r>
                        <a:rPr lang="en-US" sz="2000" dirty="0">
                          <a:solidFill>
                            <a:schemeClr val="accent1"/>
                          </a:solidFill>
                          <a:latin typeface="Arial" panose="020B0604020202020204" pitchFamily="34" charset="0"/>
                          <a:cs typeface="Arial" panose="020B0604020202020204" pitchFamily="34" charset="0"/>
                        </a:rPr>
                        <a:t>Cannot mitigate past emissions with future actions</a:t>
                      </a:r>
                    </a:p>
                  </a:txBody>
                  <a:tcPr marT="91440" marB="91440">
                    <a:lnB w="12700" cap="flat" cmpd="sng" algn="ctr">
                      <a:solidFill>
                        <a:schemeClr val="accent1"/>
                      </a:solidFill>
                      <a:prstDash val="solid"/>
                      <a:round/>
                      <a:headEnd type="none" w="med" len="med"/>
                      <a:tailEnd type="none" w="med" len="med"/>
                    </a:lnB>
                    <a:noFill/>
                  </a:tcPr>
                </a:tc>
                <a:tc>
                  <a:txBody>
                    <a:bodyPr/>
                    <a:lstStyle/>
                    <a:p>
                      <a:pPr marL="342900" indent="-342900" algn="l">
                        <a:buFont typeface="Arial" panose="020B0604020202020204" pitchFamily="34" charset="0"/>
                        <a:buChar char="•"/>
                      </a:pPr>
                      <a:r>
                        <a:rPr lang="en-US" sz="2000" dirty="0">
                          <a:solidFill>
                            <a:schemeClr val="accent1"/>
                          </a:solidFill>
                          <a:latin typeface="Arial" panose="020B0604020202020204" pitchFamily="34" charset="0"/>
                          <a:cs typeface="Arial" panose="020B0604020202020204" pitchFamily="34" charset="0"/>
                        </a:rPr>
                        <a:t>New manufacturing facility</a:t>
                      </a:r>
                    </a:p>
                    <a:p>
                      <a:pPr marL="342900" indent="-342900" algn="l">
                        <a:buFont typeface="Arial" panose="020B0604020202020204" pitchFamily="34" charset="0"/>
                        <a:buChar char="•"/>
                      </a:pPr>
                      <a:endParaRPr lang="en-US" sz="2000" dirty="0">
                        <a:solidFill>
                          <a:schemeClr val="accent1"/>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000" dirty="0">
                          <a:solidFill>
                            <a:schemeClr val="accent1"/>
                          </a:solidFill>
                          <a:latin typeface="Arial" panose="020B0604020202020204" pitchFamily="34" charset="0"/>
                          <a:cs typeface="Arial" panose="020B0604020202020204" pitchFamily="34" charset="0"/>
                        </a:rPr>
                        <a:t>New data center</a:t>
                      </a:r>
                    </a:p>
                    <a:p>
                      <a:pPr marL="342900" indent="-342900" algn="l">
                        <a:buFont typeface="Arial" panose="020B0604020202020204" pitchFamily="34" charset="0"/>
                        <a:buChar char="•"/>
                      </a:pPr>
                      <a:endParaRPr lang="en-US" sz="2000" dirty="0">
                        <a:solidFill>
                          <a:schemeClr val="accent1"/>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000" dirty="0">
                          <a:solidFill>
                            <a:schemeClr val="accent1"/>
                          </a:solidFill>
                          <a:latin typeface="Arial" panose="020B0604020202020204" pitchFamily="34" charset="0"/>
                          <a:cs typeface="Arial" panose="020B0604020202020204" pitchFamily="34" charset="0"/>
                        </a:rPr>
                        <a:t>New retail complex</a:t>
                      </a:r>
                    </a:p>
                    <a:p>
                      <a:pPr marL="342900" indent="-342900" algn="l">
                        <a:buFont typeface="Arial" panose="020B0604020202020204" pitchFamily="34" charset="0"/>
                        <a:buChar char="•"/>
                      </a:pPr>
                      <a:endParaRPr lang="en-US" sz="2000" dirty="0">
                        <a:solidFill>
                          <a:schemeClr val="accent1"/>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000" dirty="0">
                          <a:solidFill>
                            <a:schemeClr val="accent1"/>
                          </a:solidFill>
                          <a:latin typeface="Arial" panose="020B0604020202020204" pitchFamily="34" charset="0"/>
                          <a:cs typeface="Arial" panose="020B0604020202020204" pitchFamily="34" charset="0"/>
                        </a:rPr>
                        <a:t>New residential/commercial developments</a:t>
                      </a:r>
                    </a:p>
                    <a:p>
                      <a:pPr marL="342900" indent="-342900" algn="l">
                        <a:buFont typeface="Arial" panose="020B0604020202020204" pitchFamily="34" charset="0"/>
                        <a:buChar char="•"/>
                      </a:pPr>
                      <a:endParaRPr lang="en-US" sz="2000" dirty="0">
                        <a:solidFill>
                          <a:schemeClr val="accent1"/>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000" dirty="0">
                          <a:solidFill>
                            <a:schemeClr val="accent1"/>
                          </a:solidFill>
                          <a:latin typeface="Arial" panose="020B0604020202020204" pitchFamily="34" charset="0"/>
                          <a:cs typeface="Arial" panose="020B0604020202020204" pitchFamily="34" charset="0"/>
                        </a:rPr>
                        <a:t>New transportation projects</a:t>
                      </a:r>
                    </a:p>
                    <a:p>
                      <a:pPr algn="l"/>
                      <a:endParaRPr lang="en-US" sz="2000" dirty="0">
                        <a:solidFill>
                          <a:schemeClr val="accent1"/>
                        </a:solidFill>
                        <a:latin typeface="Arial" panose="020B0604020202020204" pitchFamily="34" charset="0"/>
                        <a:cs typeface="Arial" panose="020B0604020202020204" pitchFamily="34" charset="0"/>
                      </a:endParaRPr>
                    </a:p>
                    <a:p>
                      <a:pPr algn="l"/>
                      <a:endParaRPr lang="en-US" sz="2000" i="1" dirty="0">
                        <a:solidFill>
                          <a:schemeClr val="accent6"/>
                        </a:solidFill>
                        <a:latin typeface="Arial" panose="020B0604020202020204" pitchFamily="34" charset="0"/>
                        <a:cs typeface="Arial" panose="020B0604020202020204" pitchFamily="34" charset="0"/>
                      </a:endParaRPr>
                    </a:p>
                  </a:txBody>
                  <a:tcPr marT="91440" marB="91440">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876346033"/>
                  </a:ext>
                </a:extLst>
              </a:tr>
            </a:tbl>
          </a:graphicData>
        </a:graphic>
      </p:graphicFrame>
    </p:spTree>
    <p:extLst>
      <p:ext uri="{BB962C8B-B14F-4D97-AF65-F5344CB8AC3E}">
        <p14:creationId xmlns:p14="http://schemas.microsoft.com/office/powerpoint/2010/main" val="337414216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IconOverlay xmlns="http://schemas.microsoft.com/sharepoint/v4" xsi:nil="true"/>
    <SharedWithUsers xmlns="04007bd9-c0d9-4f27-a4ad-edebe3770499">
      <UserInfo>
        <DisplayName>Craig Ebert</DisplayName>
        <AccountId>18</AccountId>
        <AccountType/>
      </UserInfo>
      <UserInfo>
        <DisplayName>Robert Z. Lee</DisplayName>
        <AccountId>39</AccountId>
        <AccountType/>
      </UserInfo>
      <UserInfo>
        <DisplayName>Jennifer Weiss</DisplayName>
        <AccountId>27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1A29D138E81034AB3435EFB41AC1B6A" ma:contentTypeVersion="13" ma:contentTypeDescription="Create a new document." ma:contentTypeScope="" ma:versionID="407b8568e9db0c9e89eeeeeed41b61b7">
  <xsd:schema xmlns:xsd="http://www.w3.org/2001/XMLSchema" xmlns:xs="http://www.w3.org/2001/XMLSchema" xmlns:p="http://schemas.microsoft.com/office/2006/metadata/properties" xmlns:ns1="http://schemas.microsoft.com/sharepoint/v3" xmlns:ns2="04007bd9-c0d9-4f27-a4ad-edebe3770499" xmlns:ns3="9ac66888-105e-4e54-b39a-e32c984792c9" xmlns:ns4="http://schemas.microsoft.com/sharepoint/v4" targetNamespace="http://schemas.microsoft.com/office/2006/metadata/properties" ma:root="true" ma:fieldsID="c44a128c62542d8f04a5f1844b3ac575" ns1:_="" ns2:_="" ns3:_="" ns4:_="">
    <xsd:import namespace="http://schemas.microsoft.com/sharepoint/v3"/>
    <xsd:import namespace="04007bd9-c0d9-4f27-a4ad-edebe3770499"/>
    <xsd:import namespace="9ac66888-105e-4e54-b39a-e32c984792c9"/>
    <xsd:import namespace="http://schemas.microsoft.com/sharepoint/v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1:_ip_UnifiedCompliancePolicyProperties" minOccurs="0"/>
                <xsd:element ref="ns1:_ip_UnifiedCompliancePolicyUIAction" minOccurs="0"/>
                <xsd:element ref="ns3:MediaServiceOCR" minOccurs="0"/>
                <xsd:element ref="ns4:IconOverlay"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4007bd9-c0d9-4f27-a4ad-edebe377049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ac66888-105e-4e54-b39a-e32c984792c9"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8"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AF2881-7ABB-43CB-80AD-547D852D48C8}">
  <ds:schemaRefs>
    <ds:schemaRef ds:uri="http://schemas.microsoft.com/office/2006/documentManagement/types"/>
    <ds:schemaRef ds:uri="http://purl.org/dc/elements/1.1/"/>
    <ds:schemaRef ds:uri="http://purl.org/dc/dcmitype/"/>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 ds:uri="http://schemas.microsoft.com/sharepoint/v4"/>
    <ds:schemaRef ds:uri="9ac66888-105e-4e54-b39a-e32c984792c9"/>
    <ds:schemaRef ds:uri="04007bd9-c0d9-4f27-a4ad-edebe3770499"/>
    <ds:schemaRef ds:uri="http://schemas.microsoft.com/sharepoint/v3"/>
    <ds:schemaRef ds:uri="http://purl.org/dc/terms/"/>
  </ds:schemaRefs>
</ds:datastoreItem>
</file>

<file path=customXml/itemProps2.xml><?xml version="1.0" encoding="utf-8"?>
<ds:datastoreItem xmlns:ds="http://schemas.openxmlformats.org/officeDocument/2006/customXml" ds:itemID="{AA95869E-B0FB-417C-BB5A-3BFE6763C9A1}">
  <ds:schemaRefs>
    <ds:schemaRef ds:uri="http://schemas.microsoft.com/sharepoint/v3/contenttype/forms"/>
  </ds:schemaRefs>
</ds:datastoreItem>
</file>

<file path=customXml/itemProps3.xml><?xml version="1.0" encoding="utf-8"?>
<ds:datastoreItem xmlns:ds="http://schemas.openxmlformats.org/officeDocument/2006/customXml" ds:itemID="{731FD3DA-C629-416D-9DB2-7ED75AA181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4007bd9-c0d9-4f27-a4ad-edebe3770499"/>
    <ds:schemaRef ds:uri="9ac66888-105e-4e54-b39a-e32c984792c9"/>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388</TotalTime>
  <Words>1374</Words>
  <Application>Microsoft Office PowerPoint</Application>
  <PresentationFormat>Widescreen</PresentationFormat>
  <Paragraphs>154</Paragraphs>
  <Slides>15</Slides>
  <Notes>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Courier New</vt:lpstr>
      <vt:lpstr>Wingdings</vt:lpstr>
      <vt:lpstr>Custom Design</vt:lpstr>
      <vt:lpstr>PowerPoint Presentation</vt:lpstr>
      <vt:lpstr>ALWAYS!!!!</vt:lpstr>
      <vt:lpstr>Climate Action Reserve: a nonprofit dedicated to market based solutions to climate change</vt:lpstr>
      <vt:lpstr>Global Temperature Anomaly</vt:lpstr>
      <vt:lpstr>Strategies for reducing GHGs</vt:lpstr>
      <vt:lpstr>PowerPoint Presentation</vt:lpstr>
      <vt:lpstr>Basic rationale for Climate Forward</vt:lpstr>
      <vt:lpstr>PowerPoint Presentation</vt:lpstr>
      <vt:lpstr>Climate Forward audience </vt:lpstr>
      <vt:lpstr>How does it work?</vt:lpstr>
      <vt:lpstr>How does it work (continued)?</vt:lpstr>
      <vt:lpstr>Voluntary transition to ex-post credit issuance </vt:lpstr>
      <vt:lpstr>Key objectives of Climate Forward</vt:lpstr>
      <vt:lpstr>How to take Climate Forward action</vt:lpstr>
      <vt:lpstr>Thank you!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Max DuBuisson</dc:creator>
  <cp:lastModifiedBy>Craig Ebert</cp:lastModifiedBy>
  <cp:revision>1</cp:revision>
  <dcterms:created xsi:type="dcterms:W3CDTF">2016-02-12T22:05:41Z</dcterms:created>
  <dcterms:modified xsi:type="dcterms:W3CDTF">2019-03-20T16:23:12Z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0x01010001A29D138E81034AB3435EFB41AC1B6A</vt:lpwstr>
  </property>
  <property fmtid="{D5CDD505-2E9C-101B-9397-08002B2CF9AE}" pid="3" name="Order">
    <vt:r8>100</vt:r8>
  </property>
</Properties>
</file>