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738" r:id="rId1"/>
  </p:sldMasterIdLst>
  <p:notesMasterIdLst>
    <p:notesMasterId r:id="rId34"/>
  </p:notesMasterIdLst>
  <p:handoutMasterIdLst>
    <p:handoutMasterId r:id="rId35"/>
  </p:handoutMasterIdLst>
  <p:sldIdLst>
    <p:sldId id="256" r:id="rId2"/>
    <p:sldId id="1047" r:id="rId3"/>
    <p:sldId id="1086" r:id="rId4"/>
    <p:sldId id="1087" r:id="rId5"/>
    <p:sldId id="1088" r:id="rId6"/>
    <p:sldId id="1058" r:id="rId7"/>
    <p:sldId id="1059" r:id="rId8"/>
    <p:sldId id="1084" r:id="rId9"/>
    <p:sldId id="1083" r:id="rId10"/>
    <p:sldId id="1077" r:id="rId11"/>
    <p:sldId id="1078" r:id="rId12"/>
    <p:sldId id="1079" r:id="rId13"/>
    <p:sldId id="1080" r:id="rId14"/>
    <p:sldId id="1081" r:id="rId15"/>
    <p:sldId id="1082" r:id="rId16"/>
    <p:sldId id="1060" r:id="rId17"/>
    <p:sldId id="1061" r:id="rId18"/>
    <p:sldId id="1057" r:id="rId19"/>
    <p:sldId id="1062" r:id="rId20"/>
    <p:sldId id="1074" r:id="rId21"/>
    <p:sldId id="1066" r:id="rId22"/>
    <p:sldId id="1067" r:id="rId23"/>
    <p:sldId id="1068" r:id="rId24"/>
    <p:sldId id="1069" r:id="rId25"/>
    <p:sldId id="1070" r:id="rId26"/>
    <p:sldId id="1071" r:id="rId27"/>
    <p:sldId id="1072" r:id="rId28"/>
    <p:sldId id="1073" r:id="rId29"/>
    <p:sldId id="1064" r:id="rId30"/>
    <p:sldId id="1065" r:id="rId31"/>
    <p:sldId id="1085" r:id="rId32"/>
    <p:sldId id="1014" r:id="rId33"/>
  </p:sldIdLst>
  <p:sldSz cx="9144000" cy="6858000" type="screen4x3"/>
  <p:notesSz cx="7315200" cy="96012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4102">
          <p15:clr>
            <a:srgbClr val="A4A3A4"/>
          </p15:clr>
        </p15:guide>
        <p15:guide id="2" pos="2881">
          <p15:clr>
            <a:srgbClr val="A4A3A4"/>
          </p15:clr>
        </p15:guide>
      </p15:sldGuideLst>
    </p:ext>
    <p:ext uri="{2D200454-40CA-4A62-9FC3-DE9A4176ACB9}">
      <p15:notesGuideLst xmlns="" xmlns:p15="http://schemas.microsoft.com/office/powerpoint/2012/main">
        <p15:guide id="1" orient="horz" pos="3023">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Hendrix" initials="M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6600"/>
    <a:srgbClr val="003399"/>
    <a:srgbClr val="CC0066"/>
    <a:srgbClr val="6699FF"/>
    <a:srgbClr val="CC0000"/>
    <a:srgbClr val="FF3300"/>
    <a:srgbClr val="FFA725"/>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96" autoAdjust="0"/>
    <p:restoredTop sz="94434" autoAdjust="0"/>
  </p:normalViewPr>
  <p:slideViewPr>
    <p:cSldViewPr snapToGrid="0">
      <p:cViewPr>
        <p:scale>
          <a:sx n="92" d="100"/>
          <a:sy n="92" d="100"/>
        </p:scale>
        <p:origin x="-504" y="-126"/>
      </p:cViewPr>
      <p:guideLst>
        <p:guide orient="horz" pos="4102"/>
        <p:guide pos="2881"/>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p:cViewPr>
        <p:scale>
          <a:sx n="150" d="100"/>
          <a:sy n="150" d="100"/>
        </p:scale>
        <p:origin x="-72" y="-72"/>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312"/>
          </a:xfrm>
          <a:prstGeom prst="rect">
            <a:avLst/>
          </a:prstGeom>
        </p:spPr>
        <p:txBody>
          <a:bodyPr vert="horz" lIns="96881" tIns="48440" rIns="96881" bIns="48440" rtlCol="0"/>
          <a:lstStyle>
            <a:lvl1pPr algn="l">
              <a:defRPr sz="1300">
                <a:latin typeface="Arial" charset="0"/>
              </a:defRPr>
            </a:lvl1pPr>
          </a:lstStyle>
          <a:p>
            <a:pPr>
              <a:defRPr/>
            </a:pPr>
            <a:endParaRPr lang="en-US" dirty="0"/>
          </a:p>
        </p:txBody>
      </p:sp>
      <p:sp>
        <p:nvSpPr>
          <p:cNvPr id="3" name="Date Placeholder 2"/>
          <p:cNvSpPr>
            <a:spLocks noGrp="1"/>
          </p:cNvSpPr>
          <p:nvPr>
            <p:ph type="dt" sz="quarter" idx="1"/>
          </p:nvPr>
        </p:nvSpPr>
        <p:spPr>
          <a:xfrm>
            <a:off x="4143587" y="0"/>
            <a:ext cx="3169920" cy="480312"/>
          </a:xfrm>
          <a:prstGeom prst="rect">
            <a:avLst/>
          </a:prstGeom>
        </p:spPr>
        <p:txBody>
          <a:bodyPr vert="horz" lIns="96881" tIns="48440" rIns="96881" bIns="48440" rtlCol="0"/>
          <a:lstStyle>
            <a:lvl1pPr algn="r">
              <a:defRPr sz="1300">
                <a:latin typeface="Arial" charset="0"/>
              </a:defRPr>
            </a:lvl1pPr>
          </a:lstStyle>
          <a:p>
            <a:pPr>
              <a:defRPr/>
            </a:pPr>
            <a:fld id="{EC90C081-D994-49C2-BC8C-5D7EF4237C7E}" type="datetimeFigureOut">
              <a:rPr lang="en-US"/>
              <a:pPr>
                <a:defRPr/>
              </a:pPr>
              <a:t>3/26/2018</a:t>
            </a:fld>
            <a:endParaRPr lang="en-US" dirty="0"/>
          </a:p>
        </p:txBody>
      </p:sp>
      <p:sp>
        <p:nvSpPr>
          <p:cNvPr id="4" name="Footer Placeholder 3"/>
          <p:cNvSpPr>
            <a:spLocks noGrp="1"/>
          </p:cNvSpPr>
          <p:nvPr>
            <p:ph type="ftr" sz="quarter" idx="2"/>
          </p:nvPr>
        </p:nvSpPr>
        <p:spPr>
          <a:xfrm>
            <a:off x="0" y="9119216"/>
            <a:ext cx="3169920" cy="480310"/>
          </a:xfrm>
          <a:prstGeom prst="rect">
            <a:avLst/>
          </a:prstGeom>
        </p:spPr>
        <p:txBody>
          <a:bodyPr vert="horz" lIns="96881" tIns="48440" rIns="96881" bIns="48440" rtlCol="0" anchor="b"/>
          <a:lstStyle>
            <a:lvl1pPr algn="l">
              <a:defRPr sz="13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4143587" y="9119216"/>
            <a:ext cx="3169920" cy="480310"/>
          </a:xfrm>
          <a:prstGeom prst="rect">
            <a:avLst/>
          </a:prstGeom>
        </p:spPr>
        <p:txBody>
          <a:bodyPr vert="horz" lIns="96881" tIns="48440" rIns="96881" bIns="48440" rtlCol="0" anchor="b"/>
          <a:lstStyle>
            <a:lvl1pPr algn="r">
              <a:defRPr sz="1300">
                <a:latin typeface="Arial" charset="0"/>
              </a:defRPr>
            </a:lvl1pPr>
          </a:lstStyle>
          <a:p>
            <a:pPr>
              <a:defRPr/>
            </a:pPr>
            <a:fld id="{13E7E5A7-BFC6-4968-AA75-50CB9A5D5EC5}" type="slidenum">
              <a:rPr lang="en-US"/>
              <a:pPr>
                <a:defRPr/>
              </a:pPr>
              <a:t>‹#›</a:t>
            </a:fld>
            <a:endParaRPr lang="en-US" dirty="0"/>
          </a:p>
        </p:txBody>
      </p:sp>
    </p:spTree>
    <p:extLst>
      <p:ext uri="{BB962C8B-B14F-4D97-AF65-F5344CB8AC3E}">
        <p14:creationId xmlns:p14="http://schemas.microsoft.com/office/powerpoint/2010/main" val="4231618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69920" cy="480312"/>
          </a:xfrm>
          <a:prstGeom prst="rect">
            <a:avLst/>
          </a:prstGeom>
          <a:noFill/>
          <a:ln w="9525">
            <a:noFill/>
            <a:miter lim="800000"/>
            <a:headEnd/>
            <a:tailEnd/>
          </a:ln>
          <a:effectLst/>
        </p:spPr>
        <p:txBody>
          <a:bodyPr vert="horz" wrap="square" lIns="96618" tIns="48308" rIns="96618" bIns="48308" numCol="1" anchor="t" anchorCtr="0" compatLnSpc="1">
            <a:prstTxWarp prst="textNoShape">
              <a:avLst/>
            </a:prstTxWarp>
          </a:bodyPr>
          <a:lstStyle>
            <a:lvl1pPr defTabSz="966876">
              <a:defRPr sz="1200" b="0">
                <a:latin typeface="Arial" pitchFamily="34" charset="0"/>
              </a:defRPr>
            </a:lvl1pPr>
          </a:lstStyle>
          <a:p>
            <a:pPr>
              <a:defRPr/>
            </a:pPr>
            <a:endParaRPr lang="en-US" dirty="0"/>
          </a:p>
        </p:txBody>
      </p:sp>
      <p:sp>
        <p:nvSpPr>
          <p:cNvPr id="3075" name="Rectangle 3"/>
          <p:cNvSpPr>
            <a:spLocks noGrp="1" noChangeArrowheads="1"/>
          </p:cNvSpPr>
          <p:nvPr>
            <p:ph type="dt" idx="1"/>
          </p:nvPr>
        </p:nvSpPr>
        <p:spPr bwMode="auto">
          <a:xfrm>
            <a:off x="4143587" y="0"/>
            <a:ext cx="3169920" cy="480312"/>
          </a:xfrm>
          <a:prstGeom prst="rect">
            <a:avLst/>
          </a:prstGeom>
          <a:noFill/>
          <a:ln w="9525">
            <a:noFill/>
            <a:miter lim="800000"/>
            <a:headEnd/>
            <a:tailEnd/>
          </a:ln>
          <a:effectLst/>
        </p:spPr>
        <p:txBody>
          <a:bodyPr vert="horz" wrap="square" lIns="96618" tIns="48308" rIns="96618" bIns="48308" numCol="1" anchor="t" anchorCtr="0" compatLnSpc="1">
            <a:prstTxWarp prst="textNoShape">
              <a:avLst/>
            </a:prstTxWarp>
          </a:bodyPr>
          <a:lstStyle>
            <a:lvl1pPr algn="r" defTabSz="966876">
              <a:defRPr sz="1200" b="0">
                <a:latin typeface="Arial" pitchFamily="34" charset="0"/>
              </a:defRPr>
            </a:lvl1pPr>
          </a:lstStyle>
          <a:p>
            <a:pPr>
              <a:defRPr/>
            </a:pPr>
            <a:endParaRPr lang="en-US" dirty="0"/>
          </a:p>
        </p:txBody>
      </p:sp>
      <p:sp>
        <p:nvSpPr>
          <p:cNvPr id="28676" name="Rectangle 4"/>
          <p:cNvSpPr>
            <a:spLocks noGrp="1" noRot="1" noChangeAspect="1" noChangeArrowheads="1" noTextEdit="1"/>
          </p:cNvSpPr>
          <p:nvPr>
            <p:ph type="sldImg" idx="2"/>
          </p:nvPr>
        </p:nvSpPr>
        <p:spPr bwMode="auto">
          <a:xfrm>
            <a:off x="1257300" y="720725"/>
            <a:ext cx="4802188"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29828" y="4560445"/>
            <a:ext cx="5855547" cy="4319451"/>
          </a:xfrm>
          <a:prstGeom prst="rect">
            <a:avLst/>
          </a:prstGeom>
          <a:noFill/>
          <a:ln w="9525">
            <a:noFill/>
            <a:miter lim="800000"/>
            <a:headEnd/>
            <a:tailEnd/>
          </a:ln>
          <a:effectLst/>
        </p:spPr>
        <p:txBody>
          <a:bodyPr vert="horz" wrap="square" lIns="96618" tIns="48308" rIns="96618" bIns="4830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19216"/>
            <a:ext cx="3169920" cy="480310"/>
          </a:xfrm>
          <a:prstGeom prst="rect">
            <a:avLst/>
          </a:prstGeom>
          <a:noFill/>
          <a:ln w="9525">
            <a:noFill/>
            <a:miter lim="800000"/>
            <a:headEnd/>
            <a:tailEnd/>
          </a:ln>
          <a:effectLst/>
        </p:spPr>
        <p:txBody>
          <a:bodyPr vert="horz" wrap="square" lIns="96618" tIns="48308" rIns="96618" bIns="48308" numCol="1" anchor="b" anchorCtr="0" compatLnSpc="1">
            <a:prstTxWarp prst="textNoShape">
              <a:avLst/>
            </a:prstTxWarp>
          </a:bodyPr>
          <a:lstStyle>
            <a:lvl1pPr defTabSz="966876">
              <a:defRPr sz="1200" b="0">
                <a:latin typeface="Arial" pitchFamily="34" charset="0"/>
              </a:defRPr>
            </a:lvl1pPr>
          </a:lstStyle>
          <a:p>
            <a:pPr>
              <a:defRPr/>
            </a:pPr>
            <a:endParaRPr lang="en-US" dirty="0"/>
          </a:p>
        </p:txBody>
      </p:sp>
      <p:sp>
        <p:nvSpPr>
          <p:cNvPr id="3079" name="Rectangle 7"/>
          <p:cNvSpPr>
            <a:spLocks noGrp="1" noChangeArrowheads="1"/>
          </p:cNvSpPr>
          <p:nvPr>
            <p:ph type="sldNum" sz="quarter" idx="5"/>
          </p:nvPr>
        </p:nvSpPr>
        <p:spPr bwMode="auto">
          <a:xfrm>
            <a:off x="4143587" y="9119216"/>
            <a:ext cx="3169920" cy="480310"/>
          </a:xfrm>
          <a:prstGeom prst="rect">
            <a:avLst/>
          </a:prstGeom>
          <a:noFill/>
          <a:ln w="9525">
            <a:noFill/>
            <a:miter lim="800000"/>
            <a:headEnd/>
            <a:tailEnd/>
          </a:ln>
          <a:effectLst/>
        </p:spPr>
        <p:txBody>
          <a:bodyPr vert="horz" wrap="square" lIns="96618" tIns="48308" rIns="96618" bIns="48308" numCol="1" anchor="b" anchorCtr="0" compatLnSpc="1">
            <a:prstTxWarp prst="textNoShape">
              <a:avLst/>
            </a:prstTxWarp>
          </a:bodyPr>
          <a:lstStyle>
            <a:lvl1pPr algn="r" defTabSz="966876">
              <a:defRPr sz="1200" b="0">
                <a:latin typeface="Arial" pitchFamily="34" charset="0"/>
              </a:defRPr>
            </a:lvl1pPr>
          </a:lstStyle>
          <a:p>
            <a:pPr>
              <a:defRPr/>
            </a:pPr>
            <a:fld id="{C8E1DDA9-32C3-4F97-90AC-A217D810A6E3}" type="slidenum">
              <a:rPr lang="en-US"/>
              <a:pPr>
                <a:defRPr/>
              </a:pPr>
              <a:t>‹#›</a:t>
            </a:fld>
            <a:endParaRPr lang="en-US" dirty="0"/>
          </a:p>
        </p:txBody>
      </p:sp>
    </p:spTree>
    <p:extLst>
      <p:ext uri="{BB962C8B-B14F-4D97-AF65-F5344CB8AC3E}">
        <p14:creationId xmlns:p14="http://schemas.microsoft.com/office/powerpoint/2010/main" val="7357054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443" eaLnBrk="0" hangingPunct="0">
              <a:defRPr b="1">
                <a:solidFill>
                  <a:schemeClr val="tx1"/>
                </a:solidFill>
                <a:latin typeface="Arial" charset="0"/>
              </a:defRPr>
            </a:lvl1pPr>
            <a:lvl2pPr marL="787156" indent="-302752" defTabSz="965443" eaLnBrk="0" hangingPunct="0">
              <a:defRPr b="1">
                <a:solidFill>
                  <a:schemeClr val="tx1"/>
                </a:solidFill>
                <a:latin typeface="Arial" charset="0"/>
              </a:defRPr>
            </a:lvl2pPr>
            <a:lvl3pPr marL="1211009" indent="-242202" defTabSz="965443" eaLnBrk="0" hangingPunct="0">
              <a:defRPr b="1">
                <a:solidFill>
                  <a:schemeClr val="tx1"/>
                </a:solidFill>
                <a:latin typeface="Arial" charset="0"/>
              </a:defRPr>
            </a:lvl3pPr>
            <a:lvl4pPr marL="1695412" indent="-242202" defTabSz="965443" eaLnBrk="0" hangingPunct="0">
              <a:defRPr b="1">
                <a:solidFill>
                  <a:schemeClr val="tx1"/>
                </a:solidFill>
                <a:latin typeface="Arial" charset="0"/>
              </a:defRPr>
            </a:lvl4pPr>
            <a:lvl5pPr marL="2179815" indent="-242202" defTabSz="965443" eaLnBrk="0" hangingPunct="0">
              <a:defRPr b="1">
                <a:solidFill>
                  <a:schemeClr val="tx1"/>
                </a:solidFill>
                <a:latin typeface="Arial" charset="0"/>
              </a:defRPr>
            </a:lvl5pPr>
            <a:lvl6pPr marL="2664219" indent="-242202" defTabSz="965443" eaLnBrk="0" fontAlgn="base" hangingPunct="0">
              <a:spcBef>
                <a:spcPct val="0"/>
              </a:spcBef>
              <a:spcAft>
                <a:spcPct val="0"/>
              </a:spcAft>
              <a:defRPr b="1">
                <a:solidFill>
                  <a:schemeClr val="tx1"/>
                </a:solidFill>
                <a:latin typeface="Arial" charset="0"/>
              </a:defRPr>
            </a:lvl6pPr>
            <a:lvl7pPr marL="3148622" indent="-242202" defTabSz="965443" eaLnBrk="0" fontAlgn="base" hangingPunct="0">
              <a:spcBef>
                <a:spcPct val="0"/>
              </a:spcBef>
              <a:spcAft>
                <a:spcPct val="0"/>
              </a:spcAft>
              <a:defRPr b="1">
                <a:solidFill>
                  <a:schemeClr val="tx1"/>
                </a:solidFill>
                <a:latin typeface="Arial" charset="0"/>
              </a:defRPr>
            </a:lvl7pPr>
            <a:lvl8pPr marL="3633026" indent="-242202" defTabSz="965443" eaLnBrk="0" fontAlgn="base" hangingPunct="0">
              <a:spcBef>
                <a:spcPct val="0"/>
              </a:spcBef>
              <a:spcAft>
                <a:spcPct val="0"/>
              </a:spcAft>
              <a:defRPr b="1">
                <a:solidFill>
                  <a:schemeClr val="tx1"/>
                </a:solidFill>
                <a:latin typeface="Arial" charset="0"/>
              </a:defRPr>
            </a:lvl8pPr>
            <a:lvl9pPr marL="4117429" indent="-242202" defTabSz="965443" eaLnBrk="0" fontAlgn="base" hangingPunct="0">
              <a:spcBef>
                <a:spcPct val="0"/>
              </a:spcBef>
              <a:spcAft>
                <a:spcPct val="0"/>
              </a:spcAft>
              <a:defRPr b="1">
                <a:solidFill>
                  <a:schemeClr val="tx1"/>
                </a:solidFill>
                <a:latin typeface="Arial" charset="0"/>
              </a:defRPr>
            </a:lvl9pPr>
          </a:lstStyle>
          <a:p>
            <a:pPr eaLnBrk="1" hangingPunct="1"/>
            <a:fld id="{203B7006-A70F-46D6-BAC8-1A736283B19D}" type="slidenum">
              <a:rPr lang="en-US" b="0" smtClean="0"/>
              <a:pPr eaLnBrk="1" hangingPunct="1"/>
              <a:t>1</a:t>
            </a:fld>
            <a:endParaRPr lang="en-US" b="0"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Tree>
    <p:extLst>
      <p:ext uri="{BB962C8B-B14F-4D97-AF65-F5344CB8AC3E}">
        <p14:creationId xmlns:p14="http://schemas.microsoft.com/office/powerpoint/2010/main" val="1738380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A642D9-E1B2-4E62-8F34-99565309E60A}" type="slidenum">
              <a:rPr lang="en-US" smtClean="0"/>
              <a:pPr/>
              <a:t>10</a:t>
            </a:fld>
            <a:endParaRPr lang="en-US" dirty="0"/>
          </a:p>
        </p:txBody>
      </p:sp>
    </p:spTree>
    <p:extLst>
      <p:ext uri="{BB962C8B-B14F-4D97-AF65-F5344CB8AC3E}">
        <p14:creationId xmlns:p14="http://schemas.microsoft.com/office/powerpoint/2010/main" val="1416983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A642D9-E1B2-4E62-8F34-99565309E60A}" type="slidenum">
              <a:rPr lang="en-US" smtClean="0"/>
              <a:pPr/>
              <a:t>16</a:t>
            </a:fld>
            <a:endParaRPr lang="en-US" dirty="0"/>
          </a:p>
        </p:txBody>
      </p:sp>
    </p:spTree>
    <p:extLst>
      <p:ext uri="{BB962C8B-B14F-4D97-AF65-F5344CB8AC3E}">
        <p14:creationId xmlns:p14="http://schemas.microsoft.com/office/powerpoint/2010/main" val="2369002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A642D9-E1B2-4E62-8F34-99565309E60A}" type="slidenum">
              <a:rPr lang="en-US" smtClean="0"/>
              <a:pPr/>
              <a:t>17</a:t>
            </a:fld>
            <a:endParaRPr lang="en-US" dirty="0"/>
          </a:p>
        </p:txBody>
      </p:sp>
    </p:spTree>
    <p:extLst>
      <p:ext uri="{BB962C8B-B14F-4D97-AF65-F5344CB8AC3E}">
        <p14:creationId xmlns:p14="http://schemas.microsoft.com/office/powerpoint/2010/main" val="599425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A642D9-E1B2-4E62-8F34-99565309E60A}" type="slidenum">
              <a:rPr lang="en-US" smtClean="0"/>
              <a:pPr/>
              <a:t>18</a:t>
            </a:fld>
            <a:endParaRPr lang="en-US" dirty="0"/>
          </a:p>
        </p:txBody>
      </p:sp>
    </p:spTree>
    <p:extLst>
      <p:ext uri="{BB962C8B-B14F-4D97-AF65-F5344CB8AC3E}">
        <p14:creationId xmlns:p14="http://schemas.microsoft.com/office/powerpoint/2010/main" val="2225017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A642D9-E1B2-4E62-8F34-99565309E60A}" type="slidenum">
              <a:rPr lang="en-US" smtClean="0"/>
              <a:pPr/>
              <a:t>19</a:t>
            </a:fld>
            <a:endParaRPr lang="en-US" dirty="0"/>
          </a:p>
        </p:txBody>
      </p:sp>
    </p:spTree>
    <p:extLst>
      <p:ext uri="{BB962C8B-B14F-4D97-AF65-F5344CB8AC3E}">
        <p14:creationId xmlns:p14="http://schemas.microsoft.com/office/powerpoint/2010/main" val="1404767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950DF0-E403-4701-9486-6DA2DCCB62CA}" type="slidenum">
              <a:rPr lang="en-US" smtClean="0"/>
              <a:t>20</a:t>
            </a:fld>
            <a:endParaRPr lang="en-US" dirty="0"/>
          </a:p>
        </p:txBody>
      </p:sp>
    </p:spTree>
    <p:extLst>
      <p:ext uri="{BB962C8B-B14F-4D97-AF65-F5344CB8AC3E}">
        <p14:creationId xmlns:p14="http://schemas.microsoft.com/office/powerpoint/2010/main" val="2197633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A642D9-E1B2-4E62-8F34-99565309E60A}" type="slidenum">
              <a:rPr lang="en-US" smtClean="0"/>
              <a:pPr/>
              <a:t>29</a:t>
            </a:fld>
            <a:endParaRPr lang="en-US" dirty="0"/>
          </a:p>
        </p:txBody>
      </p:sp>
    </p:spTree>
    <p:extLst>
      <p:ext uri="{BB962C8B-B14F-4D97-AF65-F5344CB8AC3E}">
        <p14:creationId xmlns:p14="http://schemas.microsoft.com/office/powerpoint/2010/main" val="1806450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A642D9-E1B2-4E62-8F34-99565309E60A}" type="slidenum">
              <a:rPr lang="en-US" smtClean="0"/>
              <a:pPr/>
              <a:t>30</a:t>
            </a:fld>
            <a:endParaRPr lang="en-US" dirty="0"/>
          </a:p>
        </p:txBody>
      </p:sp>
    </p:spTree>
    <p:extLst>
      <p:ext uri="{BB962C8B-B14F-4D97-AF65-F5344CB8AC3E}">
        <p14:creationId xmlns:p14="http://schemas.microsoft.com/office/powerpoint/2010/main" val="4256739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A642D9-E1B2-4E62-8F34-99565309E60A}" type="slidenum">
              <a:rPr lang="en-US" smtClean="0"/>
              <a:pPr/>
              <a:t>31</a:t>
            </a:fld>
            <a:endParaRPr lang="en-US" dirty="0"/>
          </a:p>
        </p:txBody>
      </p:sp>
    </p:spTree>
    <p:extLst>
      <p:ext uri="{BB962C8B-B14F-4D97-AF65-F5344CB8AC3E}">
        <p14:creationId xmlns:p14="http://schemas.microsoft.com/office/powerpoint/2010/main" val="4256739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a typeface="ＭＳ Ｐゴシック" pitchFamily="34" charset="-128"/>
            </a:endParaRPr>
          </a:p>
        </p:txBody>
      </p:sp>
      <p:sp>
        <p:nvSpPr>
          <p:cNvPr id="7168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168" eaLnBrk="0" hangingPunct="0">
              <a:defRPr b="1">
                <a:solidFill>
                  <a:schemeClr val="tx1"/>
                </a:solidFill>
                <a:latin typeface="Arial" charset="0"/>
              </a:defRPr>
            </a:lvl1pPr>
            <a:lvl2pPr marL="787156" indent="-302752" defTabSz="935168" eaLnBrk="0" hangingPunct="0">
              <a:defRPr b="1">
                <a:solidFill>
                  <a:schemeClr val="tx1"/>
                </a:solidFill>
                <a:latin typeface="Arial" charset="0"/>
              </a:defRPr>
            </a:lvl2pPr>
            <a:lvl3pPr marL="1211009" indent="-242202" defTabSz="935168" eaLnBrk="0" hangingPunct="0">
              <a:defRPr b="1">
                <a:solidFill>
                  <a:schemeClr val="tx1"/>
                </a:solidFill>
                <a:latin typeface="Arial" charset="0"/>
              </a:defRPr>
            </a:lvl3pPr>
            <a:lvl4pPr marL="1695412" indent="-242202" defTabSz="935168" eaLnBrk="0" hangingPunct="0">
              <a:defRPr b="1">
                <a:solidFill>
                  <a:schemeClr val="tx1"/>
                </a:solidFill>
                <a:latin typeface="Arial" charset="0"/>
              </a:defRPr>
            </a:lvl4pPr>
            <a:lvl5pPr marL="2179815" indent="-242202" defTabSz="935168" eaLnBrk="0" hangingPunct="0">
              <a:defRPr b="1">
                <a:solidFill>
                  <a:schemeClr val="tx1"/>
                </a:solidFill>
                <a:latin typeface="Arial" charset="0"/>
              </a:defRPr>
            </a:lvl5pPr>
            <a:lvl6pPr marL="2664219" indent="-242202" defTabSz="935168" eaLnBrk="0" fontAlgn="base" hangingPunct="0">
              <a:spcBef>
                <a:spcPct val="0"/>
              </a:spcBef>
              <a:spcAft>
                <a:spcPct val="0"/>
              </a:spcAft>
              <a:defRPr b="1">
                <a:solidFill>
                  <a:schemeClr val="tx1"/>
                </a:solidFill>
                <a:latin typeface="Arial" charset="0"/>
              </a:defRPr>
            </a:lvl6pPr>
            <a:lvl7pPr marL="3148622" indent="-242202" defTabSz="935168" eaLnBrk="0" fontAlgn="base" hangingPunct="0">
              <a:spcBef>
                <a:spcPct val="0"/>
              </a:spcBef>
              <a:spcAft>
                <a:spcPct val="0"/>
              </a:spcAft>
              <a:defRPr b="1">
                <a:solidFill>
                  <a:schemeClr val="tx1"/>
                </a:solidFill>
                <a:latin typeface="Arial" charset="0"/>
              </a:defRPr>
            </a:lvl7pPr>
            <a:lvl8pPr marL="3633026" indent="-242202" defTabSz="935168" eaLnBrk="0" fontAlgn="base" hangingPunct="0">
              <a:spcBef>
                <a:spcPct val="0"/>
              </a:spcBef>
              <a:spcAft>
                <a:spcPct val="0"/>
              </a:spcAft>
              <a:defRPr b="1">
                <a:solidFill>
                  <a:schemeClr val="tx1"/>
                </a:solidFill>
                <a:latin typeface="Arial" charset="0"/>
              </a:defRPr>
            </a:lvl8pPr>
            <a:lvl9pPr marL="4117429" indent="-242202" defTabSz="935168" eaLnBrk="0" fontAlgn="base" hangingPunct="0">
              <a:spcBef>
                <a:spcPct val="0"/>
              </a:spcBef>
              <a:spcAft>
                <a:spcPct val="0"/>
              </a:spcAft>
              <a:defRPr b="1">
                <a:solidFill>
                  <a:schemeClr val="tx1"/>
                </a:solidFill>
                <a:latin typeface="Arial" charset="0"/>
              </a:defRPr>
            </a:lvl9pPr>
          </a:lstStyle>
          <a:p>
            <a:pPr eaLnBrk="1" hangingPunct="1"/>
            <a:endParaRPr lang="en-US" b="0" dirty="0"/>
          </a:p>
        </p:txBody>
      </p:sp>
      <p:sp>
        <p:nvSpPr>
          <p:cNvPr id="7168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168" eaLnBrk="0" hangingPunct="0">
              <a:defRPr b="1">
                <a:solidFill>
                  <a:schemeClr val="tx1"/>
                </a:solidFill>
                <a:latin typeface="Arial" charset="0"/>
              </a:defRPr>
            </a:lvl1pPr>
            <a:lvl2pPr marL="787156" indent="-302752" defTabSz="935168" eaLnBrk="0" hangingPunct="0">
              <a:defRPr b="1">
                <a:solidFill>
                  <a:schemeClr val="tx1"/>
                </a:solidFill>
                <a:latin typeface="Arial" charset="0"/>
              </a:defRPr>
            </a:lvl2pPr>
            <a:lvl3pPr marL="1211009" indent="-242202" defTabSz="935168" eaLnBrk="0" hangingPunct="0">
              <a:defRPr b="1">
                <a:solidFill>
                  <a:schemeClr val="tx1"/>
                </a:solidFill>
                <a:latin typeface="Arial" charset="0"/>
              </a:defRPr>
            </a:lvl3pPr>
            <a:lvl4pPr marL="1695412" indent="-242202" defTabSz="935168" eaLnBrk="0" hangingPunct="0">
              <a:defRPr b="1">
                <a:solidFill>
                  <a:schemeClr val="tx1"/>
                </a:solidFill>
                <a:latin typeface="Arial" charset="0"/>
              </a:defRPr>
            </a:lvl4pPr>
            <a:lvl5pPr marL="2179815" indent="-242202" defTabSz="935168" eaLnBrk="0" hangingPunct="0">
              <a:defRPr b="1">
                <a:solidFill>
                  <a:schemeClr val="tx1"/>
                </a:solidFill>
                <a:latin typeface="Arial" charset="0"/>
              </a:defRPr>
            </a:lvl5pPr>
            <a:lvl6pPr marL="2664219" indent="-242202" defTabSz="935168" eaLnBrk="0" fontAlgn="base" hangingPunct="0">
              <a:spcBef>
                <a:spcPct val="0"/>
              </a:spcBef>
              <a:spcAft>
                <a:spcPct val="0"/>
              </a:spcAft>
              <a:defRPr b="1">
                <a:solidFill>
                  <a:schemeClr val="tx1"/>
                </a:solidFill>
                <a:latin typeface="Arial" charset="0"/>
              </a:defRPr>
            </a:lvl6pPr>
            <a:lvl7pPr marL="3148622" indent="-242202" defTabSz="935168" eaLnBrk="0" fontAlgn="base" hangingPunct="0">
              <a:spcBef>
                <a:spcPct val="0"/>
              </a:spcBef>
              <a:spcAft>
                <a:spcPct val="0"/>
              </a:spcAft>
              <a:defRPr b="1">
                <a:solidFill>
                  <a:schemeClr val="tx1"/>
                </a:solidFill>
                <a:latin typeface="Arial" charset="0"/>
              </a:defRPr>
            </a:lvl7pPr>
            <a:lvl8pPr marL="3633026" indent="-242202" defTabSz="935168" eaLnBrk="0" fontAlgn="base" hangingPunct="0">
              <a:spcBef>
                <a:spcPct val="0"/>
              </a:spcBef>
              <a:spcAft>
                <a:spcPct val="0"/>
              </a:spcAft>
              <a:defRPr b="1">
                <a:solidFill>
                  <a:schemeClr val="tx1"/>
                </a:solidFill>
                <a:latin typeface="Arial" charset="0"/>
              </a:defRPr>
            </a:lvl8pPr>
            <a:lvl9pPr marL="4117429" indent="-242202" defTabSz="935168" eaLnBrk="0" fontAlgn="base" hangingPunct="0">
              <a:spcBef>
                <a:spcPct val="0"/>
              </a:spcBef>
              <a:spcAft>
                <a:spcPct val="0"/>
              </a:spcAft>
              <a:defRPr b="1">
                <a:solidFill>
                  <a:schemeClr val="tx1"/>
                </a:solidFill>
                <a:latin typeface="Arial" charset="0"/>
              </a:defRPr>
            </a:lvl9pPr>
          </a:lstStyle>
          <a:p>
            <a:pPr eaLnBrk="1" hangingPunct="1"/>
            <a:fld id="{AE03DD0A-0AD4-4162-9BFC-57366D703E2E}" type="slidenum">
              <a:rPr lang="en-US" b="0" smtClean="0"/>
              <a:pPr eaLnBrk="1" hangingPunct="1"/>
              <a:t>32</a:t>
            </a:fld>
            <a:endParaRPr lang="en-US" b="0" dirty="0"/>
          </a:p>
        </p:txBody>
      </p:sp>
    </p:spTree>
    <p:extLst>
      <p:ext uri="{BB962C8B-B14F-4D97-AF65-F5344CB8AC3E}">
        <p14:creationId xmlns:p14="http://schemas.microsoft.com/office/powerpoint/2010/main" val="3759241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A642D9-E1B2-4E62-8F34-99565309E60A}" type="slidenum">
              <a:rPr lang="en-US" smtClean="0"/>
              <a:pPr/>
              <a:t>2</a:t>
            </a:fld>
            <a:endParaRPr lang="en-US" dirty="0"/>
          </a:p>
        </p:txBody>
      </p:sp>
    </p:spTree>
    <p:extLst>
      <p:ext uri="{BB962C8B-B14F-4D97-AF65-F5344CB8AC3E}">
        <p14:creationId xmlns:p14="http://schemas.microsoft.com/office/powerpoint/2010/main" val="1026189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A642D9-E1B2-4E62-8F34-99565309E60A}" type="slidenum">
              <a:rPr lang="en-US" smtClean="0"/>
              <a:pPr/>
              <a:t>3</a:t>
            </a:fld>
            <a:endParaRPr lang="en-US" dirty="0"/>
          </a:p>
        </p:txBody>
      </p:sp>
    </p:spTree>
    <p:extLst>
      <p:ext uri="{BB962C8B-B14F-4D97-AF65-F5344CB8AC3E}">
        <p14:creationId xmlns:p14="http://schemas.microsoft.com/office/powerpoint/2010/main" val="1026189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A642D9-E1B2-4E62-8F34-99565309E60A}" type="slidenum">
              <a:rPr lang="en-US" smtClean="0"/>
              <a:pPr/>
              <a:t>4</a:t>
            </a:fld>
            <a:endParaRPr lang="en-US" dirty="0"/>
          </a:p>
        </p:txBody>
      </p:sp>
    </p:spTree>
    <p:extLst>
      <p:ext uri="{BB962C8B-B14F-4D97-AF65-F5344CB8AC3E}">
        <p14:creationId xmlns:p14="http://schemas.microsoft.com/office/powerpoint/2010/main" val="1026189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A642D9-E1B2-4E62-8F34-99565309E60A}" type="slidenum">
              <a:rPr lang="en-US" smtClean="0"/>
              <a:pPr/>
              <a:t>5</a:t>
            </a:fld>
            <a:endParaRPr lang="en-US" dirty="0"/>
          </a:p>
        </p:txBody>
      </p:sp>
    </p:spTree>
    <p:extLst>
      <p:ext uri="{BB962C8B-B14F-4D97-AF65-F5344CB8AC3E}">
        <p14:creationId xmlns:p14="http://schemas.microsoft.com/office/powerpoint/2010/main" val="1026189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A642D9-E1B2-4E62-8F34-99565309E60A}" type="slidenum">
              <a:rPr lang="en-US" smtClean="0"/>
              <a:pPr/>
              <a:t>6</a:t>
            </a:fld>
            <a:endParaRPr lang="en-US" dirty="0"/>
          </a:p>
        </p:txBody>
      </p:sp>
    </p:spTree>
    <p:extLst>
      <p:ext uri="{BB962C8B-B14F-4D97-AF65-F5344CB8AC3E}">
        <p14:creationId xmlns:p14="http://schemas.microsoft.com/office/powerpoint/2010/main" val="1201155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A642D9-E1B2-4E62-8F34-99565309E60A}" type="slidenum">
              <a:rPr lang="en-US" smtClean="0"/>
              <a:pPr/>
              <a:t>7</a:t>
            </a:fld>
            <a:endParaRPr lang="en-US" dirty="0"/>
          </a:p>
        </p:txBody>
      </p:sp>
    </p:spTree>
    <p:extLst>
      <p:ext uri="{BB962C8B-B14F-4D97-AF65-F5344CB8AC3E}">
        <p14:creationId xmlns:p14="http://schemas.microsoft.com/office/powerpoint/2010/main" val="1482742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A642D9-E1B2-4E62-8F34-99565309E60A}" type="slidenum">
              <a:rPr lang="en-US" smtClean="0"/>
              <a:pPr/>
              <a:t>8</a:t>
            </a:fld>
            <a:endParaRPr lang="en-US" dirty="0"/>
          </a:p>
        </p:txBody>
      </p:sp>
    </p:spTree>
    <p:extLst>
      <p:ext uri="{BB962C8B-B14F-4D97-AF65-F5344CB8AC3E}">
        <p14:creationId xmlns:p14="http://schemas.microsoft.com/office/powerpoint/2010/main" val="4121106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A642D9-E1B2-4E62-8F34-99565309E60A}" type="slidenum">
              <a:rPr lang="en-US" smtClean="0"/>
              <a:pPr/>
              <a:t>9</a:t>
            </a:fld>
            <a:endParaRPr lang="en-US" dirty="0"/>
          </a:p>
        </p:txBody>
      </p:sp>
    </p:spTree>
    <p:extLst>
      <p:ext uri="{BB962C8B-B14F-4D97-AF65-F5344CB8AC3E}">
        <p14:creationId xmlns:p14="http://schemas.microsoft.com/office/powerpoint/2010/main" val="33176963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86999"/>
            <a:ext cx="9144000" cy="6863598"/>
            <a:chOff x="0" y="-2799"/>
            <a:chExt cx="9144000" cy="6863598"/>
          </a:xfrm>
        </p:grpSpPr>
        <p:sp>
          <p:nvSpPr>
            <p:cNvPr id="8" name="Rectangle 7"/>
            <p:cNvSpPr/>
            <p:nvPr/>
          </p:nvSpPr>
          <p:spPr>
            <a:xfrm>
              <a:off x="25168" y="-2799"/>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76937" y="1828799"/>
            <a:ext cx="990599" cy="228659"/>
          </a:xfrm>
          <a:prstGeom prst="rect">
            <a:avLst/>
          </a:prstGeom>
        </p:spPr>
        <p:txBody>
          <a:bodyPr/>
          <a:lstStyle>
            <a:lvl1pPr algn="l">
              <a:defRPr b="0" i="0">
                <a:solidFill>
                  <a:schemeClr val="bg1"/>
                </a:solidFill>
              </a:defRPr>
            </a:lvl1pPr>
          </a:lstStyle>
          <a:p>
            <a:pPr>
              <a:defRPr/>
            </a:pPr>
            <a:fld id="{C3251BE9-F869-4962-B98E-AA6E3FFCBE97}" type="datetimeFigureOut">
              <a:rPr lang="en-US" smtClean="0"/>
              <a:pPr>
                <a:defRPr/>
              </a:pPr>
              <a:t>3/26/2018</a:t>
            </a:fld>
            <a:endParaRPr lang="en-US" dirty="0"/>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pPr>
              <a:defRPr/>
            </a:pPr>
            <a:endParaRPr lang="en-US" dirty="0"/>
          </a:p>
        </p:txBody>
      </p:sp>
      <p:sp>
        <p:nvSpPr>
          <p:cNvPr id="10" name="Slide Number Placeholder 5"/>
          <p:cNvSpPr>
            <a:spLocks noGrp="1"/>
          </p:cNvSpPr>
          <p:nvPr>
            <p:ph type="sldNum" sz="quarter" idx="4"/>
          </p:nvPr>
        </p:nvSpPr>
        <p:spPr>
          <a:xfrm>
            <a:off x="7678616" y="634995"/>
            <a:ext cx="791308" cy="428422"/>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BC4C0419-9121-4697-B72F-B2CC170E912D}" type="slidenum">
              <a:rPr lang="en-US" smtClean="0"/>
              <a:pPr>
                <a:defRPr/>
              </a:pPr>
              <a:t>‹#›</a:t>
            </a:fld>
            <a:endParaRPr lang="en-US" dirty="0"/>
          </a:p>
        </p:txBody>
      </p:sp>
      <p:pic>
        <p:nvPicPr>
          <p:cNvPr id="17" name="Picture 16"/>
          <p:cNvPicPr/>
          <p:nvPr userDrawn="1"/>
        </p:nvPicPr>
        <p:blipFill>
          <a:blip r:embed="rId3" cstate="print">
            <a:extLst>
              <a:ext uri="{28A0092B-C50C-407E-A947-70E740481C1C}">
                <a14:useLocalDpi xmlns:a14="http://schemas.microsoft.com/office/drawing/2010/main" val="0"/>
              </a:ext>
            </a:extLst>
          </a:blip>
          <a:stretch>
            <a:fillRect/>
          </a:stretch>
        </p:blipFill>
        <p:spPr>
          <a:xfrm>
            <a:off x="7815082" y="5638800"/>
            <a:ext cx="702050" cy="544412"/>
          </a:xfrm>
          <a:prstGeom prst="rect">
            <a:avLst/>
          </a:prstGeom>
          <a:effectLst>
            <a:softEdge rad="0"/>
          </a:effectLst>
        </p:spPr>
      </p:pic>
    </p:spTree>
    <p:extLst>
      <p:ext uri="{BB962C8B-B14F-4D97-AF65-F5344CB8AC3E}">
        <p14:creationId xmlns:p14="http://schemas.microsoft.com/office/powerpoint/2010/main" val="3495346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a:xfrm>
            <a:off x="7766428" y="295730"/>
            <a:ext cx="628813" cy="767687"/>
          </a:xfrm>
          <a:prstGeom prst="rect">
            <a:avLst/>
          </a:prstGeom>
        </p:spPr>
        <p:txBody>
          <a:bodyPr/>
          <a:lstStyle/>
          <a:p>
            <a:pPr>
              <a:defRPr/>
            </a:pPr>
            <a:fld id="{CEE28AC9-A075-4604-B7A9-44614AB4CEA7}" type="slidenum">
              <a:rPr lang="en-US" smtClean="0"/>
              <a:pPr>
                <a:defRPr/>
              </a:pPr>
              <a:t>‹#›</a:t>
            </a:fld>
            <a:endParaRPr lang="en-US" dirty="0"/>
          </a:p>
        </p:txBody>
      </p:sp>
      <p:pic>
        <p:nvPicPr>
          <p:cNvPr id="20" name="Picture 19"/>
          <p:cNvPicPr/>
          <p:nvPr userDrawn="1"/>
        </p:nvPicPr>
        <p:blipFill>
          <a:blip r:embed="rId3" cstate="print">
            <a:extLst>
              <a:ext uri="{28A0092B-C50C-407E-A947-70E740481C1C}">
                <a14:useLocalDpi xmlns:a14="http://schemas.microsoft.com/office/drawing/2010/main" val="0"/>
              </a:ext>
            </a:extLst>
          </a:blip>
          <a:stretch>
            <a:fillRect/>
          </a:stretch>
        </p:blipFill>
        <p:spPr>
          <a:xfrm>
            <a:off x="8169671" y="6111248"/>
            <a:ext cx="719320" cy="557995"/>
          </a:xfrm>
          <a:prstGeom prst="rect">
            <a:avLst/>
          </a:prstGeom>
          <a:effectLst>
            <a:softEdge rad="0"/>
          </a:effectLst>
        </p:spPr>
      </p:pic>
    </p:spTree>
    <p:extLst>
      <p:ext uri="{BB962C8B-B14F-4D97-AF65-F5344CB8AC3E}">
        <p14:creationId xmlns:p14="http://schemas.microsoft.com/office/powerpoint/2010/main" val="1106448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pPr>
              <a:defRPr/>
            </a:pPr>
            <a:fld id="{CEE28AC9-A075-4604-B7A9-44614AB4CEA7}" type="slidenum">
              <a:rPr lang="en-US" smtClean="0"/>
              <a:pPr>
                <a:defRPr/>
              </a:pPr>
              <a:t>‹#›</a:t>
            </a:fld>
            <a:endParaRPr lang="en-US" dirty="0"/>
          </a:p>
        </p:txBody>
      </p:sp>
      <p:pic>
        <p:nvPicPr>
          <p:cNvPr id="20" name="Picture 19"/>
          <p:cNvPicPr/>
          <p:nvPr userDrawn="1"/>
        </p:nvPicPr>
        <p:blipFill>
          <a:blip r:embed="rId3" cstate="print">
            <a:extLst>
              <a:ext uri="{28A0092B-C50C-407E-A947-70E740481C1C}">
                <a14:useLocalDpi xmlns:a14="http://schemas.microsoft.com/office/drawing/2010/main" val="0"/>
              </a:ext>
            </a:extLst>
          </a:blip>
          <a:stretch>
            <a:fillRect/>
          </a:stretch>
        </p:blipFill>
        <p:spPr>
          <a:xfrm>
            <a:off x="8169671" y="6111248"/>
            <a:ext cx="719320" cy="557995"/>
          </a:xfrm>
          <a:prstGeom prst="rect">
            <a:avLst/>
          </a:prstGeom>
          <a:effectLst>
            <a:softEdge rad="0"/>
          </a:effectLst>
        </p:spPr>
      </p:pic>
    </p:spTree>
    <p:extLst>
      <p:ext uri="{BB962C8B-B14F-4D97-AF65-F5344CB8AC3E}">
        <p14:creationId xmlns:p14="http://schemas.microsoft.com/office/powerpoint/2010/main" val="814184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pPr>
              <a:defRPr/>
            </a:pPr>
            <a:fld id="{CEE28AC9-A075-4604-B7A9-44614AB4CEA7}" type="slidenum">
              <a:rPr lang="en-US" smtClean="0"/>
              <a:pPr>
                <a:defRPr/>
              </a:pPr>
              <a:t>‹#›</a:t>
            </a:fld>
            <a:endParaRPr lang="en-US" dirty="0"/>
          </a:p>
        </p:txBody>
      </p:sp>
      <p:pic>
        <p:nvPicPr>
          <p:cNvPr id="24" name="Picture 23"/>
          <p:cNvPicPr/>
          <p:nvPr userDrawn="1"/>
        </p:nvPicPr>
        <p:blipFill>
          <a:blip r:embed="rId3" cstate="print">
            <a:extLst>
              <a:ext uri="{28A0092B-C50C-407E-A947-70E740481C1C}">
                <a14:useLocalDpi xmlns:a14="http://schemas.microsoft.com/office/drawing/2010/main" val="0"/>
              </a:ext>
            </a:extLst>
          </a:blip>
          <a:stretch>
            <a:fillRect/>
          </a:stretch>
        </p:blipFill>
        <p:spPr>
          <a:xfrm>
            <a:off x="8169671" y="6111248"/>
            <a:ext cx="719320" cy="557995"/>
          </a:xfrm>
          <a:prstGeom prst="rect">
            <a:avLst/>
          </a:prstGeom>
          <a:effectLst>
            <a:softEdge rad="0"/>
          </a:effectLst>
        </p:spPr>
      </p:pic>
    </p:spTree>
    <p:extLst>
      <p:ext uri="{BB962C8B-B14F-4D97-AF65-F5344CB8AC3E}">
        <p14:creationId xmlns:p14="http://schemas.microsoft.com/office/powerpoint/2010/main" val="164033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pPr>
              <a:defRPr/>
            </a:pPr>
            <a:fld id="{CEE28AC9-A075-4604-B7A9-44614AB4CEA7}" type="slidenum">
              <a:rPr lang="en-US" smtClean="0"/>
              <a:pPr>
                <a:defRPr/>
              </a:pPr>
              <a:t>‹#›</a:t>
            </a:fld>
            <a:endParaRPr lang="en-US" dirty="0"/>
          </a:p>
        </p:txBody>
      </p:sp>
      <p:pic>
        <p:nvPicPr>
          <p:cNvPr id="18" name="Picture 17"/>
          <p:cNvPicPr/>
          <p:nvPr userDrawn="1"/>
        </p:nvPicPr>
        <p:blipFill>
          <a:blip r:embed="rId3" cstate="print">
            <a:extLst>
              <a:ext uri="{28A0092B-C50C-407E-A947-70E740481C1C}">
                <a14:useLocalDpi xmlns:a14="http://schemas.microsoft.com/office/drawing/2010/main" val="0"/>
              </a:ext>
            </a:extLst>
          </a:blip>
          <a:stretch>
            <a:fillRect/>
          </a:stretch>
        </p:blipFill>
        <p:spPr>
          <a:xfrm>
            <a:off x="8169671" y="6111248"/>
            <a:ext cx="719320" cy="557995"/>
          </a:xfrm>
          <a:prstGeom prst="rect">
            <a:avLst/>
          </a:prstGeom>
          <a:effectLst>
            <a:softEdge rad="0"/>
          </a:effectLst>
        </p:spPr>
      </p:pic>
    </p:spTree>
    <p:extLst>
      <p:ext uri="{BB962C8B-B14F-4D97-AF65-F5344CB8AC3E}">
        <p14:creationId xmlns:p14="http://schemas.microsoft.com/office/powerpoint/2010/main" val="527730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pPr>
              <a:defRPr/>
            </a:pPr>
            <a:fld id="{CEE28AC9-A075-4604-B7A9-44614AB4CEA7}" type="slidenum">
              <a:rPr lang="en-US" smtClean="0"/>
              <a:pPr>
                <a:defRPr/>
              </a:pPr>
              <a:t>‹#›</a:t>
            </a:fld>
            <a:endParaRPr lang="en-US" dirty="0"/>
          </a:p>
        </p:txBody>
      </p:sp>
      <p:pic>
        <p:nvPicPr>
          <p:cNvPr id="15" name="Picture 14"/>
          <p:cNvPicPr/>
          <p:nvPr userDrawn="1"/>
        </p:nvPicPr>
        <p:blipFill>
          <a:blip r:embed="rId2" cstate="print">
            <a:extLst>
              <a:ext uri="{28A0092B-C50C-407E-A947-70E740481C1C}">
                <a14:useLocalDpi xmlns:a14="http://schemas.microsoft.com/office/drawing/2010/main" val="0"/>
              </a:ext>
            </a:extLst>
          </a:blip>
          <a:stretch>
            <a:fillRect/>
          </a:stretch>
        </p:blipFill>
        <p:spPr>
          <a:xfrm>
            <a:off x="8169671" y="6111248"/>
            <a:ext cx="719320" cy="557995"/>
          </a:xfrm>
          <a:prstGeom prst="rect">
            <a:avLst/>
          </a:prstGeom>
          <a:effectLst>
            <a:softEdge rad="0"/>
          </a:effectLst>
        </p:spPr>
      </p:pic>
    </p:spTree>
    <p:extLst>
      <p:ext uri="{BB962C8B-B14F-4D97-AF65-F5344CB8AC3E}">
        <p14:creationId xmlns:p14="http://schemas.microsoft.com/office/powerpoint/2010/main" val="166191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pPr>
              <a:defRPr/>
            </a:pPr>
            <a:fld id="{CEE28AC9-A075-4604-B7A9-44614AB4CEA7}" type="slidenum">
              <a:rPr lang="en-US" smtClean="0"/>
              <a:pPr>
                <a:defRPr/>
              </a:pPr>
              <a:t>‹#›</a:t>
            </a:fld>
            <a:endParaRPr lang="en-US" dirty="0"/>
          </a:p>
        </p:txBody>
      </p:sp>
    </p:spTree>
    <p:extLst>
      <p:ext uri="{BB962C8B-B14F-4D97-AF65-F5344CB8AC3E}">
        <p14:creationId xmlns:p14="http://schemas.microsoft.com/office/powerpoint/2010/main" val="1641409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pPr>
              <a:defRPr/>
            </a:pPr>
            <a:fld id="{BEFF9A7B-896C-4398-A288-630DFC63BD85}" type="slidenum">
              <a:rPr lang="en-US" smtClean="0"/>
              <a:pPr>
                <a:defRPr/>
              </a:pPr>
              <a:t>‹#›</a:t>
            </a:fld>
            <a:endParaRPr lang="en-US" dirty="0"/>
          </a:p>
        </p:txBody>
      </p:sp>
    </p:spTree>
    <p:extLst>
      <p:ext uri="{BB962C8B-B14F-4D97-AF65-F5344CB8AC3E}">
        <p14:creationId xmlns:p14="http://schemas.microsoft.com/office/powerpoint/2010/main" val="1753837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pPr>
              <a:defRPr/>
            </a:pPr>
            <a:fld id="{308D5773-BFFF-429B-BFDD-241AC393F454}" type="slidenum">
              <a:rPr lang="en-US" smtClean="0"/>
              <a:pPr>
                <a:defRPr/>
              </a:pPr>
              <a:t>‹#›</a:t>
            </a:fld>
            <a:endParaRPr lang="en-US" dirty="0"/>
          </a:p>
        </p:txBody>
      </p:sp>
    </p:spTree>
    <p:extLst>
      <p:ext uri="{BB962C8B-B14F-4D97-AF65-F5344CB8AC3E}">
        <p14:creationId xmlns:p14="http://schemas.microsoft.com/office/powerpoint/2010/main" val="1293577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CEE28AC9-A075-4604-B7A9-44614AB4CEA7}" type="slidenum">
              <a:rPr lang="en-US" smtClean="0"/>
              <a:pPr>
                <a:defRPr/>
              </a:pPr>
              <a:t>‹#›</a:t>
            </a:fld>
            <a:endParaRPr lang="en-US" dirty="0"/>
          </a:p>
        </p:txBody>
      </p:sp>
    </p:spTree>
    <p:extLst>
      <p:ext uri="{BB962C8B-B14F-4D97-AF65-F5344CB8AC3E}">
        <p14:creationId xmlns:p14="http://schemas.microsoft.com/office/powerpoint/2010/main" val="571226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9" name="Slide Number Placeholder 5"/>
          <p:cNvSpPr>
            <a:spLocks noGrp="1"/>
          </p:cNvSpPr>
          <p:nvPr>
            <p:ph type="sldNum" sz="quarter" idx="4"/>
          </p:nvPr>
        </p:nvSpPr>
        <p:spPr>
          <a:xfrm>
            <a:off x="7678616" y="544749"/>
            <a:ext cx="791308" cy="518668"/>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3510E051-847E-46DF-B557-F5C41D5EEA18}" type="slidenum">
              <a:rPr lang="en-US" smtClean="0"/>
              <a:pPr>
                <a:defRPr/>
              </a:pPr>
              <a:t>‹#›</a:t>
            </a:fld>
            <a:endParaRPr lang="en-US" dirty="0"/>
          </a:p>
        </p:txBody>
      </p:sp>
    </p:spTree>
    <p:extLst>
      <p:ext uri="{BB962C8B-B14F-4D97-AF65-F5344CB8AC3E}">
        <p14:creationId xmlns:p14="http://schemas.microsoft.com/office/powerpoint/2010/main" val="4279469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pPr>
              <a:defRPr/>
            </a:pPr>
            <a:endParaRPr lang="en-US" dirty="0"/>
          </a:p>
        </p:txBody>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CEE28AC9-A075-4604-B7A9-44614AB4CEA7}" type="slidenum">
              <a:rPr lang="en-US" smtClean="0"/>
              <a:pPr>
                <a:defRPr/>
              </a:pPr>
              <a:t>‹#›</a:t>
            </a:fld>
            <a:endParaRPr lang="en-US" dirty="0"/>
          </a:p>
        </p:txBody>
      </p:sp>
      <p:pic>
        <p:nvPicPr>
          <p:cNvPr id="20" name="Picture 19"/>
          <p:cNvPicPr/>
          <p:nvPr userDrawn="1"/>
        </p:nvPicPr>
        <p:blipFill>
          <a:blip r:embed="rId3" cstate="print">
            <a:extLst>
              <a:ext uri="{28A0092B-C50C-407E-A947-70E740481C1C}">
                <a14:useLocalDpi xmlns:a14="http://schemas.microsoft.com/office/drawing/2010/main" val="0"/>
              </a:ext>
            </a:extLst>
          </a:blip>
          <a:stretch>
            <a:fillRect/>
          </a:stretch>
        </p:blipFill>
        <p:spPr>
          <a:xfrm>
            <a:off x="8169671" y="6111248"/>
            <a:ext cx="719320" cy="557995"/>
          </a:xfrm>
          <a:prstGeom prst="rect">
            <a:avLst/>
          </a:prstGeom>
          <a:effectLst>
            <a:softEdge rad="0"/>
          </a:effectLst>
        </p:spPr>
      </p:pic>
    </p:spTree>
    <p:extLst>
      <p:ext uri="{BB962C8B-B14F-4D97-AF65-F5344CB8AC3E}">
        <p14:creationId xmlns:p14="http://schemas.microsoft.com/office/powerpoint/2010/main" val="2158225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1EA31050-E9D3-4F11-8C4A-68209367928B}" type="slidenum">
              <a:rPr lang="en-US" smtClean="0"/>
              <a:pPr>
                <a:defRPr/>
              </a:pPr>
              <a:t>‹#›</a:t>
            </a:fld>
            <a:endParaRPr lang="en-US" dirty="0"/>
          </a:p>
        </p:txBody>
      </p:sp>
    </p:spTree>
    <p:extLst>
      <p:ext uri="{BB962C8B-B14F-4D97-AF65-F5344CB8AC3E}">
        <p14:creationId xmlns:p14="http://schemas.microsoft.com/office/powerpoint/2010/main" val="1608954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9D9E5319-C465-4F82-8712-3967F22CA8A8}" type="slidenum">
              <a:rPr lang="en-US" smtClean="0"/>
              <a:pPr>
                <a:defRPr/>
              </a:pPr>
              <a:t>‹#›</a:t>
            </a:fld>
            <a:endParaRPr lang="en-US" dirty="0"/>
          </a:p>
        </p:txBody>
      </p:sp>
    </p:spTree>
    <p:extLst>
      <p:ext uri="{BB962C8B-B14F-4D97-AF65-F5344CB8AC3E}">
        <p14:creationId xmlns:p14="http://schemas.microsoft.com/office/powerpoint/2010/main" val="3133819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1C4DCD82-C304-4201-A43E-B4B7FFF6AB23}" type="slidenum">
              <a:rPr lang="en-US" smtClean="0"/>
              <a:pPr>
                <a:defRPr/>
              </a:pPr>
              <a:t>‹#›</a:t>
            </a:fld>
            <a:endParaRPr lang="en-US" dirty="0"/>
          </a:p>
        </p:txBody>
      </p:sp>
    </p:spTree>
    <p:extLst>
      <p:ext uri="{BB962C8B-B14F-4D97-AF65-F5344CB8AC3E}">
        <p14:creationId xmlns:p14="http://schemas.microsoft.com/office/powerpoint/2010/main" val="4056216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a:xfrm>
            <a:off x="7766428" y="295730"/>
            <a:ext cx="628813" cy="767687"/>
          </a:xfrm>
          <a:prstGeom prst="rect">
            <a:avLst/>
          </a:prstGeom>
        </p:spPr>
        <p:txBody>
          <a:bodyPr/>
          <a:lstStyle/>
          <a:p>
            <a:pPr>
              <a:defRPr/>
            </a:pPr>
            <a:fld id="{CEE28AC9-A075-4604-B7A9-44614AB4CEA7}" type="slidenum">
              <a:rPr lang="en-US" smtClean="0"/>
              <a:pPr>
                <a:defRPr/>
              </a:pPr>
              <a:t>‹#›</a:t>
            </a:fld>
            <a:endParaRPr lang="en-US" dirty="0"/>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8169671" y="6111248"/>
            <a:ext cx="719320" cy="557995"/>
          </a:xfrm>
          <a:prstGeom prst="rect">
            <a:avLst/>
          </a:prstGeom>
          <a:effectLst>
            <a:softEdge rad="0"/>
          </a:effectLst>
        </p:spPr>
      </p:pic>
    </p:spTree>
    <p:extLst>
      <p:ext uri="{BB962C8B-B14F-4D97-AF65-F5344CB8AC3E}">
        <p14:creationId xmlns:p14="http://schemas.microsoft.com/office/powerpoint/2010/main" val="1949452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a:xfrm>
            <a:off x="7766428" y="295730"/>
            <a:ext cx="628813" cy="767687"/>
          </a:xfrm>
          <a:prstGeom prst="rect">
            <a:avLst/>
          </a:prstGeom>
        </p:spPr>
        <p:txBody>
          <a:bodyPr/>
          <a:lstStyle/>
          <a:p>
            <a:pPr>
              <a:defRPr/>
            </a:pPr>
            <a:fld id="{BAD643FD-32FD-4895-979B-EE1F3CBD3F6A}" type="slidenum">
              <a:rPr lang="en-US" smtClean="0"/>
              <a:pPr>
                <a:defRPr/>
              </a:pPr>
              <a:t>‹#›</a:t>
            </a:fld>
            <a:endParaRPr lang="en-US" dirty="0"/>
          </a:p>
        </p:txBody>
      </p:sp>
      <p:pic>
        <p:nvPicPr>
          <p:cNvPr id="20" name="Picture 19"/>
          <p:cNvPicPr/>
          <p:nvPr userDrawn="1"/>
        </p:nvPicPr>
        <p:blipFill>
          <a:blip r:embed="rId3" cstate="print">
            <a:extLst>
              <a:ext uri="{28A0092B-C50C-407E-A947-70E740481C1C}">
                <a14:useLocalDpi xmlns:a14="http://schemas.microsoft.com/office/drawing/2010/main" val="0"/>
              </a:ext>
            </a:extLst>
          </a:blip>
          <a:stretch>
            <a:fillRect/>
          </a:stretch>
        </p:blipFill>
        <p:spPr>
          <a:xfrm>
            <a:off x="8169671" y="6111248"/>
            <a:ext cx="719320" cy="557995"/>
          </a:xfrm>
          <a:prstGeom prst="rect">
            <a:avLst/>
          </a:prstGeom>
          <a:effectLst>
            <a:softEdge rad="0"/>
          </a:effectLst>
        </p:spPr>
      </p:pic>
    </p:spTree>
    <p:extLst>
      <p:ext uri="{BB962C8B-B14F-4D97-AF65-F5344CB8AC3E}">
        <p14:creationId xmlns:p14="http://schemas.microsoft.com/office/powerpoint/2010/main" val="1497849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a:xfrm>
            <a:off x="7766428" y="295730"/>
            <a:ext cx="628813" cy="767687"/>
          </a:xfrm>
          <a:prstGeom prst="rect">
            <a:avLst/>
          </a:prstGeom>
        </p:spPr>
        <p:txBody>
          <a:bodyPr/>
          <a:lstStyle/>
          <a:p>
            <a:pPr>
              <a:defRPr/>
            </a:pPr>
            <a:fld id="{CEE28AC9-A075-4604-B7A9-44614AB4CEA7}" type="slidenum">
              <a:rPr lang="en-US" smtClean="0"/>
              <a:pPr>
                <a:defRPr/>
              </a:pPr>
              <a:t>‹#›</a:t>
            </a:fld>
            <a:endParaRPr lang="en-US" dirty="0"/>
          </a:p>
        </p:txBody>
      </p:sp>
      <p:pic>
        <p:nvPicPr>
          <p:cNvPr id="20" name="Picture 19"/>
          <p:cNvPicPr/>
          <p:nvPr userDrawn="1"/>
        </p:nvPicPr>
        <p:blipFill>
          <a:blip r:embed="rId3" cstate="print">
            <a:extLst>
              <a:ext uri="{28A0092B-C50C-407E-A947-70E740481C1C}">
                <a14:useLocalDpi xmlns:a14="http://schemas.microsoft.com/office/drawing/2010/main" val="0"/>
              </a:ext>
            </a:extLst>
          </a:blip>
          <a:stretch>
            <a:fillRect/>
          </a:stretch>
        </p:blipFill>
        <p:spPr>
          <a:xfrm>
            <a:off x="8169671" y="6111248"/>
            <a:ext cx="719320" cy="557995"/>
          </a:xfrm>
          <a:prstGeom prst="rect">
            <a:avLst/>
          </a:prstGeom>
          <a:effectLst>
            <a:softEdge rad="0"/>
          </a:effectLst>
        </p:spPr>
      </p:pic>
    </p:spTree>
    <p:extLst>
      <p:ext uri="{BB962C8B-B14F-4D97-AF65-F5344CB8AC3E}">
        <p14:creationId xmlns:p14="http://schemas.microsoft.com/office/powerpoint/2010/main" val="230125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20">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pPr>
              <a:defRPr/>
            </a:pPr>
            <a:endParaRPr lang="en-US" dirty="0"/>
          </a:p>
        </p:txBody>
      </p:sp>
      <p:sp>
        <p:nvSpPr>
          <p:cNvPr id="30" name="Slide Number Placeholder 5"/>
          <p:cNvSpPr>
            <a:spLocks noGrp="1"/>
          </p:cNvSpPr>
          <p:nvPr>
            <p:ph type="sldNum" sz="quarter" idx="4"/>
          </p:nvPr>
        </p:nvSpPr>
        <p:spPr bwMode="auto">
          <a:xfrm>
            <a:off x="7678616" y="525294"/>
            <a:ext cx="791308" cy="538123"/>
          </a:xfrm>
          <a:prstGeom prst="rect">
            <a:avLst/>
          </a:prstGeom>
        </p:spPr>
        <p:txBody>
          <a:bodyPr vert="horz" lIns="91440" tIns="45720" rIns="91440" bIns="45720" rtlCol="0" anchor="b"/>
          <a:lstStyle>
            <a:lvl1pPr algn="ctr">
              <a:defRPr sz="2800" b="0" i="0">
                <a:solidFill>
                  <a:schemeClr val="bg1"/>
                </a:solidFill>
              </a:defRPr>
            </a:lvl1pPr>
          </a:lstStyle>
          <a:p>
            <a:pPr>
              <a:defRPr/>
            </a:pPr>
            <a:fld id="{CEE28AC9-A075-4604-B7A9-44614AB4CEA7}" type="slidenum">
              <a:rPr lang="en-US" smtClean="0"/>
              <a:pPr>
                <a:defRPr/>
              </a:pPr>
              <a:t>‹#›</a:t>
            </a:fld>
            <a:endParaRPr lang="en-US" dirty="0"/>
          </a:p>
        </p:txBody>
      </p:sp>
      <p:pic>
        <p:nvPicPr>
          <p:cNvPr id="26" name="Picture 25"/>
          <p:cNvPicPr/>
          <p:nvPr userDrawn="1"/>
        </p:nvPicPr>
        <p:blipFill>
          <a:blip r:embed="rId21" cstate="print">
            <a:extLst>
              <a:ext uri="{28A0092B-C50C-407E-A947-70E740481C1C}">
                <a14:useLocalDpi xmlns:a14="http://schemas.microsoft.com/office/drawing/2010/main" val="0"/>
              </a:ext>
            </a:extLst>
          </a:blip>
          <a:stretch>
            <a:fillRect/>
          </a:stretch>
        </p:blipFill>
        <p:spPr>
          <a:xfrm>
            <a:off x="8169671" y="6111248"/>
            <a:ext cx="719320" cy="557995"/>
          </a:xfrm>
          <a:prstGeom prst="rect">
            <a:avLst/>
          </a:prstGeom>
          <a:effectLst>
            <a:softEdge rad="0"/>
          </a:effectLst>
        </p:spPr>
      </p:pic>
    </p:spTree>
    <p:extLst>
      <p:ext uri="{BB962C8B-B14F-4D97-AF65-F5344CB8AC3E}">
        <p14:creationId xmlns:p14="http://schemas.microsoft.com/office/powerpoint/2010/main" val="2838047944"/>
      </p:ext>
    </p:extLst>
  </p:cSld>
  <p:clrMap bg1="lt1" tx1="dk1" bg2="lt2" tx2="dk2" accent1="accent1" accent2="accent2" accent3="accent3" accent4="accent4" accent5="accent5" accent6="accent6" hlink="hlink" folHlink="folHlink"/>
  <p:sldLayoutIdLst>
    <p:sldLayoutId id="2147484739" r:id="rId1"/>
    <p:sldLayoutId id="2147484740" r:id="rId2"/>
    <p:sldLayoutId id="2147484741" r:id="rId3"/>
    <p:sldLayoutId id="2147484742" r:id="rId4"/>
    <p:sldLayoutId id="2147484743" r:id="rId5"/>
    <p:sldLayoutId id="2147484744" r:id="rId6"/>
    <p:sldLayoutId id="2147484745" r:id="rId7"/>
    <p:sldLayoutId id="2147484746" r:id="rId8"/>
    <p:sldLayoutId id="2147484747" r:id="rId9"/>
    <p:sldLayoutId id="2147484748" r:id="rId10"/>
    <p:sldLayoutId id="2147484749" r:id="rId11"/>
    <p:sldLayoutId id="2147484750" r:id="rId12"/>
    <p:sldLayoutId id="2147484751" r:id="rId13"/>
    <p:sldLayoutId id="2147484752" r:id="rId14"/>
    <p:sldLayoutId id="2147484753" r:id="rId15"/>
    <p:sldLayoutId id="2147484754" r:id="rId16"/>
    <p:sldLayoutId id="2147484755" r:id="rId17"/>
    <p:sldLayoutId id="2147484517" r:id="rId18"/>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13318" name="TextBox 18"/>
          <p:cNvSpPr txBox="1">
            <a:spLocks noChangeArrowheads="1"/>
          </p:cNvSpPr>
          <p:nvPr/>
        </p:nvSpPr>
        <p:spPr bwMode="auto">
          <a:xfrm rot="16200000">
            <a:off x="5298276" y="3619050"/>
            <a:ext cx="49560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r>
              <a:rPr lang="en-US" sz="2000" dirty="0" smtClean="0">
                <a:solidFill>
                  <a:schemeClr val="bg1"/>
                </a:solidFill>
                <a:latin typeface="+mj-lt"/>
              </a:rPr>
              <a:t>California AEP Annual Conference</a:t>
            </a:r>
            <a:endParaRPr lang="en-US" sz="2000" dirty="0">
              <a:solidFill>
                <a:schemeClr val="bg1"/>
              </a:solidFill>
              <a:latin typeface="+mj-lt"/>
            </a:endParaRPr>
          </a:p>
          <a:p>
            <a:pPr algn="ctr" eaLnBrk="1" hangingPunct="1"/>
            <a:r>
              <a:rPr lang="en-US" sz="2000" dirty="0" smtClean="0">
                <a:solidFill>
                  <a:schemeClr val="bg1"/>
                </a:solidFill>
                <a:latin typeface="+mj-lt"/>
              </a:rPr>
              <a:t>March 26, 2018</a:t>
            </a:r>
            <a:endParaRPr lang="en-US" sz="2000" dirty="0">
              <a:solidFill>
                <a:schemeClr val="bg1"/>
              </a:solidFill>
              <a:latin typeface="+mj-lt"/>
            </a:endParaRPr>
          </a:p>
        </p:txBody>
      </p:sp>
      <p:sp>
        <p:nvSpPr>
          <p:cNvPr id="10" name="TextBox 18"/>
          <p:cNvSpPr txBox="1">
            <a:spLocks noChangeArrowheads="1"/>
          </p:cNvSpPr>
          <p:nvPr/>
        </p:nvSpPr>
        <p:spPr bwMode="auto">
          <a:xfrm>
            <a:off x="918209" y="5442683"/>
            <a:ext cx="652272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sz="2000" dirty="0" smtClean="0">
                <a:solidFill>
                  <a:schemeClr val="bg1"/>
                </a:solidFill>
                <a:latin typeface="+mj-lt"/>
              </a:rPr>
              <a:t>Rich Walter, Senior Fellow, ICF International</a:t>
            </a:r>
          </a:p>
          <a:p>
            <a:pPr algn="ctr" eaLnBrk="1" hangingPunct="1"/>
            <a:r>
              <a:rPr lang="en-US" sz="2000" dirty="0" smtClean="0">
                <a:solidFill>
                  <a:schemeClr val="bg1"/>
                </a:solidFill>
                <a:latin typeface="+mj-lt"/>
              </a:rPr>
              <a:t>Michael Hendrix, Associate, LSA </a:t>
            </a:r>
          </a:p>
          <a:p>
            <a:pPr algn="ctr" eaLnBrk="1" hangingPunct="1"/>
            <a:r>
              <a:rPr lang="en-US" sz="2000" i="1" dirty="0" smtClean="0">
                <a:solidFill>
                  <a:schemeClr val="bg1"/>
                </a:solidFill>
                <a:latin typeface="+mj-lt"/>
              </a:rPr>
              <a:t>on behalf of AEP Climate Change Committee</a:t>
            </a:r>
            <a:endParaRPr lang="en-US" sz="2000" i="1" dirty="0">
              <a:solidFill>
                <a:schemeClr val="bg1"/>
              </a:solidFill>
              <a:latin typeface="+mj-lt"/>
            </a:endParaRPr>
          </a:p>
        </p:txBody>
      </p:sp>
      <p:sp>
        <p:nvSpPr>
          <p:cNvPr id="15" name="TextBox 18"/>
          <p:cNvSpPr txBox="1">
            <a:spLocks noChangeArrowheads="1"/>
          </p:cNvSpPr>
          <p:nvPr/>
        </p:nvSpPr>
        <p:spPr bwMode="auto">
          <a:xfrm>
            <a:off x="450758" y="872251"/>
            <a:ext cx="80314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r>
              <a:rPr lang="en-US" sz="2400" dirty="0" smtClean="0">
                <a:solidFill>
                  <a:schemeClr val="bg1"/>
                </a:solidFill>
              </a:rPr>
              <a:t>Climate </a:t>
            </a:r>
            <a:r>
              <a:rPr lang="en-US" sz="2400" dirty="0">
                <a:solidFill>
                  <a:schemeClr val="bg1"/>
                </a:solidFill>
              </a:rPr>
              <a:t>Action </a:t>
            </a:r>
            <a:r>
              <a:rPr lang="en-US" sz="2400" dirty="0" smtClean="0">
                <a:solidFill>
                  <a:schemeClr val="bg1"/>
                </a:solidFill>
              </a:rPr>
              <a:t>Plans – Best Practices </a:t>
            </a:r>
            <a:endParaRPr lang="en-US" sz="2400" dirty="0">
              <a:solidFill>
                <a:schemeClr val="bg1"/>
              </a:solidFill>
            </a:endParaRPr>
          </a:p>
        </p:txBody>
      </p:sp>
      <p:pic>
        <p:nvPicPr>
          <p:cNvPr id="13" name="Picture 2" descr="IStock_000000387396X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393" y="1333916"/>
            <a:ext cx="5194353" cy="38957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786" y="5700266"/>
            <a:ext cx="874390" cy="50049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Turning it Up to 11:  New Reduction Strategies for 2030</a:t>
            </a:r>
            <a:endParaRPr lang="en-US" dirty="0"/>
          </a:p>
        </p:txBody>
      </p:sp>
      <p:sp>
        <p:nvSpPr>
          <p:cNvPr id="2" name="Content Placeholder 1"/>
          <p:cNvSpPr>
            <a:spLocks noGrp="1"/>
          </p:cNvSpPr>
          <p:nvPr>
            <p:ph idx="1"/>
          </p:nvPr>
        </p:nvSpPr>
        <p:spPr>
          <a:xfrm>
            <a:off x="379676" y="2231923"/>
            <a:ext cx="4365044" cy="4503174"/>
          </a:xfrm>
        </p:spPr>
        <p:txBody>
          <a:bodyPr>
            <a:normAutofit/>
          </a:bodyPr>
          <a:lstStyle/>
          <a:p>
            <a:r>
              <a:rPr lang="en-US" sz="2000" dirty="0"/>
              <a:t>Fuel Switching for Natural Gas</a:t>
            </a:r>
          </a:p>
          <a:p>
            <a:r>
              <a:rPr lang="en-US" sz="2000" dirty="0"/>
              <a:t>Ramping up Energy Efficiency Retrofits </a:t>
            </a:r>
          </a:p>
          <a:p>
            <a:pPr lvl="1"/>
            <a:r>
              <a:rPr lang="en-US" sz="2000" dirty="0" smtClean="0"/>
              <a:t>Point </a:t>
            </a:r>
            <a:r>
              <a:rPr lang="en-US" sz="2000" dirty="0"/>
              <a:t>of Sale upgrades</a:t>
            </a:r>
            <a:r>
              <a:rPr lang="en-US" sz="2000" dirty="0" smtClean="0"/>
              <a:t>?</a:t>
            </a:r>
            <a:endParaRPr lang="en-US" sz="2000" dirty="0"/>
          </a:p>
          <a:p>
            <a:r>
              <a:rPr lang="en-US" sz="2000" dirty="0"/>
              <a:t>Zero Net Energy Buildings</a:t>
            </a:r>
          </a:p>
          <a:p>
            <a:r>
              <a:rPr lang="en-US" sz="2000" dirty="0"/>
              <a:t>Community Choice Aggregation</a:t>
            </a:r>
          </a:p>
          <a:p>
            <a:r>
              <a:rPr lang="en-US" sz="2000" dirty="0"/>
              <a:t>EV infrastructure</a:t>
            </a:r>
          </a:p>
          <a:p>
            <a:r>
              <a:rPr lang="en-US" sz="2000" dirty="0"/>
              <a:t>Expanded role for GHG </a:t>
            </a:r>
            <a:r>
              <a:rPr lang="en-US" sz="2000" dirty="0" smtClean="0"/>
              <a:t>offsets</a:t>
            </a:r>
          </a:p>
          <a:p>
            <a:pPr lvl="1"/>
            <a:r>
              <a:rPr lang="en-US" sz="2000" dirty="0" smtClean="0"/>
              <a:t>Role </a:t>
            </a:r>
            <a:r>
              <a:rPr lang="en-US" sz="2000" dirty="0"/>
              <a:t>for Air Districts?</a:t>
            </a:r>
          </a:p>
        </p:txBody>
      </p:sp>
      <p:pic>
        <p:nvPicPr>
          <p:cNvPr id="4100" name="Picture 4" descr="Image result for turning it to 11 nig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935" y="2231923"/>
            <a:ext cx="2680662" cy="3978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546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520730" y="3314486"/>
            <a:ext cx="8202058" cy="2770880"/>
          </a:xfrm>
          <a:prstGeom prst="rect">
            <a:avLst/>
          </a:prstGeom>
        </p:spPr>
        <p:txBody>
          <a:bodyPr>
            <a:normAutofit/>
          </a:bodyPr>
          <a:lstStyle/>
          <a:p>
            <a:r>
              <a:rPr lang="en-US" sz="2000" dirty="0" smtClean="0"/>
              <a:t>Efficiency </a:t>
            </a:r>
          </a:p>
          <a:p>
            <a:pPr lvl="1"/>
            <a:r>
              <a:rPr lang="en-US" sz="2000" dirty="0" smtClean="0"/>
              <a:t>All older buildings </a:t>
            </a:r>
            <a:r>
              <a:rPr lang="en-US" sz="2000" dirty="0"/>
              <a:t>would either have to be demolished, retrofitted, or built new to very high efficiency standards. </a:t>
            </a:r>
            <a:endParaRPr lang="en-US" sz="2000" dirty="0" smtClean="0"/>
          </a:p>
          <a:p>
            <a:pPr lvl="1"/>
            <a:r>
              <a:rPr lang="en-US" sz="2000" dirty="0" smtClean="0"/>
              <a:t>Vehicles </a:t>
            </a:r>
            <a:r>
              <a:rPr lang="en-US" sz="2000" dirty="0"/>
              <a:t>of all sorts would need to be made significantly more efficient. </a:t>
            </a:r>
            <a:endParaRPr lang="en-US" sz="2000" dirty="0" smtClean="0"/>
          </a:p>
          <a:p>
            <a:pPr lvl="1"/>
            <a:r>
              <a:rPr lang="en-US" sz="2000" dirty="0" smtClean="0"/>
              <a:t>Industrial </a:t>
            </a:r>
            <a:r>
              <a:rPr lang="en-US" sz="2000" dirty="0"/>
              <a:t>processes would need to advance beyond technology available today. </a:t>
            </a:r>
          </a:p>
          <a:p>
            <a:pPr lvl="1"/>
            <a:endParaRPr lang="en-US" dirty="0"/>
          </a:p>
        </p:txBody>
      </p:sp>
      <p:sp>
        <p:nvSpPr>
          <p:cNvPr id="3" name="Title 2"/>
          <p:cNvSpPr>
            <a:spLocks noGrp="1"/>
          </p:cNvSpPr>
          <p:nvPr>
            <p:ph type="title"/>
          </p:nvPr>
        </p:nvSpPr>
        <p:spPr>
          <a:xfrm>
            <a:off x="1587800" y="825499"/>
            <a:ext cx="6343202" cy="709865"/>
          </a:xfrm>
        </p:spPr>
        <p:txBody>
          <a:bodyPr/>
          <a:lstStyle/>
          <a:p>
            <a:r>
              <a:rPr lang="en-US" dirty="0" smtClean="0"/>
              <a:t>The 2050 Reduction Challenge</a:t>
            </a:r>
            <a:endParaRPr lang="en-US" dirty="0"/>
          </a:p>
        </p:txBody>
      </p:sp>
      <p:sp>
        <p:nvSpPr>
          <p:cNvPr id="5" name="TextBox 4"/>
          <p:cNvSpPr txBox="1"/>
          <p:nvPr/>
        </p:nvSpPr>
        <p:spPr>
          <a:xfrm>
            <a:off x="1002533" y="6468614"/>
            <a:ext cx="7050795" cy="338554"/>
          </a:xfrm>
          <a:prstGeom prst="rect">
            <a:avLst/>
          </a:prstGeom>
          <a:noFill/>
        </p:spPr>
        <p:txBody>
          <a:bodyPr wrap="square" rtlCol="0">
            <a:spAutoFit/>
          </a:bodyPr>
          <a:lstStyle/>
          <a:p>
            <a:pPr algn="ctr"/>
            <a:r>
              <a:rPr lang="en-US" sz="1600" b="0" i="1" dirty="0">
                <a:latin typeface="+mn-lt"/>
              </a:rPr>
              <a:t> </a:t>
            </a:r>
            <a:r>
              <a:rPr lang="en-US" sz="1600" b="0" i="1" dirty="0" smtClean="0">
                <a:latin typeface="+mn-lt"/>
              </a:rPr>
              <a:t>Source for summary: Greenblatt &amp; Long (2013)</a:t>
            </a:r>
            <a:endParaRPr lang="en-US" sz="1600" i="1" dirty="0">
              <a:latin typeface="+mn-lt"/>
            </a:endParaRPr>
          </a:p>
        </p:txBody>
      </p:sp>
      <p:pic>
        <p:nvPicPr>
          <p:cNvPr id="6" name="Picture 2" descr="Image result for challe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874" y="1403220"/>
            <a:ext cx="5396766" cy="1683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054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541050" y="3087012"/>
            <a:ext cx="8202058" cy="2588474"/>
          </a:xfrm>
          <a:prstGeom prst="rect">
            <a:avLst/>
          </a:prstGeom>
        </p:spPr>
        <p:txBody>
          <a:bodyPr>
            <a:normAutofit/>
          </a:bodyPr>
          <a:lstStyle/>
          <a:p>
            <a:r>
              <a:rPr lang="en-US" sz="2000" dirty="0" smtClean="0"/>
              <a:t>Electrification</a:t>
            </a:r>
            <a:r>
              <a:rPr lang="en-US" sz="2000" dirty="0"/>
              <a:t>. </a:t>
            </a:r>
            <a:endParaRPr lang="en-US" sz="2000" dirty="0" smtClean="0"/>
          </a:p>
          <a:p>
            <a:pPr lvl="1"/>
            <a:r>
              <a:rPr lang="en-US" sz="2000" dirty="0" smtClean="0"/>
              <a:t>Widespread </a:t>
            </a:r>
            <a:r>
              <a:rPr lang="en-US" sz="2000" dirty="0"/>
              <a:t>electrification </a:t>
            </a:r>
            <a:endParaRPr lang="en-US" sz="2000" dirty="0" smtClean="0"/>
          </a:p>
          <a:p>
            <a:pPr lvl="1"/>
            <a:r>
              <a:rPr lang="en-US" sz="2000" dirty="0" smtClean="0"/>
              <a:t>Hybrid </a:t>
            </a:r>
            <a:r>
              <a:rPr lang="en-US" sz="2000" dirty="0"/>
              <a:t>or all-electric vehicle drivetrains, </a:t>
            </a:r>
            <a:endParaRPr lang="en-US" sz="2000" dirty="0" smtClean="0"/>
          </a:p>
          <a:p>
            <a:pPr lvl="1"/>
            <a:r>
              <a:rPr lang="en-US" sz="2000" dirty="0"/>
              <a:t>H</a:t>
            </a:r>
            <a:r>
              <a:rPr lang="en-US" sz="2000" dirty="0" smtClean="0"/>
              <a:t>eat </a:t>
            </a:r>
            <a:r>
              <a:rPr lang="en-US" sz="2000" dirty="0"/>
              <a:t>pumps for space and water heating, and specialized electric heating technology (microwave, electric arc, etc.) in industrial applications</a:t>
            </a:r>
            <a:r>
              <a:rPr lang="en-US" sz="2000" dirty="0" smtClean="0"/>
              <a:t>.</a:t>
            </a:r>
          </a:p>
          <a:p>
            <a:pPr lvl="1"/>
            <a:endParaRPr lang="en-US" dirty="0"/>
          </a:p>
        </p:txBody>
      </p:sp>
      <p:sp>
        <p:nvSpPr>
          <p:cNvPr id="3" name="Title 2"/>
          <p:cNvSpPr>
            <a:spLocks noGrp="1"/>
          </p:cNvSpPr>
          <p:nvPr>
            <p:ph type="title"/>
          </p:nvPr>
        </p:nvSpPr>
        <p:spPr>
          <a:xfrm>
            <a:off x="1587800" y="825499"/>
            <a:ext cx="6343202" cy="709865"/>
          </a:xfrm>
        </p:spPr>
        <p:txBody>
          <a:bodyPr/>
          <a:lstStyle/>
          <a:p>
            <a:r>
              <a:rPr lang="en-US" dirty="0" smtClean="0"/>
              <a:t>The 2050 Reduction Challenge</a:t>
            </a:r>
            <a:endParaRPr lang="en-US" dirty="0"/>
          </a:p>
        </p:txBody>
      </p:sp>
      <p:sp>
        <p:nvSpPr>
          <p:cNvPr id="5" name="TextBox 4"/>
          <p:cNvSpPr txBox="1"/>
          <p:nvPr/>
        </p:nvSpPr>
        <p:spPr>
          <a:xfrm>
            <a:off x="1002533" y="6468614"/>
            <a:ext cx="7050795" cy="338554"/>
          </a:xfrm>
          <a:prstGeom prst="rect">
            <a:avLst/>
          </a:prstGeom>
          <a:noFill/>
        </p:spPr>
        <p:txBody>
          <a:bodyPr wrap="square" rtlCol="0">
            <a:spAutoFit/>
          </a:bodyPr>
          <a:lstStyle/>
          <a:p>
            <a:pPr algn="ctr"/>
            <a:r>
              <a:rPr lang="en-US" sz="1600" b="0" i="1" dirty="0">
                <a:latin typeface="+mn-lt"/>
              </a:rPr>
              <a:t> </a:t>
            </a:r>
            <a:r>
              <a:rPr lang="en-US" sz="1600" b="0" i="1" dirty="0" smtClean="0">
                <a:latin typeface="+mn-lt"/>
              </a:rPr>
              <a:t>Source for summary: Greenblatt &amp; Long (2013)</a:t>
            </a:r>
            <a:endParaRPr lang="en-US" sz="1600" i="1" dirty="0">
              <a:latin typeface="+mn-lt"/>
            </a:endParaRPr>
          </a:p>
        </p:txBody>
      </p:sp>
      <p:pic>
        <p:nvPicPr>
          <p:cNvPr id="6" name="Picture 2" descr="Image result for challe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874" y="1403220"/>
            <a:ext cx="5396766" cy="1683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887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530890" y="3087013"/>
            <a:ext cx="8378328" cy="3171548"/>
          </a:xfrm>
          <a:prstGeom prst="rect">
            <a:avLst/>
          </a:prstGeom>
        </p:spPr>
        <p:txBody>
          <a:bodyPr>
            <a:normAutofit/>
          </a:bodyPr>
          <a:lstStyle/>
          <a:p>
            <a:r>
              <a:rPr lang="en-US" sz="2000" dirty="0" smtClean="0"/>
              <a:t>Low carbon electricity. </a:t>
            </a:r>
          </a:p>
          <a:p>
            <a:pPr lvl="1"/>
            <a:r>
              <a:rPr lang="en-US" sz="2000" dirty="0" smtClean="0"/>
              <a:t>Combinations of low-GHG nuclear energy, fossil fuels with carbon capture and sequestration, and renewable energy.</a:t>
            </a:r>
          </a:p>
          <a:p>
            <a:pPr lvl="1"/>
            <a:r>
              <a:rPr lang="en-US" sz="2000" dirty="0" smtClean="0"/>
              <a:t>Emissions from balancing supply and demand at all temporal and spatial scales also need to be considered</a:t>
            </a:r>
          </a:p>
          <a:p>
            <a:r>
              <a:rPr lang="en-US" sz="2000" dirty="0" smtClean="0"/>
              <a:t>Low carbon fuels. </a:t>
            </a:r>
          </a:p>
          <a:p>
            <a:pPr lvl="1"/>
            <a:r>
              <a:rPr lang="en-US" sz="2000" dirty="0" smtClean="0"/>
              <a:t>As much of the demand for fuel as possible must be met with sustainably-produced, low net lifecycle GHG biofuels.</a:t>
            </a:r>
            <a:endParaRPr lang="en-US" sz="2000" dirty="0"/>
          </a:p>
        </p:txBody>
      </p:sp>
      <p:sp>
        <p:nvSpPr>
          <p:cNvPr id="3" name="Title 2"/>
          <p:cNvSpPr>
            <a:spLocks noGrp="1"/>
          </p:cNvSpPr>
          <p:nvPr>
            <p:ph type="title"/>
          </p:nvPr>
        </p:nvSpPr>
        <p:spPr>
          <a:xfrm>
            <a:off x="1237775" y="841812"/>
            <a:ext cx="6964558" cy="701040"/>
          </a:xfrm>
        </p:spPr>
        <p:txBody>
          <a:bodyPr/>
          <a:lstStyle/>
          <a:p>
            <a:r>
              <a:rPr lang="en-US" dirty="0" smtClean="0"/>
              <a:t>The 2050 Reduction Challenge</a:t>
            </a:r>
            <a:endParaRPr lang="en-US" dirty="0"/>
          </a:p>
        </p:txBody>
      </p:sp>
      <p:sp>
        <p:nvSpPr>
          <p:cNvPr id="11" name="TextBox 10"/>
          <p:cNvSpPr txBox="1"/>
          <p:nvPr/>
        </p:nvSpPr>
        <p:spPr>
          <a:xfrm>
            <a:off x="1002533" y="6468614"/>
            <a:ext cx="7050795" cy="338554"/>
          </a:xfrm>
          <a:prstGeom prst="rect">
            <a:avLst/>
          </a:prstGeom>
          <a:noFill/>
        </p:spPr>
        <p:txBody>
          <a:bodyPr wrap="square" rtlCol="0">
            <a:spAutoFit/>
          </a:bodyPr>
          <a:lstStyle/>
          <a:p>
            <a:pPr algn="ctr"/>
            <a:r>
              <a:rPr lang="en-US" sz="1600" b="0" i="1" dirty="0">
                <a:latin typeface="+mn-lt"/>
              </a:rPr>
              <a:t> </a:t>
            </a:r>
            <a:r>
              <a:rPr lang="en-US" sz="1600" b="0" i="1" dirty="0" smtClean="0">
                <a:latin typeface="+mn-lt"/>
              </a:rPr>
              <a:t>Source for summary: Greenblatt &amp; Long (2013)</a:t>
            </a:r>
            <a:endParaRPr lang="en-US" sz="1600" i="1" dirty="0">
              <a:latin typeface="+mn-lt"/>
            </a:endParaRPr>
          </a:p>
        </p:txBody>
      </p:sp>
      <p:pic>
        <p:nvPicPr>
          <p:cNvPr id="12290" name="Picture 2" descr="Image result for challe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874" y="1403220"/>
            <a:ext cx="5396766" cy="1683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498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500410" y="3010479"/>
            <a:ext cx="8378328" cy="3796689"/>
          </a:xfrm>
          <a:prstGeom prst="rect">
            <a:avLst/>
          </a:prstGeom>
        </p:spPr>
        <p:txBody>
          <a:bodyPr>
            <a:normAutofit/>
          </a:bodyPr>
          <a:lstStyle/>
          <a:p>
            <a:r>
              <a:rPr lang="en-US" sz="2000" dirty="0" smtClean="0"/>
              <a:t>All of the above  and one or more of the following more aggressive strategies:</a:t>
            </a:r>
          </a:p>
          <a:p>
            <a:pPr lvl="1"/>
            <a:r>
              <a:rPr lang="en-US" sz="2000" dirty="0" smtClean="0"/>
              <a:t>Widespread use of carbon capture and storage</a:t>
            </a:r>
          </a:p>
          <a:p>
            <a:pPr lvl="1"/>
            <a:r>
              <a:rPr lang="en-US" sz="2000" dirty="0" smtClean="0"/>
              <a:t>Nuclear power</a:t>
            </a:r>
          </a:p>
          <a:p>
            <a:pPr lvl="1"/>
            <a:r>
              <a:rPr lang="en-US" sz="2000" dirty="0" smtClean="0"/>
              <a:t>Mass increase in biomass use with no land use net emissions for transportation and /or electricity</a:t>
            </a:r>
          </a:p>
          <a:p>
            <a:pPr lvl="1"/>
            <a:r>
              <a:rPr lang="en-US" sz="2000" dirty="0" smtClean="0"/>
              <a:t>Deep and widespread behavior change</a:t>
            </a:r>
          </a:p>
          <a:p>
            <a:pPr lvl="1"/>
            <a:r>
              <a:rPr lang="en-US" sz="2000" dirty="0" smtClean="0"/>
              <a:t>Widespread hydrogen fuel produced from net neutral carbon sources (fossil fuel with CCS, nuclear, etc.)</a:t>
            </a:r>
          </a:p>
          <a:p>
            <a:pPr lvl="1"/>
            <a:endParaRPr lang="en-US" dirty="0" smtClean="0"/>
          </a:p>
          <a:p>
            <a:pPr lvl="1"/>
            <a:endParaRPr lang="en-US" dirty="0"/>
          </a:p>
        </p:txBody>
      </p:sp>
      <p:sp>
        <p:nvSpPr>
          <p:cNvPr id="3" name="Title 2"/>
          <p:cNvSpPr>
            <a:spLocks noGrp="1"/>
          </p:cNvSpPr>
          <p:nvPr>
            <p:ph type="title"/>
          </p:nvPr>
        </p:nvSpPr>
        <p:spPr>
          <a:xfrm>
            <a:off x="1175253" y="865926"/>
            <a:ext cx="7223515" cy="701040"/>
          </a:xfrm>
        </p:spPr>
        <p:txBody>
          <a:bodyPr/>
          <a:lstStyle/>
          <a:p>
            <a:r>
              <a:rPr lang="en-US" dirty="0" smtClean="0"/>
              <a:t>The 2050 Reduction Challenge</a:t>
            </a:r>
            <a:endParaRPr lang="en-US" dirty="0"/>
          </a:p>
        </p:txBody>
      </p:sp>
      <p:sp>
        <p:nvSpPr>
          <p:cNvPr id="6" name="TextBox 5"/>
          <p:cNvSpPr txBox="1"/>
          <p:nvPr/>
        </p:nvSpPr>
        <p:spPr>
          <a:xfrm>
            <a:off x="1002533" y="6468614"/>
            <a:ext cx="7050795" cy="338554"/>
          </a:xfrm>
          <a:prstGeom prst="rect">
            <a:avLst/>
          </a:prstGeom>
          <a:noFill/>
        </p:spPr>
        <p:txBody>
          <a:bodyPr wrap="square" rtlCol="0">
            <a:spAutoFit/>
          </a:bodyPr>
          <a:lstStyle/>
          <a:p>
            <a:pPr algn="ctr"/>
            <a:r>
              <a:rPr lang="en-US" sz="1600" b="0" i="1" dirty="0">
                <a:latin typeface="+mn-lt"/>
              </a:rPr>
              <a:t> </a:t>
            </a:r>
            <a:r>
              <a:rPr lang="en-US" sz="1600" b="0" i="1" dirty="0" smtClean="0">
                <a:latin typeface="+mn-lt"/>
              </a:rPr>
              <a:t>Source for summary: Greenblatt &amp; Long (2013)</a:t>
            </a:r>
            <a:endParaRPr lang="en-US" sz="1600" i="1" dirty="0">
              <a:latin typeface="+mn-lt"/>
            </a:endParaRPr>
          </a:p>
        </p:txBody>
      </p:sp>
      <p:pic>
        <p:nvPicPr>
          <p:cNvPr id="5" name="Picture 2" descr="Image result for challe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874" y="1403220"/>
            <a:ext cx="5396766" cy="1683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971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419130" y="3048670"/>
            <a:ext cx="8378328" cy="3563009"/>
          </a:xfrm>
          <a:prstGeom prst="rect">
            <a:avLst/>
          </a:prstGeom>
        </p:spPr>
        <p:txBody>
          <a:bodyPr>
            <a:normAutofit/>
          </a:bodyPr>
          <a:lstStyle/>
          <a:p>
            <a:r>
              <a:rPr lang="en-US" sz="2000" dirty="0" smtClean="0"/>
              <a:t>Key Challenges to Resolve</a:t>
            </a:r>
          </a:p>
          <a:p>
            <a:pPr lvl="1"/>
            <a:r>
              <a:rPr lang="en-US" sz="2000" dirty="0" smtClean="0"/>
              <a:t>Load balancing becomes a larger and larger issue with more intermittent sources in the electricity portfolio.</a:t>
            </a:r>
          </a:p>
          <a:p>
            <a:pPr lvl="1"/>
            <a:r>
              <a:rPr lang="en-US" sz="2000" dirty="0" smtClean="0"/>
              <a:t>Unproven CCS technology.</a:t>
            </a:r>
          </a:p>
          <a:p>
            <a:pPr lvl="1"/>
            <a:r>
              <a:rPr lang="en-US" sz="2000" dirty="0" smtClean="0"/>
              <a:t>Land use and food prices impacts of biomass fuel expansion.</a:t>
            </a:r>
          </a:p>
          <a:p>
            <a:pPr lvl="1"/>
            <a:r>
              <a:rPr lang="en-US" sz="2000" dirty="0" smtClean="0"/>
              <a:t>Nuclear power has no realistic political future in California</a:t>
            </a:r>
          </a:p>
          <a:p>
            <a:pPr lvl="1"/>
            <a:r>
              <a:rPr lang="en-US" sz="2000" dirty="0" smtClean="0"/>
              <a:t>Technological and market absorption rates.</a:t>
            </a:r>
          </a:p>
          <a:p>
            <a:pPr lvl="1"/>
            <a:r>
              <a:rPr lang="en-US" sz="2000" dirty="0" smtClean="0"/>
              <a:t>Substantial behavior change is never easy.</a:t>
            </a:r>
          </a:p>
          <a:p>
            <a:pPr lvl="1"/>
            <a:endParaRPr lang="en-US" dirty="0" smtClean="0"/>
          </a:p>
          <a:p>
            <a:pPr lvl="1"/>
            <a:endParaRPr lang="en-US" dirty="0" smtClean="0"/>
          </a:p>
          <a:p>
            <a:pPr lvl="1"/>
            <a:endParaRPr lang="en-US" dirty="0"/>
          </a:p>
        </p:txBody>
      </p:sp>
      <p:sp>
        <p:nvSpPr>
          <p:cNvPr id="3" name="Title 2"/>
          <p:cNvSpPr>
            <a:spLocks noGrp="1"/>
          </p:cNvSpPr>
          <p:nvPr>
            <p:ph type="title"/>
          </p:nvPr>
        </p:nvSpPr>
        <p:spPr>
          <a:xfrm>
            <a:off x="1544320" y="872292"/>
            <a:ext cx="6509008" cy="701040"/>
          </a:xfrm>
        </p:spPr>
        <p:txBody>
          <a:bodyPr/>
          <a:lstStyle/>
          <a:p>
            <a:r>
              <a:rPr lang="en-US" dirty="0" smtClean="0"/>
              <a:t>The 2050 Reduction Challenge</a:t>
            </a:r>
            <a:endParaRPr lang="en-US" dirty="0"/>
          </a:p>
        </p:txBody>
      </p:sp>
      <p:sp>
        <p:nvSpPr>
          <p:cNvPr id="6" name="TextBox 5"/>
          <p:cNvSpPr txBox="1"/>
          <p:nvPr/>
        </p:nvSpPr>
        <p:spPr>
          <a:xfrm>
            <a:off x="1002533" y="6468614"/>
            <a:ext cx="7050795" cy="338554"/>
          </a:xfrm>
          <a:prstGeom prst="rect">
            <a:avLst/>
          </a:prstGeom>
          <a:noFill/>
        </p:spPr>
        <p:txBody>
          <a:bodyPr wrap="square" rtlCol="0">
            <a:spAutoFit/>
          </a:bodyPr>
          <a:lstStyle/>
          <a:p>
            <a:pPr algn="ctr"/>
            <a:r>
              <a:rPr lang="en-US" sz="1600" b="0" i="1" dirty="0">
                <a:latin typeface="+mn-lt"/>
              </a:rPr>
              <a:t> </a:t>
            </a:r>
            <a:r>
              <a:rPr lang="en-US" sz="1600" b="0" i="1" dirty="0" smtClean="0">
                <a:latin typeface="+mn-lt"/>
              </a:rPr>
              <a:t>Source for summary: Greenblatt &amp; Long (2013)</a:t>
            </a:r>
            <a:endParaRPr lang="en-US" sz="1600" i="1" dirty="0">
              <a:latin typeface="+mn-lt"/>
            </a:endParaRPr>
          </a:p>
        </p:txBody>
      </p:sp>
      <p:pic>
        <p:nvPicPr>
          <p:cNvPr id="5" name="Picture 2" descr="Image result for challe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547" y="1477735"/>
            <a:ext cx="5396766" cy="1683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3175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6755" y="861111"/>
            <a:ext cx="7896205" cy="709865"/>
          </a:xfrm>
        </p:spPr>
        <p:txBody>
          <a:bodyPr/>
          <a:lstStyle/>
          <a:p>
            <a:r>
              <a:rPr lang="en-US" dirty="0" smtClean="0"/>
              <a:t>Monitoring, Tracking </a:t>
            </a:r>
            <a:r>
              <a:rPr lang="en-US" dirty="0"/>
              <a:t>and U</a:t>
            </a:r>
            <a:r>
              <a:rPr lang="en-US" dirty="0" smtClean="0"/>
              <a:t>pdating</a:t>
            </a:r>
            <a:endParaRPr lang="en-US" dirty="0"/>
          </a:p>
        </p:txBody>
      </p:sp>
      <p:sp>
        <p:nvSpPr>
          <p:cNvPr id="2" name="Content Placeholder 1"/>
          <p:cNvSpPr>
            <a:spLocks noGrp="1"/>
          </p:cNvSpPr>
          <p:nvPr>
            <p:ph idx="1"/>
          </p:nvPr>
        </p:nvSpPr>
        <p:spPr>
          <a:xfrm>
            <a:off x="546755" y="2368239"/>
            <a:ext cx="5704317" cy="4400206"/>
          </a:xfrm>
        </p:spPr>
        <p:txBody>
          <a:bodyPr>
            <a:normAutofit fontScale="85000" lnSpcReduction="10000"/>
          </a:bodyPr>
          <a:lstStyle/>
          <a:p>
            <a:r>
              <a:rPr lang="en-US" dirty="0" smtClean="0"/>
              <a:t>A CAP must be fed and watered to thrive</a:t>
            </a:r>
          </a:p>
          <a:p>
            <a:r>
              <a:rPr lang="en-US" dirty="0" smtClean="0"/>
              <a:t>Monitoring:</a:t>
            </a:r>
          </a:p>
          <a:p>
            <a:pPr lvl="1"/>
            <a:r>
              <a:rPr lang="en-US" dirty="0" smtClean="0"/>
              <a:t>Best CAPs have an annual inventory</a:t>
            </a:r>
          </a:p>
          <a:p>
            <a:pPr lvl="1"/>
            <a:r>
              <a:rPr lang="en-US" dirty="0" smtClean="0"/>
              <a:t>But many jurisdictions are waiting 5 years or more to inventory emissions</a:t>
            </a:r>
          </a:p>
          <a:p>
            <a:pPr lvl="1"/>
            <a:r>
              <a:rPr lang="en-US" dirty="0" smtClean="0"/>
              <a:t>There is a role for ARB or Air Districts to prepare jurisdictional inventories more efficiently on annual or biannual basis to help cities and counties.</a:t>
            </a:r>
          </a:p>
          <a:p>
            <a:r>
              <a:rPr lang="en-US" dirty="0" smtClean="0"/>
              <a:t>Tracking</a:t>
            </a:r>
          </a:p>
          <a:p>
            <a:pPr lvl="1"/>
            <a:r>
              <a:rPr lang="en-US" dirty="0"/>
              <a:t>Annual reporting on progress to City Council/Board of </a:t>
            </a:r>
            <a:r>
              <a:rPr lang="en-US" dirty="0" smtClean="0"/>
              <a:t>Supervisors</a:t>
            </a:r>
          </a:p>
          <a:p>
            <a:pPr lvl="1"/>
            <a:r>
              <a:rPr lang="en-US" dirty="0" smtClean="0"/>
              <a:t>Quantitative assessment of measure progress is best.</a:t>
            </a:r>
            <a:endParaRPr lang="en-US" dirty="0"/>
          </a:p>
          <a:p>
            <a:r>
              <a:rPr lang="en-US" dirty="0" smtClean="0"/>
              <a:t>Updating</a:t>
            </a:r>
          </a:p>
          <a:p>
            <a:pPr lvl="1"/>
            <a:r>
              <a:rPr lang="en-US" dirty="0" smtClean="0"/>
              <a:t>If monitoring or tracking indicates certain strategies are not working as expected, then need to modify strategy, ramp up other strategies or add new strategies.</a:t>
            </a:r>
          </a:p>
          <a:p>
            <a:pPr lvl="1"/>
            <a:endParaRPr lang="en-US" dirty="0" smtClean="0"/>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1670" y="2691917"/>
            <a:ext cx="2438400" cy="1876425"/>
          </a:xfrm>
          <a:prstGeom prst="rect">
            <a:avLst/>
          </a:prstGeom>
        </p:spPr>
      </p:pic>
    </p:spTree>
    <p:extLst>
      <p:ext uri="{BB962C8B-B14F-4D97-AF65-F5344CB8AC3E}">
        <p14:creationId xmlns:p14="http://schemas.microsoft.com/office/powerpoint/2010/main" val="3057305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6439" y="927099"/>
            <a:ext cx="7333977" cy="709865"/>
          </a:xfrm>
        </p:spPr>
        <p:txBody>
          <a:bodyPr/>
          <a:lstStyle/>
          <a:p>
            <a:r>
              <a:rPr lang="en-US" dirty="0" smtClean="0"/>
              <a:t>CEQA Tiering (is not a Jenga move)</a:t>
            </a:r>
            <a:endParaRPr lang="en-US" dirty="0"/>
          </a:p>
        </p:txBody>
      </p:sp>
      <p:sp>
        <p:nvSpPr>
          <p:cNvPr id="2" name="Content Placeholder 1"/>
          <p:cNvSpPr>
            <a:spLocks noGrp="1"/>
          </p:cNvSpPr>
          <p:nvPr>
            <p:ph idx="1"/>
          </p:nvPr>
        </p:nvSpPr>
        <p:spPr>
          <a:xfrm>
            <a:off x="441960" y="2346959"/>
            <a:ext cx="5997752" cy="4433219"/>
          </a:xfrm>
        </p:spPr>
        <p:txBody>
          <a:bodyPr>
            <a:normAutofit fontScale="92500" lnSpcReduction="20000"/>
          </a:bodyPr>
          <a:lstStyle/>
          <a:p>
            <a:r>
              <a:rPr lang="en-US" dirty="0" smtClean="0"/>
              <a:t>Qualified CAPs can provide CEQA tiering</a:t>
            </a:r>
          </a:p>
          <a:p>
            <a:pPr lvl="1"/>
            <a:r>
              <a:rPr lang="en-US" dirty="0" smtClean="0"/>
              <a:t>CEQA Guidelines 15183.5 describes “qualified CAP”</a:t>
            </a:r>
          </a:p>
          <a:p>
            <a:r>
              <a:rPr lang="en-US" dirty="0" smtClean="0"/>
              <a:t>Most common approach is to develop CAP Consistency Checklist</a:t>
            </a:r>
          </a:p>
          <a:p>
            <a:pPr lvl="1"/>
            <a:r>
              <a:rPr lang="en-US" dirty="0" smtClean="0"/>
              <a:t>Lists all CAP measures</a:t>
            </a:r>
          </a:p>
          <a:p>
            <a:pPr lvl="1"/>
            <a:r>
              <a:rPr lang="en-US" dirty="0" smtClean="0"/>
              <a:t>Project review </a:t>
            </a:r>
          </a:p>
          <a:p>
            <a:pPr lvl="2"/>
            <a:r>
              <a:rPr lang="en-US" dirty="0"/>
              <a:t>E</a:t>
            </a:r>
            <a:r>
              <a:rPr lang="en-US" dirty="0" smtClean="0"/>
              <a:t>valuates applicability of CAP measures to project.</a:t>
            </a:r>
          </a:p>
          <a:p>
            <a:pPr lvl="2"/>
            <a:r>
              <a:rPr lang="en-US" dirty="0" smtClean="0"/>
              <a:t>Evaluates consistency with applicable CAP measures</a:t>
            </a:r>
          </a:p>
          <a:p>
            <a:pPr lvl="2"/>
            <a:r>
              <a:rPr lang="en-US" dirty="0" smtClean="0"/>
              <a:t>Checklist used as evidence of consistency for CEQA purposes.</a:t>
            </a:r>
          </a:p>
          <a:p>
            <a:pPr lvl="1"/>
            <a:r>
              <a:rPr lang="en-US" dirty="0" smtClean="0"/>
              <a:t>Some jurisdictions (like San Francisco) don’t quantify GHG emissions, and just use a consistency review</a:t>
            </a:r>
          </a:p>
          <a:p>
            <a:r>
              <a:rPr lang="en-US" dirty="0" smtClean="0"/>
              <a:t>Some CAPs have used quantitative metrics from CAP</a:t>
            </a:r>
          </a:p>
          <a:p>
            <a:pPr lvl="1"/>
            <a:r>
              <a:rPr lang="en-US" dirty="0" smtClean="0"/>
              <a:t>Example: Screening table approach from San Bernardino County CAP</a:t>
            </a:r>
          </a:p>
          <a:p>
            <a:endParaRPr lang="en-US" dirty="0" smtClean="0"/>
          </a:p>
          <a:p>
            <a:pPr lvl="1"/>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3800" t="2946" r="28885" b="3723"/>
          <a:stretch/>
        </p:blipFill>
        <p:spPr>
          <a:xfrm>
            <a:off x="6527260" y="2305455"/>
            <a:ext cx="2120629" cy="3453319"/>
          </a:xfrm>
          <a:prstGeom prst="rect">
            <a:avLst/>
          </a:prstGeom>
        </p:spPr>
      </p:pic>
    </p:spTree>
    <p:extLst>
      <p:ext uri="{BB962C8B-B14F-4D97-AF65-F5344CB8AC3E}">
        <p14:creationId xmlns:p14="http://schemas.microsoft.com/office/powerpoint/2010/main" val="522569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Court Challenges to CAPs</a:t>
            </a:r>
            <a:endParaRPr lang="en-US" dirty="0"/>
          </a:p>
        </p:txBody>
      </p:sp>
      <p:sp>
        <p:nvSpPr>
          <p:cNvPr id="2" name="Content Placeholder 1"/>
          <p:cNvSpPr>
            <a:spLocks noGrp="1"/>
          </p:cNvSpPr>
          <p:nvPr>
            <p:ph idx="1"/>
          </p:nvPr>
        </p:nvSpPr>
        <p:spPr>
          <a:xfrm>
            <a:off x="441959" y="2346960"/>
            <a:ext cx="8001001" cy="4282440"/>
          </a:xfrm>
        </p:spPr>
        <p:txBody>
          <a:bodyPr>
            <a:noAutofit/>
          </a:bodyPr>
          <a:lstStyle/>
          <a:p>
            <a:r>
              <a:rPr lang="en-US" dirty="0" smtClean="0"/>
              <a:t>San </a:t>
            </a:r>
            <a:r>
              <a:rPr lang="en-US" dirty="0"/>
              <a:t>Diego </a:t>
            </a:r>
            <a:r>
              <a:rPr lang="en-US" dirty="0" smtClean="0"/>
              <a:t>County I </a:t>
            </a:r>
            <a:endParaRPr lang="en-US" dirty="0"/>
          </a:p>
          <a:p>
            <a:r>
              <a:rPr lang="en-US" dirty="0"/>
              <a:t>San Diego </a:t>
            </a:r>
            <a:r>
              <a:rPr lang="en-US" dirty="0" smtClean="0"/>
              <a:t>County II</a:t>
            </a:r>
            <a:endParaRPr lang="en-US" dirty="0"/>
          </a:p>
          <a:p>
            <a:r>
              <a:rPr lang="en-US" dirty="0" smtClean="0"/>
              <a:t>Sonoma County </a:t>
            </a:r>
            <a:endParaRPr lang="en-US" dirty="0"/>
          </a:p>
          <a:p>
            <a:r>
              <a:rPr lang="en-US" dirty="0"/>
              <a:t>SF Warriors </a:t>
            </a:r>
            <a:r>
              <a:rPr lang="en-US" dirty="0" smtClean="0"/>
              <a:t>Arena</a:t>
            </a:r>
            <a:endParaRPr lang="en-US" dirty="0"/>
          </a:p>
          <a:p>
            <a:pPr marL="402336" lvl="1"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7344" y="4024842"/>
            <a:ext cx="5731134" cy="1782069"/>
          </a:xfrm>
          <a:prstGeom prst="rect">
            <a:avLst/>
          </a:prstGeom>
        </p:spPr>
      </p:pic>
    </p:spTree>
    <p:extLst>
      <p:ext uri="{BB962C8B-B14F-4D97-AF65-F5344CB8AC3E}">
        <p14:creationId xmlns:p14="http://schemas.microsoft.com/office/powerpoint/2010/main" val="2037914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San Diego County, Round 1</a:t>
            </a:r>
            <a:endParaRPr lang="en-US" dirty="0"/>
          </a:p>
        </p:txBody>
      </p:sp>
      <p:sp>
        <p:nvSpPr>
          <p:cNvPr id="2" name="Content Placeholder 1"/>
          <p:cNvSpPr>
            <a:spLocks noGrp="1"/>
          </p:cNvSpPr>
          <p:nvPr>
            <p:ph idx="1"/>
          </p:nvPr>
        </p:nvSpPr>
        <p:spPr>
          <a:xfrm>
            <a:off x="441959" y="2346960"/>
            <a:ext cx="5676037" cy="4282440"/>
          </a:xfrm>
        </p:spPr>
        <p:txBody>
          <a:bodyPr>
            <a:noAutofit/>
          </a:bodyPr>
          <a:lstStyle/>
          <a:p>
            <a:r>
              <a:rPr lang="en-US" dirty="0"/>
              <a:t>2011: County adopts a General Plan Update with Mitigation Measure CC-1.2 to adopt a CAP to mitigate significant GHG emissions</a:t>
            </a:r>
          </a:p>
          <a:p>
            <a:r>
              <a:rPr lang="en-US" dirty="0"/>
              <a:t>2012: County adopted CAP. Sierra Club challenges CAP under CEQA.</a:t>
            </a:r>
          </a:p>
          <a:p>
            <a:pPr lvl="1"/>
            <a:r>
              <a:rPr lang="en-US" dirty="0"/>
              <a:t>Superior Court found CAP did not meet the </a:t>
            </a:r>
            <a:r>
              <a:rPr lang="en-US" dirty="0" smtClean="0"/>
              <a:t>GP Mitigation </a:t>
            </a:r>
            <a:r>
              <a:rPr lang="en-US" dirty="0"/>
              <a:t>Measure requirement and Appellate Court affirmed.</a:t>
            </a:r>
          </a:p>
          <a:p>
            <a:pPr lvl="1"/>
            <a:r>
              <a:rPr lang="en-US" dirty="0"/>
              <a:t>Key issue: enforceability of the CAP GHG reduction measures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7386" y="2172400"/>
            <a:ext cx="2055736" cy="204659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1649" y="4371751"/>
            <a:ext cx="1447211" cy="2257649"/>
          </a:xfrm>
          <a:prstGeom prst="rect">
            <a:avLst/>
          </a:prstGeom>
        </p:spPr>
      </p:pic>
    </p:spTree>
    <p:extLst>
      <p:ext uri="{BB962C8B-B14F-4D97-AF65-F5344CB8AC3E}">
        <p14:creationId xmlns:p14="http://schemas.microsoft.com/office/powerpoint/2010/main" val="2415847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6439" y="927099"/>
            <a:ext cx="7655391" cy="709865"/>
          </a:xfrm>
        </p:spPr>
        <p:txBody>
          <a:bodyPr/>
          <a:lstStyle/>
          <a:p>
            <a:r>
              <a:rPr lang="en-US" dirty="0" smtClean="0"/>
              <a:t>Best Practices – CAP Implementation</a:t>
            </a:r>
            <a:endParaRPr lang="en-US" dirty="0"/>
          </a:p>
        </p:txBody>
      </p:sp>
      <p:sp>
        <p:nvSpPr>
          <p:cNvPr id="2" name="Content Placeholder 1"/>
          <p:cNvSpPr>
            <a:spLocks noGrp="1"/>
          </p:cNvSpPr>
          <p:nvPr>
            <p:ph idx="1"/>
          </p:nvPr>
        </p:nvSpPr>
        <p:spPr>
          <a:xfrm>
            <a:off x="441959" y="2346960"/>
            <a:ext cx="8001001" cy="4282440"/>
          </a:xfrm>
        </p:spPr>
        <p:txBody>
          <a:bodyPr>
            <a:noAutofit/>
          </a:bodyPr>
          <a:lstStyle/>
          <a:p>
            <a:r>
              <a:rPr lang="en-US" dirty="0" smtClean="0"/>
              <a:t>AEP Climate Change Committee White Paper Progress to Date</a:t>
            </a:r>
          </a:p>
          <a:p>
            <a:r>
              <a:rPr lang="en-US" dirty="0" smtClean="0"/>
              <a:t>CAPs </a:t>
            </a:r>
            <a:r>
              <a:rPr lang="en-US" dirty="0"/>
              <a:t>and General Plans </a:t>
            </a:r>
          </a:p>
          <a:p>
            <a:r>
              <a:rPr lang="en-US" dirty="0"/>
              <a:t>Reduction </a:t>
            </a:r>
            <a:r>
              <a:rPr lang="en-US" dirty="0" smtClean="0"/>
              <a:t>Measures</a:t>
            </a:r>
            <a:endParaRPr lang="en-US" dirty="0"/>
          </a:p>
          <a:p>
            <a:r>
              <a:rPr lang="en-US" dirty="0" smtClean="0"/>
              <a:t>Tracking</a:t>
            </a:r>
            <a:r>
              <a:rPr lang="en-US" dirty="0"/>
              <a:t>, Monitoring and updating </a:t>
            </a:r>
            <a:r>
              <a:rPr lang="en-US" dirty="0" smtClean="0"/>
              <a:t>mechanisms</a:t>
            </a:r>
            <a:endParaRPr lang="en-US" dirty="0"/>
          </a:p>
          <a:p>
            <a:r>
              <a:rPr lang="en-US" dirty="0"/>
              <a:t>CEQA </a:t>
            </a:r>
            <a:r>
              <a:rPr lang="en-US" dirty="0" err="1"/>
              <a:t>Tiering</a:t>
            </a:r>
            <a:r>
              <a:rPr lang="en-US" dirty="0"/>
              <a:t> </a:t>
            </a:r>
            <a:r>
              <a:rPr lang="en-US" dirty="0" smtClean="0"/>
              <a:t>mechanisms</a:t>
            </a:r>
          </a:p>
          <a:p>
            <a:r>
              <a:rPr lang="en-US" smtClean="0"/>
              <a:t>Legal challenges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3764" y="3793973"/>
            <a:ext cx="4337361" cy="283542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883" y="6209425"/>
            <a:ext cx="874390" cy="500493"/>
          </a:xfrm>
          <a:prstGeom prst="rect">
            <a:avLst/>
          </a:prstGeom>
        </p:spPr>
      </p:pic>
    </p:spTree>
    <p:extLst>
      <p:ext uri="{BB962C8B-B14F-4D97-AF65-F5344CB8AC3E}">
        <p14:creationId xmlns:p14="http://schemas.microsoft.com/office/powerpoint/2010/main" val="2633555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543" y="804565"/>
            <a:ext cx="5271783" cy="994172"/>
          </a:xfrm>
        </p:spPr>
        <p:txBody>
          <a:bodyPr/>
          <a:lstStyle/>
          <a:p>
            <a:r>
              <a:rPr lang="en-US" dirty="0" smtClean="0">
                <a:solidFill>
                  <a:schemeClr val="bg1"/>
                </a:solidFill>
              </a:rPr>
              <a:t>CAP Enforceability: Best Practices</a:t>
            </a:r>
            <a:endParaRPr lang="en-US" dirty="0">
              <a:solidFill>
                <a:schemeClr val="bg1"/>
              </a:solidFill>
            </a:endParaRPr>
          </a:p>
        </p:txBody>
      </p:sp>
      <p:sp>
        <p:nvSpPr>
          <p:cNvPr id="3" name="Content Placeholder 2"/>
          <p:cNvSpPr>
            <a:spLocks noGrp="1"/>
          </p:cNvSpPr>
          <p:nvPr>
            <p:ph idx="1"/>
          </p:nvPr>
        </p:nvSpPr>
        <p:spPr>
          <a:xfrm>
            <a:off x="70338" y="2220686"/>
            <a:ext cx="8436332" cy="4637314"/>
          </a:xfrm>
        </p:spPr>
        <p:txBody>
          <a:bodyPr>
            <a:normAutofit fontScale="85000" lnSpcReduction="20000"/>
          </a:bodyPr>
          <a:lstStyle/>
          <a:p>
            <a:r>
              <a:rPr lang="en-US" dirty="0" smtClean="0"/>
              <a:t>How much information must CAP measures have?</a:t>
            </a:r>
          </a:p>
          <a:p>
            <a:pPr lvl="1"/>
            <a:r>
              <a:rPr lang="en-US" dirty="0"/>
              <a:t>I</a:t>
            </a:r>
            <a:r>
              <a:rPr lang="en-US" dirty="0" smtClean="0"/>
              <a:t>f a CAP is to fulfill a CEQA mitigation commitment (such as from an EIR for General Plan Update), then it must meet all of CEQA mitigation requirements. </a:t>
            </a:r>
            <a:endParaRPr lang="en-US" altLang="en-US" dirty="0" smtClean="0" bmk=""/>
          </a:p>
          <a:p>
            <a:pPr lvl="1"/>
            <a:r>
              <a:rPr lang="en-US" altLang="en-US" sz="1950" b="1" i="1" dirty="0" bmk=""/>
              <a:t>Why: </a:t>
            </a:r>
            <a:r>
              <a:rPr lang="en-US" altLang="en-US" dirty="0" smtClean="0" bmk=""/>
              <a:t>state the objective of the mitigation measure and why it is recommended. </a:t>
            </a:r>
          </a:p>
          <a:p>
            <a:pPr lvl="1"/>
            <a:r>
              <a:rPr lang="en-US" altLang="en-US" b="1" i="1" dirty="0" smtClean="0" bmk=""/>
              <a:t>What: </a:t>
            </a:r>
            <a:r>
              <a:rPr lang="en-US" altLang="en-US" dirty="0" smtClean="0" bmk=""/>
              <a:t>Explain the specifics of the mitigation measure and how it will be designed and implemented. </a:t>
            </a:r>
          </a:p>
          <a:p>
            <a:pPr lvl="2"/>
            <a:r>
              <a:rPr lang="en-US" altLang="en-US" dirty="0" smtClean="0" bmk=""/>
              <a:t>identify measurable performance standards by which the success of the mitigation can be determined. </a:t>
            </a:r>
          </a:p>
          <a:p>
            <a:pPr lvl="2"/>
            <a:r>
              <a:rPr lang="en-US" altLang="en-US" dirty="0" smtClean="0" bmk=""/>
              <a:t>provide for contingent mitigation as appropriate if monitoring reveals that the success standards are not satisfied</a:t>
            </a:r>
          </a:p>
          <a:p>
            <a:pPr lvl="1"/>
            <a:r>
              <a:rPr lang="en-US" altLang="en-US" b="1" i="1" dirty="0" smtClean="0" bmk=""/>
              <a:t>Who: </a:t>
            </a:r>
            <a:r>
              <a:rPr lang="en-US" altLang="en-US" dirty="0" smtClean="0" bmk=""/>
              <a:t>Identify the agency, organization or individual responsible for implementing the measure. </a:t>
            </a:r>
          </a:p>
          <a:p>
            <a:pPr lvl="1"/>
            <a:r>
              <a:rPr lang="en-US" altLang="en-US" b="1" i="1" dirty="0" smtClean="0" bmk=""/>
              <a:t>Where</a:t>
            </a:r>
            <a:r>
              <a:rPr lang="en-US" altLang="en-US" dirty="0" smtClean="0" bmk=""/>
              <a:t>: Identify the specific location of the mitigation measure </a:t>
            </a:r>
          </a:p>
          <a:p>
            <a:pPr lvl="1"/>
            <a:r>
              <a:rPr lang="en-US" altLang="en-US" b="1" i="1" dirty="0" smtClean="0" bmk=""/>
              <a:t>When: </a:t>
            </a:r>
            <a:r>
              <a:rPr lang="en-US" altLang="en-US" dirty="0" smtClean="0" bmk=""/>
              <a:t>Develop a schedule for implementation </a:t>
            </a:r>
            <a:endParaRPr lang="en-US" altLang="en-US" dirty="0" smtClean="0"/>
          </a:p>
          <a:p>
            <a:r>
              <a:rPr lang="en-US" dirty="0" smtClean="0"/>
              <a:t>What level of commitment must CAP measures have?</a:t>
            </a:r>
          </a:p>
          <a:p>
            <a:pPr lvl="1"/>
            <a:r>
              <a:rPr lang="en-US" dirty="0" smtClean="0"/>
              <a:t>CAP measure must be a commitment of the lead agency, not a recommendation.</a:t>
            </a:r>
          </a:p>
          <a:p>
            <a:pPr lvl="1"/>
            <a:r>
              <a:rPr lang="en-US" dirty="0" smtClean="0"/>
              <a:t>Lead agency must have a plan of implementation, including consideration of funding.</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6126" y="716381"/>
            <a:ext cx="1914938" cy="1082356"/>
          </a:xfrm>
          <a:prstGeom prst="rect">
            <a:avLst/>
          </a:prstGeom>
        </p:spPr>
      </p:pic>
    </p:spTree>
    <p:extLst>
      <p:ext uri="{BB962C8B-B14F-4D97-AF65-F5344CB8AC3E}">
        <p14:creationId xmlns:p14="http://schemas.microsoft.com/office/powerpoint/2010/main" val="22037775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126" y="678192"/>
            <a:ext cx="7886700" cy="994172"/>
          </a:xfrm>
        </p:spPr>
        <p:txBody>
          <a:bodyPr/>
          <a:lstStyle/>
          <a:p>
            <a:r>
              <a:rPr lang="en-US" dirty="0" smtClean="0">
                <a:solidFill>
                  <a:schemeClr val="bg1"/>
                </a:solidFill>
              </a:rPr>
              <a:t>San Diego County, Round 2</a:t>
            </a:r>
            <a:endParaRPr lang="en-US" dirty="0">
              <a:solidFill>
                <a:schemeClr val="bg1"/>
              </a:solidFill>
            </a:endParaRPr>
          </a:p>
        </p:txBody>
      </p:sp>
      <p:sp>
        <p:nvSpPr>
          <p:cNvPr id="3" name="Content Placeholder 2"/>
          <p:cNvSpPr>
            <a:spLocks noGrp="1"/>
          </p:cNvSpPr>
          <p:nvPr>
            <p:ph idx="1"/>
          </p:nvPr>
        </p:nvSpPr>
        <p:spPr>
          <a:xfrm>
            <a:off x="418865" y="2533692"/>
            <a:ext cx="5958946" cy="3810168"/>
          </a:xfrm>
        </p:spPr>
        <p:txBody>
          <a:bodyPr>
            <a:normAutofit/>
          </a:bodyPr>
          <a:lstStyle/>
          <a:p>
            <a:r>
              <a:rPr lang="en-US" i="1" dirty="0" smtClean="0"/>
              <a:t>Sierra Club, Center for Biological Diversity, Cleveland National Forest Foundation, Climate Action Campaign, Endangered Habitats League, Environmental Center of San Diego, and Preserve Wild Santee vs. County of San Diego</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5266" t="13670" r="25582" b="14983"/>
          <a:stretch/>
        </p:blipFill>
        <p:spPr>
          <a:xfrm>
            <a:off x="6680174" y="2745453"/>
            <a:ext cx="2222339" cy="2422003"/>
          </a:xfrm>
          <a:prstGeom prst="rect">
            <a:avLst/>
          </a:prstGeom>
        </p:spPr>
      </p:pic>
    </p:spTree>
    <p:extLst>
      <p:ext uri="{BB962C8B-B14F-4D97-AF65-F5344CB8AC3E}">
        <p14:creationId xmlns:p14="http://schemas.microsoft.com/office/powerpoint/2010/main" val="9720213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San Diego County, Round 2</a:t>
            </a:r>
            <a:endParaRPr lang="en-US" dirty="0">
              <a:solidFill>
                <a:schemeClr val="bg1"/>
              </a:solidFill>
            </a:endParaRPr>
          </a:p>
        </p:txBody>
      </p:sp>
      <p:sp>
        <p:nvSpPr>
          <p:cNvPr id="3" name="Content Placeholder 2"/>
          <p:cNvSpPr>
            <a:spLocks noGrp="1"/>
          </p:cNvSpPr>
          <p:nvPr>
            <p:ph idx="1"/>
          </p:nvPr>
        </p:nvSpPr>
        <p:spPr>
          <a:xfrm>
            <a:off x="161280" y="2246268"/>
            <a:ext cx="6578761" cy="4865586"/>
          </a:xfrm>
        </p:spPr>
        <p:txBody>
          <a:bodyPr>
            <a:normAutofit fontScale="85000" lnSpcReduction="20000"/>
          </a:bodyPr>
          <a:lstStyle/>
          <a:p>
            <a:r>
              <a:rPr lang="en-US" dirty="0" smtClean="0"/>
              <a:t>New CAP</a:t>
            </a:r>
          </a:p>
          <a:p>
            <a:pPr lvl="1"/>
            <a:r>
              <a:rPr lang="en-US" dirty="0" smtClean="0"/>
              <a:t>Revised CAP adopted in February 2018</a:t>
            </a:r>
          </a:p>
          <a:p>
            <a:pPr lvl="2"/>
            <a:r>
              <a:rPr lang="en-US" dirty="0" smtClean="0"/>
              <a:t>CAP includes Strategy T-4.1: Establish a Direct Investment Program</a:t>
            </a:r>
          </a:p>
          <a:p>
            <a:pPr lvl="2"/>
            <a:r>
              <a:rPr lang="en-US" dirty="0" smtClean="0"/>
              <a:t>Includes working with SDAPCD to implement a carbon offset program, establish an independent registry, or join an existing registry using existing approved protocols. </a:t>
            </a:r>
          </a:p>
          <a:p>
            <a:pPr lvl="2"/>
            <a:r>
              <a:rPr lang="en-US" dirty="0" smtClean="0"/>
              <a:t>Strategy Includes funding/implementing projects and registering them.</a:t>
            </a:r>
          </a:p>
          <a:p>
            <a:r>
              <a:rPr lang="en-US" dirty="0" smtClean="0"/>
              <a:t>Separate Mitigation Measure M-GHG-1 </a:t>
            </a:r>
          </a:p>
          <a:p>
            <a:pPr lvl="1"/>
            <a:r>
              <a:rPr lang="en-US" dirty="0" smtClean="0"/>
              <a:t>Allows use of offsets address GHG emissions for new projects that require a General Plan Amendment to allow density above the 2011 General Plan Update.</a:t>
            </a:r>
          </a:p>
          <a:p>
            <a:pPr lvl="1"/>
            <a:r>
              <a:rPr lang="en-US" dirty="0" smtClean="0"/>
              <a:t>Priority for GHG reductions:</a:t>
            </a:r>
          </a:p>
          <a:p>
            <a:pPr lvl="2"/>
            <a:r>
              <a:rPr lang="en-US" dirty="0" smtClean="0"/>
              <a:t>Project design features/on-site reduction measures</a:t>
            </a:r>
          </a:p>
          <a:p>
            <a:pPr lvl="2"/>
            <a:r>
              <a:rPr lang="en-US" dirty="0" smtClean="0"/>
              <a:t>Offsets within the </a:t>
            </a:r>
            <a:r>
              <a:rPr lang="en-US" dirty="0"/>
              <a:t>unincorporated County </a:t>
            </a:r>
            <a:r>
              <a:rPr lang="en-US" dirty="0" smtClean="0"/>
              <a:t>first..</a:t>
            </a:r>
            <a:endParaRPr lang="en-US" dirty="0"/>
          </a:p>
          <a:p>
            <a:pPr lvl="2"/>
            <a:r>
              <a:rPr lang="en-US" dirty="0" smtClean="0"/>
              <a:t>Then in </a:t>
            </a:r>
            <a:r>
              <a:rPr lang="en-US" dirty="0"/>
              <a:t>the County as a </a:t>
            </a:r>
            <a:r>
              <a:rPr lang="en-US" dirty="0" smtClean="0"/>
              <a:t>whole…</a:t>
            </a:r>
            <a:endParaRPr lang="en-US" dirty="0"/>
          </a:p>
          <a:p>
            <a:pPr lvl="2"/>
            <a:r>
              <a:rPr lang="en-US" dirty="0" smtClean="0"/>
              <a:t>Then in </a:t>
            </a:r>
            <a:r>
              <a:rPr lang="en-US" dirty="0"/>
              <a:t>the State of </a:t>
            </a:r>
            <a:r>
              <a:rPr lang="en-US" dirty="0" smtClean="0"/>
              <a:t>California…</a:t>
            </a:r>
          </a:p>
          <a:p>
            <a:pPr lvl="2"/>
            <a:r>
              <a:rPr lang="en-US" dirty="0"/>
              <a:t>T</a:t>
            </a:r>
            <a:r>
              <a:rPr lang="en-US" dirty="0" smtClean="0"/>
              <a:t>hen in </a:t>
            </a:r>
            <a:r>
              <a:rPr lang="en-US" dirty="0"/>
              <a:t>the United </a:t>
            </a:r>
            <a:r>
              <a:rPr lang="en-US" dirty="0" smtClean="0"/>
              <a:t>States…</a:t>
            </a:r>
          </a:p>
          <a:p>
            <a:pPr lvl="2"/>
            <a:r>
              <a:rPr lang="en-US" dirty="0"/>
              <a:t>T</a:t>
            </a:r>
            <a:r>
              <a:rPr lang="en-US" dirty="0" smtClean="0"/>
              <a:t>hen </a:t>
            </a:r>
            <a:r>
              <a:rPr lang="en-US" dirty="0"/>
              <a:t>anywhere in </a:t>
            </a:r>
            <a:r>
              <a:rPr lang="en-US" dirty="0" smtClean="0"/>
              <a:t>the world.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0041" y="2417497"/>
            <a:ext cx="2074714" cy="2065493"/>
          </a:xfrm>
          <a:prstGeom prst="rect">
            <a:avLst/>
          </a:prstGeom>
        </p:spPr>
      </p:pic>
    </p:spTree>
    <p:extLst>
      <p:ext uri="{BB962C8B-B14F-4D97-AF65-F5344CB8AC3E}">
        <p14:creationId xmlns:p14="http://schemas.microsoft.com/office/powerpoint/2010/main" val="27990712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San </a:t>
            </a:r>
            <a:r>
              <a:rPr lang="en-US" dirty="0" smtClean="0">
                <a:solidFill>
                  <a:schemeClr val="bg1"/>
                </a:solidFill>
              </a:rPr>
              <a:t>Diego County, </a:t>
            </a:r>
            <a:r>
              <a:rPr lang="en-US" dirty="0">
                <a:solidFill>
                  <a:schemeClr val="bg1"/>
                </a:solidFill>
              </a:rPr>
              <a:t>Round 2</a:t>
            </a:r>
          </a:p>
        </p:txBody>
      </p:sp>
      <p:sp>
        <p:nvSpPr>
          <p:cNvPr id="3" name="Content Placeholder 2"/>
          <p:cNvSpPr>
            <a:spLocks noGrp="1"/>
          </p:cNvSpPr>
          <p:nvPr>
            <p:ph idx="1"/>
          </p:nvPr>
        </p:nvSpPr>
        <p:spPr>
          <a:xfrm>
            <a:off x="1" y="2051370"/>
            <a:ext cx="7213922" cy="4806630"/>
          </a:xfrm>
        </p:spPr>
        <p:txBody>
          <a:bodyPr>
            <a:normAutofit fontScale="92500" lnSpcReduction="20000"/>
          </a:bodyPr>
          <a:lstStyle/>
          <a:p>
            <a:r>
              <a:rPr lang="en-US" dirty="0" smtClean="0"/>
              <a:t>Sierra Club et al Allegations</a:t>
            </a:r>
          </a:p>
          <a:p>
            <a:pPr lvl="1"/>
            <a:r>
              <a:rPr lang="en-US" dirty="0" smtClean="0"/>
              <a:t>GHG Offsets:</a:t>
            </a:r>
          </a:p>
          <a:p>
            <a:pPr lvl="2"/>
            <a:r>
              <a:rPr lang="en-US" dirty="0" smtClean="0"/>
              <a:t>Lack of standards for offsets sufficient to ensure that GHG reductions will be real and additional to any reductions that might otherwise have occurred.</a:t>
            </a:r>
          </a:p>
          <a:p>
            <a:pPr lvl="2"/>
            <a:r>
              <a:rPr lang="en-US" dirty="0" smtClean="0"/>
              <a:t>Determination of offset suitability made after project approval which could mean that inadequate mitigation is identified at the time of project approval.</a:t>
            </a:r>
          </a:p>
          <a:p>
            <a:pPr lvl="2"/>
            <a:r>
              <a:rPr lang="en-US" dirty="0" smtClean="0"/>
              <a:t>Offsets outside the County or the United States may be difficult to verify and enforce.</a:t>
            </a:r>
          </a:p>
          <a:p>
            <a:pPr lvl="2"/>
            <a:r>
              <a:rPr lang="en-US" dirty="0" smtClean="0"/>
              <a:t>GHG reductions in County have benefits that GHG reductions outside of County don’t and this should have been assessed.</a:t>
            </a:r>
          </a:p>
          <a:p>
            <a:pPr lvl="2"/>
            <a:r>
              <a:rPr lang="en-US" dirty="0" smtClean="0"/>
              <a:t>The 2018 CAP is not consistent with County General Plan goals and policies making the General Plan inconsistent.  Sierra Club et al assert that the policies call for in-County GHG reductions and improvements not out of County.</a:t>
            </a:r>
          </a:p>
          <a:p>
            <a:pPr lvl="1"/>
            <a:r>
              <a:rPr lang="en-US" dirty="0" smtClean="0"/>
              <a:t>Enforceability</a:t>
            </a:r>
          </a:p>
          <a:p>
            <a:pPr lvl="2"/>
            <a:r>
              <a:rPr lang="en-US" dirty="0" smtClean="0"/>
              <a:t>County has not committed to selection of programs and projects, deadlines,  milestones for funding, or performance measures for Measure T-4.1 (Direct Investment Program). Feasibility should have assessed before CAP adoption.</a:t>
            </a:r>
          </a:p>
          <a:p>
            <a:pPr lvl="1"/>
            <a:r>
              <a:rPr lang="en-US" dirty="0" smtClean="0"/>
              <a:t>Other allegations as well, but these two are the primary GHG issues</a:t>
            </a:r>
          </a:p>
          <a:p>
            <a:pPr lvl="1"/>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5056" y="2591463"/>
            <a:ext cx="1447211" cy="2257649"/>
          </a:xfrm>
          <a:prstGeom prst="rect">
            <a:avLst/>
          </a:prstGeom>
        </p:spPr>
      </p:pic>
    </p:spTree>
    <p:extLst>
      <p:ext uri="{BB962C8B-B14F-4D97-AF65-F5344CB8AC3E}">
        <p14:creationId xmlns:p14="http://schemas.microsoft.com/office/powerpoint/2010/main" val="8674492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San Diego County, Round 2</a:t>
            </a:r>
            <a:endParaRPr lang="en-US" dirty="0">
              <a:solidFill>
                <a:schemeClr val="bg1"/>
              </a:solidFill>
            </a:endParaRPr>
          </a:p>
        </p:txBody>
      </p:sp>
      <p:sp>
        <p:nvSpPr>
          <p:cNvPr id="3" name="Content Placeholder 2"/>
          <p:cNvSpPr>
            <a:spLocks noGrp="1"/>
          </p:cNvSpPr>
          <p:nvPr>
            <p:ph idx="1"/>
          </p:nvPr>
        </p:nvSpPr>
        <p:spPr>
          <a:xfrm>
            <a:off x="438961" y="2051370"/>
            <a:ext cx="8026309" cy="3810169"/>
          </a:xfrm>
        </p:spPr>
        <p:txBody>
          <a:bodyPr>
            <a:normAutofit/>
          </a:bodyPr>
          <a:lstStyle/>
          <a:p>
            <a:r>
              <a:rPr lang="en-US" dirty="0" smtClean="0"/>
              <a:t>Key Questions re: GHG Offsets</a:t>
            </a:r>
          </a:p>
          <a:p>
            <a:pPr lvl="1"/>
            <a:r>
              <a:rPr lang="en-US" dirty="0" smtClean="0"/>
              <a:t>Can GHG offsets be used as measure in a CAP?</a:t>
            </a:r>
          </a:p>
          <a:p>
            <a:pPr lvl="1"/>
            <a:r>
              <a:rPr lang="en-US" dirty="0" smtClean="0"/>
              <a:t>Can GHG offsets be used as a CEQA mitigation measure?</a:t>
            </a:r>
          </a:p>
          <a:p>
            <a:pPr lvl="1"/>
            <a:r>
              <a:rPr lang="en-US" dirty="0"/>
              <a:t>What standards should be used for GHG offsets as mitigation?</a:t>
            </a:r>
          </a:p>
          <a:p>
            <a:pPr lvl="1"/>
            <a:r>
              <a:rPr lang="en-US" dirty="0"/>
              <a:t>Under CEQA, does one have to analyze the non-GHG environmental impacts, of foregoing locally/regionally/California GHG reductions vs. GHG reductions outside these jurisdictions</a:t>
            </a:r>
            <a:r>
              <a:rPr lang="en-US" dirty="0" smtClean="0"/>
              <a: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5436" y="4480923"/>
            <a:ext cx="3911990" cy="2377077"/>
          </a:xfrm>
          <a:prstGeom prst="rect">
            <a:avLst/>
          </a:prstGeom>
        </p:spPr>
      </p:pic>
    </p:spTree>
    <p:extLst>
      <p:ext uri="{BB962C8B-B14F-4D97-AF65-F5344CB8AC3E}">
        <p14:creationId xmlns:p14="http://schemas.microsoft.com/office/powerpoint/2010/main" val="33258227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GHG Offsets and CAPs</a:t>
            </a:r>
            <a:endParaRPr lang="en-US" dirty="0">
              <a:solidFill>
                <a:schemeClr val="bg1"/>
              </a:solidFill>
            </a:endParaRPr>
          </a:p>
        </p:txBody>
      </p:sp>
      <p:sp>
        <p:nvSpPr>
          <p:cNvPr id="3" name="Content Placeholder 2"/>
          <p:cNvSpPr>
            <a:spLocks noGrp="1"/>
          </p:cNvSpPr>
          <p:nvPr>
            <p:ph idx="1"/>
          </p:nvPr>
        </p:nvSpPr>
        <p:spPr>
          <a:xfrm>
            <a:off x="533229" y="2475577"/>
            <a:ext cx="6479807" cy="3949379"/>
          </a:xfrm>
        </p:spPr>
        <p:txBody>
          <a:bodyPr>
            <a:normAutofit fontScale="92500" lnSpcReduction="20000"/>
          </a:bodyPr>
          <a:lstStyle/>
          <a:p>
            <a:r>
              <a:rPr lang="en-US" dirty="0" smtClean="0"/>
              <a:t>Can GHG offsets, including from outside the region or California, be used as measure in a CAP?</a:t>
            </a:r>
          </a:p>
          <a:p>
            <a:r>
              <a:rPr lang="en-US" dirty="0" smtClean="0"/>
              <a:t>Yes! </a:t>
            </a:r>
          </a:p>
          <a:p>
            <a:pPr lvl="1"/>
            <a:r>
              <a:rPr lang="en-US" dirty="0" smtClean="0"/>
              <a:t>GHG emissions are widely dispersed into the atmosphere and their impact is on global atmospheric concentrations of GHGs and the resultant change in the planetary radiative balance (aka global warming).  This is a global environmental effect, meaning that global reductions of GHG emissions will reduce the global effect of local GHG emissions. </a:t>
            </a:r>
          </a:p>
          <a:p>
            <a:pPr lvl="1"/>
            <a:r>
              <a:rPr lang="en-US" dirty="0" smtClean="0"/>
              <a:t>GHG offsets must meet stringent performance standards to be real.</a:t>
            </a:r>
          </a:p>
          <a:p>
            <a:pPr lvl="1"/>
            <a:r>
              <a:rPr lang="en-US" dirty="0" smtClean="0"/>
              <a:t>Recommend GHG offsets be allowed only after feasible on-site/project direct reductions.</a:t>
            </a:r>
          </a:p>
          <a:p>
            <a:pPr lvl="1"/>
            <a:r>
              <a:rPr lang="en-US" dirty="0" smtClean="0"/>
              <a:t>Recommend requiring consideration of feasibility of local, then regional, then California and only if not feasible/available then elsewhere. </a:t>
            </a:r>
          </a:p>
          <a:p>
            <a:pPr lvl="1"/>
            <a:endParaRPr lang="en-US" dirty="0"/>
          </a:p>
          <a:p>
            <a:pPr lvl="1"/>
            <a:endParaRPr lang="en-US" dirty="0" smtClean="0"/>
          </a:p>
          <a:p>
            <a:pPr lvl="2"/>
            <a:endParaRPr lang="en-US" dirty="0"/>
          </a:p>
          <a:p>
            <a:pPr lvl="1"/>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3832" y="2650649"/>
            <a:ext cx="1631036" cy="2305198"/>
          </a:xfrm>
          <a:prstGeom prst="rect">
            <a:avLst/>
          </a:prstGeom>
        </p:spPr>
      </p:pic>
    </p:spTree>
    <p:extLst>
      <p:ext uri="{BB962C8B-B14F-4D97-AF65-F5344CB8AC3E}">
        <p14:creationId xmlns:p14="http://schemas.microsoft.com/office/powerpoint/2010/main" val="9560933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GHG Offsets and CEQA</a:t>
            </a:r>
            <a:endParaRPr lang="en-US" dirty="0">
              <a:solidFill>
                <a:schemeClr val="bg1"/>
              </a:solidFill>
            </a:endParaRPr>
          </a:p>
        </p:txBody>
      </p:sp>
      <p:sp>
        <p:nvSpPr>
          <p:cNvPr id="3" name="Content Placeholder 2"/>
          <p:cNvSpPr>
            <a:spLocks noGrp="1"/>
          </p:cNvSpPr>
          <p:nvPr>
            <p:ph idx="1"/>
          </p:nvPr>
        </p:nvSpPr>
        <p:spPr>
          <a:xfrm>
            <a:off x="160147" y="2351017"/>
            <a:ext cx="7305524" cy="3949379"/>
          </a:xfrm>
        </p:spPr>
        <p:txBody>
          <a:bodyPr>
            <a:normAutofit fontScale="85000" lnSpcReduction="10000"/>
          </a:bodyPr>
          <a:lstStyle/>
          <a:p>
            <a:r>
              <a:rPr lang="en-US" dirty="0" smtClean="0"/>
              <a:t>Can </a:t>
            </a:r>
            <a:r>
              <a:rPr lang="en-US" dirty="0"/>
              <a:t>GHG </a:t>
            </a:r>
            <a:r>
              <a:rPr lang="en-US" dirty="0" smtClean="0"/>
              <a:t>offsets, including those from outside the region or California, </a:t>
            </a:r>
            <a:r>
              <a:rPr lang="en-US" dirty="0"/>
              <a:t>be used as a CEQA mitigation measure</a:t>
            </a:r>
            <a:r>
              <a:rPr lang="en-US" dirty="0" smtClean="0"/>
              <a:t>?</a:t>
            </a:r>
          </a:p>
          <a:p>
            <a:r>
              <a:rPr lang="en-US" dirty="0" smtClean="0"/>
              <a:t>Yes! (</a:t>
            </a:r>
            <a:r>
              <a:rPr lang="en-US" i="1" dirty="0" smtClean="0"/>
              <a:t>But check with your CEQA counsel…)</a:t>
            </a:r>
          </a:p>
          <a:p>
            <a:pPr lvl="1"/>
            <a:r>
              <a:rPr lang="en-US" dirty="0" smtClean="0"/>
              <a:t>Global GHG reductions have nexus to the global effect of project’s GHG emissions.</a:t>
            </a:r>
          </a:p>
          <a:p>
            <a:pPr lvl="1"/>
            <a:r>
              <a:rPr lang="en-US" dirty="0" smtClean="0"/>
              <a:t>CEQA documents analyze project effects on all other required subjects separate from GHG analysis.   </a:t>
            </a:r>
          </a:p>
          <a:p>
            <a:pPr lvl="1"/>
            <a:r>
              <a:rPr lang="en-US" dirty="0" smtClean="0"/>
              <a:t>Mandating local or regional only mitigation could result in unwarranted additional cost to projects, if local offsets are substantially more expensive or not readily available than more distant offsets.</a:t>
            </a:r>
          </a:p>
          <a:p>
            <a:pPr lvl="1"/>
            <a:r>
              <a:rPr lang="en-US" dirty="0"/>
              <a:t>GHG offsets must meet stringent performance standards to be real</a:t>
            </a:r>
            <a:r>
              <a:rPr lang="en-US" dirty="0" smtClean="0"/>
              <a:t>.</a:t>
            </a:r>
          </a:p>
          <a:p>
            <a:pPr lvl="1"/>
            <a:r>
              <a:rPr lang="en-US" dirty="0"/>
              <a:t>Recommend GHG offsets be allowed only after feasible on-site/project direct reductions.</a:t>
            </a:r>
          </a:p>
          <a:p>
            <a:pPr lvl="1"/>
            <a:r>
              <a:rPr lang="en-US" dirty="0"/>
              <a:t>Recommend requiring consideration of feasibility of local, then regional, then California and only if not feasible/available then elsewhere. </a:t>
            </a:r>
          </a:p>
          <a:p>
            <a:pPr lvl="1"/>
            <a:endParaRPr lang="en-US" dirty="0"/>
          </a:p>
          <a:p>
            <a:pPr lvl="1"/>
            <a:endParaRPr lang="en-US" dirty="0" smtClean="0"/>
          </a:p>
          <a:p>
            <a:pPr lvl="1"/>
            <a:endParaRPr lang="en-US" dirty="0" smtClean="0"/>
          </a:p>
          <a:p>
            <a:pPr lvl="1"/>
            <a:endParaRPr lang="en-US" dirty="0" smtClean="0"/>
          </a:p>
          <a:p>
            <a:pPr lvl="1"/>
            <a:endParaRPr lang="en-US" dirty="0"/>
          </a:p>
          <a:p>
            <a:pPr lvl="1"/>
            <a:endParaRPr lang="en-US" dirty="0" smtClean="0"/>
          </a:p>
          <a:p>
            <a:pPr lvl="2"/>
            <a:endParaRPr lang="en-US" dirty="0"/>
          </a:p>
          <a:p>
            <a:pPr lvl="1"/>
            <a:endParaRPr lang="en-US"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5671" y="2351017"/>
            <a:ext cx="1631036" cy="2305198"/>
          </a:xfrm>
          <a:prstGeom prst="rect">
            <a:avLst/>
          </a:prstGeom>
        </p:spPr>
      </p:pic>
    </p:spTree>
    <p:extLst>
      <p:ext uri="{BB962C8B-B14F-4D97-AF65-F5344CB8AC3E}">
        <p14:creationId xmlns:p14="http://schemas.microsoft.com/office/powerpoint/2010/main" val="39093376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39" y="927099"/>
            <a:ext cx="7777939" cy="709865"/>
          </a:xfrm>
        </p:spPr>
        <p:txBody>
          <a:bodyPr/>
          <a:lstStyle/>
          <a:p>
            <a:r>
              <a:rPr lang="en-US" dirty="0" smtClean="0">
                <a:solidFill>
                  <a:schemeClr val="bg1"/>
                </a:solidFill>
              </a:rPr>
              <a:t>GHG Offsets: Performance Standards</a:t>
            </a:r>
            <a:endParaRPr lang="en-US" dirty="0">
              <a:solidFill>
                <a:schemeClr val="bg1"/>
              </a:solidFill>
            </a:endParaRPr>
          </a:p>
        </p:txBody>
      </p:sp>
      <p:sp>
        <p:nvSpPr>
          <p:cNvPr id="3" name="Content Placeholder 2"/>
          <p:cNvSpPr>
            <a:spLocks noGrp="1"/>
          </p:cNvSpPr>
          <p:nvPr>
            <p:ph idx="1"/>
          </p:nvPr>
        </p:nvSpPr>
        <p:spPr>
          <a:xfrm>
            <a:off x="866439" y="2563054"/>
            <a:ext cx="7127111" cy="4041011"/>
          </a:xfrm>
        </p:spPr>
        <p:txBody>
          <a:bodyPr>
            <a:normAutofit/>
          </a:bodyPr>
          <a:lstStyle/>
          <a:p>
            <a:r>
              <a:rPr lang="en-US" sz="3600" b="1" dirty="0" smtClean="0"/>
              <a:t>Real</a:t>
            </a:r>
          </a:p>
          <a:p>
            <a:r>
              <a:rPr lang="en-US" sz="3600" b="1" dirty="0" smtClean="0"/>
              <a:t>Additional</a:t>
            </a:r>
          </a:p>
          <a:p>
            <a:r>
              <a:rPr lang="en-US" sz="3600" b="1" dirty="0" smtClean="0"/>
              <a:t>Permanent</a:t>
            </a:r>
            <a:endParaRPr lang="en-US" sz="3600" dirty="0" smtClean="0"/>
          </a:p>
          <a:p>
            <a:r>
              <a:rPr lang="en-US" sz="3600" b="1" dirty="0" smtClean="0"/>
              <a:t>Verified</a:t>
            </a:r>
          </a:p>
          <a:p>
            <a:r>
              <a:rPr lang="en-US" sz="3600" b="1" dirty="0" smtClean="0"/>
              <a:t>Enforceable</a:t>
            </a:r>
            <a:endParaRPr lang="en-US" sz="3600" dirty="0" smtClean="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8243" y="2337667"/>
            <a:ext cx="3846135" cy="3863305"/>
          </a:xfrm>
          <a:prstGeom prst="rect">
            <a:avLst/>
          </a:prstGeom>
        </p:spPr>
      </p:pic>
    </p:spTree>
    <p:extLst>
      <p:ext uri="{BB962C8B-B14F-4D97-AF65-F5344CB8AC3E}">
        <p14:creationId xmlns:p14="http://schemas.microsoft.com/office/powerpoint/2010/main" val="17026536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7429148" cy="709865"/>
          </a:xfrm>
        </p:spPr>
        <p:txBody>
          <a:bodyPr/>
          <a:lstStyle/>
          <a:p>
            <a:r>
              <a:rPr lang="en-US" dirty="0" smtClean="0">
                <a:solidFill>
                  <a:schemeClr val="bg1"/>
                </a:solidFill>
              </a:rPr>
              <a:t>GHG Offsets and CEQA Analysis</a:t>
            </a:r>
            <a:endParaRPr lang="en-US" dirty="0">
              <a:solidFill>
                <a:schemeClr val="bg1"/>
              </a:solidFill>
            </a:endParaRPr>
          </a:p>
        </p:txBody>
      </p:sp>
      <p:sp>
        <p:nvSpPr>
          <p:cNvPr id="3" name="Content Placeholder 2"/>
          <p:cNvSpPr>
            <a:spLocks noGrp="1"/>
          </p:cNvSpPr>
          <p:nvPr>
            <p:ph idx="1"/>
          </p:nvPr>
        </p:nvSpPr>
        <p:spPr>
          <a:xfrm>
            <a:off x="0" y="2503775"/>
            <a:ext cx="6649928" cy="3844893"/>
          </a:xfrm>
        </p:spPr>
        <p:txBody>
          <a:bodyPr>
            <a:normAutofit fontScale="92500" lnSpcReduction="10000"/>
          </a:bodyPr>
          <a:lstStyle/>
          <a:p>
            <a:r>
              <a:rPr lang="en-US" dirty="0" smtClean="0"/>
              <a:t>Under CEQA, does one have to analyze the non-GHG environmental impacts, of foregoing locally/regionally/California GHG reductions vs. GHG reductions outside these jurisdictions with offsets?</a:t>
            </a:r>
          </a:p>
          <a:p>
            <a:pPr lvl="1"/>
            <a:r>
              <a:rPr lang="en-US" dirty="0" smtClean="0"/>
              <a:t>CEQA documents </a:t>
            </a:r>
            <a:r>
              <a:rPr lang="en-US" dirty="0"/>
              <a:t>analyze project effects on all other required subjects separate from GHG </a:t>
            </a:r>
            <a:r>
              <a:rPr lang="en-US" dirty="0" smtClean="0"/>
              <a:t>analysis, so there are no project-related impacts locally or regionally not disclosed.  </a:t>
            </a:r>
          </a:p>
          <a:p>
            <a:pPr lvl="1"/>
            <a:r>
              <a:rPr lang="en-US" dirty="0" smtClean="0"/>
              <a:t>The implementation of GHG offsets outside the region or California does not result in an impact regionally or in California above baseline conditions. </a:t>
            </a:r>
          </a:p>
          <a:p>
            <a:pPr lvl="1"/>
            <a:r>
              <a:rPr lang="en-US" dirty="0" smtClean="0"/>
              <a:t>Instead this is a foregone regional/state benefit but a foregone benefit is not a CEQA impact above baseline conditions.</a:t>
            </a:r>
          </a:p>
          <a:p>
            <a:pPr lvl="1"/>
            <a:r>
              <a:rPr lang="en-US" dirty="0" smtClean="0"/>
              <a:t>Recommend disclosing this in CEQA documents. </a:t>
            </a:r>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360" y="2724347"/>
            <a:ext cx="2021960" cy="2021960"/>
          </a:xfrm>
          <a:prstGeom prst="rect">
            <a:avLst/>
          </a:prstGeom>
        </p:spPr>
      </p:pic>
    </p:spTree>
    <p:extLst>
      <p:ext uri="{BB962C8B-B14F-4D97-AF65-F5344CB8AC3E}">
        <p14:creationId xmlns:p14="http://schemas.microsoft.com/office/powerpoint/2010/main" val="28652565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Sonoma County CAP</a:t>
            </a:r>
            <a:endParaRPr lang="en-US" dirty="0"/>
          </a:p>
        </p:txBody>
      </p:sp>
      <p:sp>
        <p:nvSpPr>
          <p:cNvPr id="2" name="Content Placeholder 1"/>
          <p:cNvSpPr>
            <a:spLocks noGrp="1"/>
          </p:cNvSpPr>
          <p:nvPr>
            <p:ph idx="1"/>
          </p:nvPr>
        </p:nvSpPr>
        <p:spPr>
          <a:xfrm>
            <a:off x="394825" y="2196130"/>
            <a:ext cx="8532359" cy="4661869"/>
          </a:xfrm>
        </p:spPr>
        <p:txBody>
          <a:bodyPr>
            <a:normAutofit fontScale="85000" lnSpcReduction="10000"/>
          </a:bodyPr>
          <a:lstStyle/>
          <a:p>
            <a:r>
              <a:rPr lang="en-US" dirty="0" smtClean="0"/>
              <a:t>Sonoma County Climate Action Plan EIR was challenged by California Riverwatch:</a:t>
            </a:r>
          </a:p>
          <a:p>
            <a:r>
              <a:rPr lang="en-US" dirty="0" smtClean="0"/>
              <a:t>Plaintiff: GHG inventory should include Sonoma County visitor travel emissions to the County and global transportation emissions of delivery of Sonoma wine to market.</a:t>
            </a:r>
          </a:p>
          <a:p>
            <a:r>
              <a:rPr lang="en-US" i="1" dirty="0" smtClean="0"/>
              <a:t>Reality: GHG inventory followed established inventory protocols</a:t>
            </a:r>
          </a:p>
          <a:p>
            <a:r>
              <a:rPr lang="en-US" dirty="0" smtClean="0"/>
              <a:t>Plaintiff: CAP measures uncertainty due to too much implementation flexibility.</a:t>
            </a:r>
          </a:p>
          <a:p>
            <a:r>
              <a:rPr lang="en-US" i="1" dirty="0" smtClean="0"/>
              <a:t>Reality: Measures included performance standards for GHG reductions.</a:t>
            </a:r>
          </a:p>
          <a:p>
            <a:r>
              <a:rPr lang="en-US" dirty="0" smtClean="0"/>
              <a:t>Plaintiff: EIR should have analyzed moratorium on vineyard, winery, and tourist serving development and should not have analyzed offsets.</a:t>
            </a:r>
          </a:p>
          <a:p>
            <a:r>
              <a:rPr lang="en-US" i="1" dirty="0" smtClean="0"/>
              <a:t>Reality: Moratorium not consistent with adopted City and County General Plans and thus not feasible and inconsistent with project objectives.</a:t>
            </a:r>
          </a:p>
          <a:p>
            <a:r>
              <a:rPr lang="en-US" dirty="0" smtClean="0"/>
              <a:t>Superior Court ruled in favor of plaintiff; Superior Court ruling not precedent.</a:t>
            </a:r>
          </a:p>
          <a:p>
            <a:r>
              <a:rPr lang="en-US" dirty="0" smtClean="0"/>
              <a:t>Resolution:</a:t>
            </a:r>
          </a:p>
          <a:p>
            <a:pPr lvl="1"/>
            <a:r>
              <a:rPr lang="en-US" dirty="0" smtClean="0"/>
              <a:t>“</a:t>
            </a:r>
            <a:r>
              <a:rPr lang="en-US" i="1" dirty="0" smtClean="0"/>
              <a:t>Now</a:t>
            </a:r>
            <a:r>
              <a:rPr lang="en-US" i="1" dirty="0"/>
              <a:t>, the county will have to amend its plan or start from scratch and create a new </a:t>
            </a:r>
            <a:r>
              <a:rPr lang="en-US" i="1" dirty="0" smtClean="0"/>
              <a:t>one</a:t>
            </a:r>
            <a:r>
              <a:rPr lang="en-US" dirty="0" smtClean="0"/>
              <a:t>” - lead </a:t>
            </a:r>
            <a:r>
              <a:rPr lang="en-US" dirty="0"/>
              <a:t>attorney for River </a:t>
            </a:r>
            <a:r>
              <a:rPr lang="en-US" dirty="0" smtClean="0"/>
              <a:t>Watch.</a:t>
            </a:r>
          </a:p>
          <a:p>
            <a:pPr lvl="1"/>
            <a:r>
              <a:rPr lang="en-US" dirty="0" smtClean="0"/>
              <a:t>Lawsuit settlement:  Riverwatch did not require any changes in CAP. EIR                          decertified (no CEQA tiering). Riverwatch received legal fees.</a:t>
            </a:r>
            <a:endParaRPr lang="en-US" dirty="0"/>
          </a:p>
        </p:txBody>
      </p:sp>
      <p:sp>
        <p:nvSpPr>
          <p:cNvPr id="4" name="AutoShape 2" descr="Image result for Sonoma County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9642" y="433810"/>
            <a:ext cx="1609418" cy="1660395"/>
          </a:xfrm>
          <a:prstGeom prst="rect">
            <a:avLst/>
          </a:prstGeom>
        </p:spPr>
      </p:pic>
    </p:spTree>
    <p:extLst>
      <p:ext uri="{BB962C8B-B14F-4D97-AF65-F5344CB8AC3E}">
        <p14:creationId xmlns:p14="http://schemas.microsoft.com/office/powerpoint/2010/main" val="2061097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6439" y="927099"/>
            <a:ext cx="7655391" cy="709865"/>
          </a:xfrm>
        </p:spPr>
        <p:txBody>
          <a:bodyPr/>
          <a:lstStyle/>
          <a:p>
            <a:r>
              <a:rPr lang="en-US" dirty="0" smtClean="0"/>
              <a:t>AEP White Paper</a:t>
            </a:r>
            <a:endParaRPr lang="en-US" dirty="0"/>
          </a:p>
        </p:txBody>
      </p:sp>
      <p:sp>
        <p:nvSpPr>
          <p:cNvPr id="2" name="Content Placeholder 1"/>
          <p:cNvSpPr>
            <a:spLocks noGrp="1"/>
          </p:cNvSpPr>
          <p:nvPr>
            <p:ph idx="1"/>
          </p:nvPr>
        </p:nvSpPr>
        <p:spPr>
          <a:xfrm>
            <a:off x="441959" y="2346960"/>
            <a:ext cx="8001001" cy="4282440"/>
          </a:xfrm>
        </p:spPr>
        <p:txBody>
          <a:bodyPr>
            <a:noAutofit/>
          </a:bodyPr>
          <a:lstStyle/>
          <a:p>
            <a:r>
              <a:rPr lang="en-US" dirty="0" smtClean="0"/>
              <a:t>Provide a Review and Statistical Analysis of Climate Action Plans Throughout California (1,200 CAPs )</a:t>
            </a:r>
          </a:p>
          <a:p>
            <a:r>
              <a:rPr lang="en-US" dirty="0" smtClean="0"/>
              <a:t>Refined sample Population (100 CAPs)</a:t>
            </a:r>
          </a:p>
          <a:p>
            <a:r>
              <a:rPr lang="en-US" dirty="0" smtClean="0"/>
              <a:t>Focus on Qualified Climate Action Plans (60 CAPs)</a:t>
            </a:r>
            <a:endParaRPr lang="en-US" dirty="0"/>
          </a:p>
          <a:p>
            <a:r>
              <a:rPr lang="en-US" dirty="0" smtClean="0"/>
              <a:t>Provide In-depth Analysis of 9 Climate Action Plans</a:t>
            </a:r>
          </a:p>
          <a:p>
            <a:pPr lvl="1"/>
            <a:r>
              <a:rPr lang="en-US" dirty="0" smtClean="0"/>
              <a:t>Equal distribution between Northern California and Southern California</a:t>
            </a:r>
          </a:p>
          <a:p>
            <a:pPr lvl="1"/>
            <a:r>
              <a:rPr lang="en-US" dirty="0" smtClean="0"/>
              <a:t>Equal distribution between urban, suburban, and rural communities</a:t>
            </a:r>
          </a:p>
          <a:p>
            <a:pPr lvl="1"/>
            <a:r>
              <a:rPr lang="en-US" dirty="0" smtClean="0"/>
              <a:t>Representation of both coastal and inland communities</a:t>
            </a:r>
          </a:p>
          <a:p>
            <a:pPr lvl="1"/>
            <a:r>
              <a:rPr lang="en-US" dirty="0" smtClean="0"/>
              <a:t>Representation of rural mountain community </a:t>
            </a:r>
          </a:p>
          <a:p>
            <a:pPr lvl="1"/>
            <a:r>
              <a:rPr lang="en-US" dirty="0" smtClean="0"/>
              <a:t>Two county CAPs</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447" y="6167861"/>
            <a:ext cx="874390" cy="500493"/>
          </a:xfrm>
          <a:prstGeom prst="rect">
            <a:avLst/>
          </a:prstGeom>
        </p:spPr>
      </p:pic>
    </p:spTree>
    <p:extLst>
      <p:ext uri="{BB962C8B-B14F-4D97-AF65-F5344CB8AC3E}">
        <p14:creationId xmlns:p14="http://schemas.microsoft.com/office/powerpoint/2010/main" val="2249803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Golden State Warriors Arena</a:t>
            </a:r>
            <a:endParaRPr lang="en-US" dirty="0"/>
          </a:p>
        </p:txBody>
      </p:sp>
      <p:sp>
        <p:nvSpPr>
          <p:cNvPr id="2" name="Content Placeholder 1"/>
          <p:cNvSpPr>
            <a:spLocks noGrp="1"/>
          </p:cNvSpPr>
          <p:nvPr>
            <p:ph idx="1"/>
          </p:nvPr>
        </p:nvSpPr>
        <p:spPr>
          <a:xfrm>
            <a:off x="470239" y="2318680"/>
            <a:ext cx="8001001" cy="4282440"/>
          </a:xfrm>
        </p:spPr>
        <p:txBody>
          <a:bodyPr>
            <a:noAutofit/>
          </a:bodyPr>
          <a:lstStyle/>
          <a:p>
            <a:r>
              <a:rPr lang="en-US" i="1" dirty="0"/>
              <a:t>Mission Bay Alliance v. Office of Community Investment and </a:t>
            </a:r>
            <a:r>
              <a:rPr lang="en-US" i="1" dirty="0" smtClean="0"/>
              <a:t>Infrastructure</a:t>
            </a:r>
          </a:p>
          <a:p>
            <a:r>
              <a:rPr lang="en-US" dirty="0" smtClean="0"/>
              <a:t>Project</a:t>
            </a:r>
            <a:r>
              <a:rPr lang="en-US" dirty="0"/>
              <a:t>: The Golden State Warriors new arena complex at Mission Bay south of downtown San Francisco </a:t>
            </a:r>
          </a:p>
          <a:p>
            <a:r>
              <a:rPr lang="en-US" dirty="0"/>
              <a:t>CEQA document: 2015 supplemental EIR tiered to a 1998 subsequent EIR tiered to the 1990 Mission Bay plan EIR</a:t>
            </a:r>
          </a:p>
          <a:p>
            <a:r>
              <a:rPr lang="en-US" dirty="0"/>
              <a:t>Court of Appeal upheld the adequacy of the 2015 SEIR: </a:t>
            </a:r>
          </a:p>
          <a:p>
            <a:pPr lvl="1"/>
            <a:r>
              <a:rPr lang="en-US" dirty="0"/>
              <a:t>Substantial evidence supported the SEIR’s key determinations and </a:t>
            </a:r>
            <a:r>
              <a:rPr lang="en-US" dirty="0" smtClean="0"/>
              <a:t>conclusions</a:t>
            </a:r>
          </a:p>
          <a:p>
            <a:pPr lvl="1"/>
            <a:r>
              <a:rPr lang="en-US" dirty="0"/>
              <a:t>The analysis properly relied on city GHG reduction strategies to conclude that impacts would be less than significant </a:t>
            </a:r>
          </a:p>
          <a:p>
            <a:pPr lvl="1"/>
            <a:r>
              <a:rPr lang="en-US" dirty="0"/>
              <a:t>Qualitative approach and reliance on standards complied with CEQA</a:t>
            </a:r>
          </a:p>
          <a:p>
            <a:pPr lvl="1"/>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5490" y="479314"/>
            <a:ext cx="1605434" cy="1605434"/>
          </a:xfrm>
          <a:prstGeom prst="rect">
            <a:avLst/>
          </a:prstGeom>
        </p:spPr>
      </p:pic>
    </p:spTree>
    <p:extLst>
      <p:ext uri="{BB962C8B-B14F-4D97-AF65-F5344CB8AC3E}">
        <p14:creationId xmlns:p14="http://schemas.microsoft.com/office/powerpoint/2010/main" val="1157447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Questions</a:t>
            </a:r>
            <a:endParaRPr lang="en-US" dirty="0"/>
          </a:p>
        </p:txBody>
      </p:sp>
      <p:pic>
        <p:nvPicPr>
          <p:cNvPr id="6" name="Picture 4" descr="C:\Users\mhendrix\AppData\Local\Microsoft\Windows\Temporary Internet Files\Content.IE5\SIT0UX21\question-marks[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2937" y="2297185"/>
            <a:ext cx="5715000" cy="4292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274" y="6183069"/>
            <a:ext cx="874390" cy="500493"/>
          </a:xfrm>
          <a:prstGeom prst="rect">
            <a:avLst/>
          </a:prstGeom>
        </p:spPr>
      </p:pic>
    </p:spTree>
    <p:extLst>
      <p:ext uri="{BB962C8B-B14F-4D97-AF65-F5344CB8AC3E}">
        <p14:creationId xmlns:p14="http://schemas.microsoft.com/office/powerpoint/2010/main" val="2451930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583733" y="834763"/>
            <a:ext cx="8195904" cy="714375"/>
          </a:xfrm>
        </p:spPr>
        <p:txBody>
          <a:bodyPr/>
          <a:lstStyle/>
          <a:p>
            <a:r>
              <a:rPr lang="en-US" dirty="0"/>
              <a:t>Thanks…and Contact Information</a:t>
            </a:r>
          </a:p>
        </p:txBody>
      </p:sp>
      <p:sp>
        <p:nvSpPr>
          <p:cNvPr id="45059" name="Content Placeholder 2"/>
          <p:cNvSpPr>
            <a:spLocks noGrp="1"/>
          </p:cNvSpPr>
          <p:nvPr>
            <p:ph idx="1"/>
          </p:nvPr>
        </p:nvSpPr>
        <p:spPr>
          <a:xfrm>
            <a:off x="632289" y="2753032"/>
            <a:ext cx="3646783" cy="1582994"/>
          </a:xfrm>
        </p:spPr>
        <p:txBody>
          <a:bodyPr>
            <a:normAutofit/>
          </a:bodyPr>
          <a:lstStyle/>
          <a:p>
            <a:pPr>
              <a:defRPr/>
            </a:pPr>
            <a:r>
              <a:rPr lang="en-US" sz="2200" b="1" dirty="0"/>
              <a:t>Rich Walter, </a:t>
            </a:r>
            <a:r>
              <a:rPr lang="en-US" sz="2200" b="1" dirty="0" smtClean="0"/>
              <a:t>ICF</a:t>
            </a:r>
          </a:p>
          <a:p>
            <a:pPr lvl="1">
              <a:defRPr/>
            </a:pPr>
            <a:r>
              <a:rPr lang="en-US" sz="2000" dirty="0" smtClean="0"/>
              <a:t>Rich.Walter@icf.com</a:t>
            </a:r>
            <a:endParaRPr lang="en-US" sz="2000" dirty="0"/>
          </a:p>
          <a:p>
            <a:pPr lvl="1">
              <a:defRPr/>
            </a:pPr>
            <a:r>
              <a:rPr lang="en-US" sz="2000" dirty="0" smtClean="0">
                <a:solidFill>
                  <a:schemeClr val="tx1"/>
                </a:solidFill>
              </a:rPr>
              <a:t>Tel: 510-290-1860</a:t>
            </a:r>
          </a:p>
          <a:p>
            <a:pPr>
              <a:defRPr/>
            </a:pPr>
            <a:endParaRPr lang="en-US" sz="2200" dirty="0" smtClean="0">
              <a:solidFill>
                <a:schemeClr val="tx1"/>
              </a:solidFill>
            </a:endParaRPr>
          </a:p>
          <a:p>
            <a:pPr lvl="1">
              <a:defRPr/>
            </a:pPr>
            <a:endParaRPr lang="en-US" sz="2000" dirty="0" smtClean="0">
              <a:solidFill>
                <a:schemeClr val="tx1"/>
              </a:solidFill>
            </a:endParaRPr>
          </a:p>
          <a:p>
            <a:pPr lvl="1">
              <a:defRPr/>
            </a:pPr>
            <a:endParaRPr lang="en-US" sz="2000" dirty="0">
              <a:solidFill>
                <a:schemeClr val="tx1"/>
              </a:solidFill>
            </a:endParaRPr>
          </a:p>
          <a:p>
            <a:pPr>
              <a:defRPr/>
            </a:pPr>
            <a:endParaRPr lang="en-US" sz="2000" dirty="0"/>
          </a:p>
          <a:p>
            <a:pPr>
              <a:defRPr/>
            </a:pPr>
            <a:endParaRPr lang="en-US" sz="2000" dirty="0"/>
          </a:p>
          <a:p>
            <a:pPr lvl="1">
              <a:defRPr/>
            </a:pPr>
            <a:endParaRPr lang="en-US" sz="2000" dirty="0"/>
          </a:p>
          <a:p>
            <a:pPr>
              <a:defRPr/>
            </a:pPr>
            <a:endParaRPr lang="en-US" sz="2000" dirty="0"/>
          </a:p>
          <a:p>
            <a:pPr>
              <a:defRPr/>
            </a:pPr>
            <a:endParaRPr lang="en-US" sz="2000" dirty="0"/>
          </a:p>
        </p:txBody>
      </p:sp>
      <p:sp>
        <p:nvSpPr>
          <p:cNvPr id="2" name="Rectangle 1"/>
          <p:cNvSpPr/>
          <p:nvPr/>
        </p:nvSpPr>
        <p:spPr>
          <a:xfrm>
            <a:off x="4419749" y="2753032"/>
            <a:ext cx="4395019" cy="1169551"/>
          </a:xfrm>
          <a:prstGeom prst="rect">
            <a:avLst/>
          </a:prstGeom>
        </p:spPr>
        <p:txBody>
          <a:bodyPr wrap="square">
            <a:spAutoFit/>
          </a:bodyPr>
          <a:lstStyle/>
          <a:p>
            <a:r>
              <a:rPr lang="en-US" dirty="0"/>
              <a:t>Link to AEP Climate Change Committee White Papers</a:t>
            </a:r>
            <a:r>
              <a:rPr lang="en-US" dirty="0" smtClean="0"/>
              <a:t>:</a:t>
            </a:r>
          </a:p>
          <a:p>
            <a:r>
              <a:rPr lang="en-US" sz="1600" b="0" dirty="0"/>
              <a:t>https://</a:t>
            </a:r>
            <a:r>
              <a:rPr lang="en-US" sz="1600" b="0" dirty="0" smtClean="0"/>
              <a:t>www.califaep.org/climate-change</a:t>
            </a:r>
          </a:p>
          <a:p>
            <a:endParaRPr lang="en-US"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6828" y="3817770"/>
            <a:ext cx="1513872" cy="2209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648275" y="4487979"/>
            <a:ext cx="3996461" cy="1582994"/>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fontAlgn="auto">
              <a:defRPr/>
            </a:pPr>
            <a:r>
              <a:rPr lang="en-US" sz="2200" b="1" dirty="0" smtClean="0"/>
              <a:t>Michael Hendrix, LSA</a:t>
            </a:r>
          </a:p>
          <a:p>
            <a:pPr lvl="1" fontAlgn="auto">
              <a:defRPr/>
            </a:pPr>
            <a:r>
              <a:rPr lang="en-US" sz="2000" dirty="0" smtClean="0"/>
              <a:t>Michael.Hendrix@LSA.net</a:t>
            </a:r>
          </a:p>
          <a:p>
            <a:pPr lvl="1" fontAlgn="auto">
              <a:defRPr/>
            </a:pPr>
            <a:r>
              <a:rPr lang="en-US" sz="2000" dirty="0" smtClean="0">
                <a:solidFill>
                  <a:schemeClr val="tx1"/>
                </a:solidFill>
              </a:rPr>
              <a:t>Tel: 951-236-1896</a:t>
            </a:r>
          </a:p>
          <a:p>
            <a:pPr lvl="1" fontAlgn="auto">
              <a:defRPr/>
            </a:pPr>
            <a:endParaRPr lang="en-US" sz="2000" dirty="0" smtClean="0">
              <a:solidFill>
                <a:schemeClr val="tx1"/>
              </a:solidFill>
            </a:endParaRPr>
          </a:p>
          <a:p>
            <a:pPr fontAlgn="auto">
              <a:defRPr/>
            </a:pPr>
            <a:endParaRPr lang="en-US" sz="2000" dirty="0" smtClean="0"/>
          </a:p>
          <a:p>
            <a:pPr fontAlgn="auto">
              <a:defRPr/>
            </a:pPr>
            <a:endParaRPr lang="en-US" sz="2000" dirty="0" smtClean="0"/>
          </a:p>
          <a:p>
            <a:pPr lvl="1" fontAlgn="auto">
              <a:defRPr/>
            </a:pPr>
            <a:endParaRPr lang="en-US" sz="2000" dirty="0" smtClean="0"/>
          </a:p>
          <a:p>
            <a:pPr fontAlgn="auto">
              <a:defRPr/>
            </a:pPr>
            <a:endParaRPr lang="en-US" sz="2000" dirty="0" smtClean="0"/>
          </a:p>
          <a:p>
            <a:pPr fontAlgn="auto">
              <a:defRPr/>
            </a:pPr>
            <a:endParaRPr lang="en-US" sz="20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274" y="6183069"/>
            <a:ext cx="874390" cy="500493"/>
          </a:xfrm>
          <a:prstGeom prst="rect">
            <a:avLst/>
          </a:prstGeom>
        </p:spPr>
      </p:pic>
    </p:spTree>
    <p:extLst>
      <p:ext uri="{BB962C8B-B14F-4D97-AF65-F5344CB8AC3E}">
        <p14:creationId xmlns:p14="http://schemas.microsoft.com/office/powerpoint/2010/main" val="967496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6439" y="927099"/>
            <a:ext cx="7655391" cy="709865"/>
          </a:xfrm>
        </p:spPr>
        <p:txBody>
          <a:bodyPr/>
          <a:lstStyle/>
          <a:p>
            <a:r>
              <a:rPr lang="en-US" dirty="0" smtClean="0"/>
              <a:t>AEP White Paper</a:t>
            </a:r>
            <a:endParaRPr lang="en-US" dirty="0"/>
          </a:p>
        </p:txBody>
      </p:sp>
      <p:sp>
        <p:nvSpPr>
          <p:cNvPr id="2" name="Content Placeholder 1"/>
          <p:cNvSpPr>
            <a:spLocks noGrp="1"/>
          </p:cNvSpPr>
          <p:nvPr>
            <p:ph idx="1"/>
          </p:nvPr>
        </p:nvSpPr>
        <p:spPr>
          <a:xfrm>
            <a:off x="441959" y="2346960"/>
            <a:ext cx="8608523" cy="4282440"/>
          </a:xfrm>
        </p:spPr>
        <p:txBody>
          <a:bodyPr>
            <a:noAutofit/>
          </a:bodyPr>
          <a:lstStyle/>
          <a:p>
            <a:r>
              <a:rPr lang="en-US" dirty="0" smtClean="0"/>
              <a:t>Provide In-depth Analysis of 9 Climate Action Plans</a:t>
            </a:r>
          </a:p>
          <a:p>
            <a:pPr lvl="1"/>
            <a:r>
              <a:rPr lang="en-US" dirty="0" smtClean="0"/>
              <a:t>City of San Diego CAP (Urban So Cal coast)</a:t>
            </a:r>
          </a:p>
          <a:p>
            <a:pPr lvl="1"/>
            <a:r>
              <a:rPr lang="en-US" dirty="0" smtClean="0"/>
              <a:t>City of Paso Robles CAP (rural central coast)</a:t>
            </a:r>
          </a:p>
          <a:p>
            <a:pPr lvl="1"/>
            <a:r>
              <a:rPr lang="en-US" dirty="0" smtClean="0"/>
              <a:t>County of Marin CAP (Northern California County)</a:t>
            </a:r>
          </a:p>
          <a:p>
            <a:pPr lvl="1"/>
            <a:r>
              <a:rPr lang="en-US" dirty="0" smtClean="0"/>
              <a:t>City of Emeryville (Suburban Northern California coast)</a:t>
            </a:r>
          </a:p>
          <a:p>
            <a:pPr lvl="1"/>
            <a:r>
              <a:rPr lang="en-US" dirty="0" smtClean="0"/>
              <a:t>City of Murrieta (Southern California suburban inland)</a:t>
            </a:r>
          </a:p>
          <a:p>
            <a:pPr lvl="1"/>
            <a:r>
              <a:rPr lang="en-US" dirty="0" smtClean="0"/>
              <a:t>County of Mono CAP (Rural Central California inland mountain community)</a:t>
            </a:r>
          </a:p>
          <a:p>
            <a:pPr lvl="1"/>
            <a:r>
              <a:rPr lang="en-US" dirty="0" smtClean="0"/>
              <a:t>City of San Francisco CAP (urban Bay Area)</a:t>
            </a:r>
            <a:endParaRPr lang="en-US" dirty="0"/>
          </a:p>
          <a:p>
            <a:pPr lvl="1"/>
            <a:r>
              <a:rPr lang="en-US" dirty="0" smtClean="0"/>
              <a:t>City of Hesperia CAP (High Desert suburban community)</a:t>
            </a:r>
          </a:p>
          <a:p>
            <a:pPr lvl="1"/>
            <a:r>
              <a:rPr lang="en-US" dirty="0" smtClean="0"/>
              <a:t>City of Walnut Creek CAP (Suburban Bay Area community)</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447" y="6167861"/>
            <a:ext cx="874390" cy="500493"/>
          </a:xfrm>
          <a:prstGeom prst="rect">
            <a:avLst/>
          </a:prstGeom>
        </p:spPr>
      </p:pic>
    </p:spTree>
    <p:extLst>
      <p:ext uri="{BB962C8B-B14F-4D97-AF65-F5344CB8AC3E}">
        <p14:creationId xmlns:p14="http://schemas.microsoft.com/office/powerpoint/2010/main" val="59841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6439" y="927099"/>
            <a:ext cx="7655391" cy="709865"/>
          </a:xfrm>
        </p:spPr>
        <p:txBody>
          <a:bodyPr/>
          <a:lstStyle/>
          <a:p>
            <a:r>
              <a:rPr lang="en-US" dirty="0" smtClean="0"/>
              <a:t>Surprises in the Review</a:t>
            </a:r>
            <a:endParaRPr lang="en-US" dirty="0"/>
          </a:p>
        </p:txBody>
      </p:sp>
      <p:sp>
        <p:nvSpPr>
          <p:cNvPr id="2" name="Content Placeholder 1"/>
          <p:cNvSpPr>
            <a:spLocks noGrp="1"/>
          </p:cNvSpPr>
          <p:nvPr>
            <p:ph idx="1"/>
          </p:nvPr>
        </p:nvSpPr>
        <p:spPr>
          <a:xfrm>
            <a:off x="441959" y="2274223"/>
            <a:ext cx="8608523" cy="4282440"/>
          </a:xfrm>
        </p:spPr>
        <p:txBody>
          <a:bodyPr>
            <a:noAutofit/>
          </a:bodyPr>
          <a:lstStyle/>
          <a:p>
            <a:r>
              <a:rPr lang="en-US" dirty="0" smtClean="0"/>
              <a:t>Just because a CAP is not “Qualified” does not mean they are not effective.</a:t>
            </a:r>
          </a:p>
          <a:p>
            <a:pPr lvl="1"/>
            <a:r>
              <a:rPr lang="en-US" dirty="0" smtClean="0"/>
              <a:t>Example: City of Arcata CAP</a:t>
            </a:r>
          </a:p>
          <a:p>
            <a:pPr lvl="2"/>
            <a:r>
              <a:rPr lang="en-US" dirty="0" smtClean="0"/>
              <a:t>Adopted without CEQA review in 2006 with a </a:t>
            </a:r>
            <a:r>
              <a:rPr lang="en-US" dirty="0" smtClean="0"/>
              <a:t>Reduction goal of 20% below year 2000 levels by 2012.</a:t>
            </a:r>
            <a:endParaRPr lang="en-US" dirty="0" smtClean="0"/>
          </a:p>
          <a:p>
            <a:pPr lvl="2"/>
            <a:r>
              <a:rPr lang="en-US" dirty="0" smtClean="0"/>
              <a:t>Committed to updating Inventories every five years</a:t>
            </a:r>
          </a:p>
          <a:p>
            <a:pPr lvl="2"/>
            <a:r>
              <a:rPr lang="en-US" dirty="0" smtClean="0"/>
              <a:t>2011 Inventory indicated achievement of the </a:t>
            </a:r>
            <a:r>
              <a:rPr lang="en-US" dirty="0" smtClean="0"/>
              <a:t>2012 </a:t>
            </a:r>
            <a:r>
              <a:rPr lang="en-US" dirty="0" smtClean="0"/>
              <a:t>reduction target</a:t>
            </a:r>
          </a:p>
          <a:p>
            <a:pPr lvl="2"/>
            <a:r>
              <a:rPr lang="en-US" dirty="0" smtClean="0"/>
              <a:t>2016 inventory update indicates </a:t>
            </a:r>
            <a:r>
              <a:rPr lang="en-US" dirty="0" smtClean="0"/>
              <a:t>that the City surpassed an </a:t>
            </a:r>
            <a:r>
              <a:rPr lang="en-US" dirty="0" smtClean="0"/>
              <a:t>AB 32 compliant 2020 Reduction Target if Arcata had adopted one, which they have not.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447" y="6167861"/>
            <a:ext cx="874390" cy="50049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6932" y="5205844"/>
            <a:ext cx="2113209" cy="1400163"/>
          </a:xfrm>
          <a:prstGeom prst="rect">
            <a:avLst/>
          </a:prstGeom>
        </p:spPr>
      </p:pic>
    </p:spTree>
    <p:extLst>
      <p:ext uri="{BB962C8B-B14F-4D97-AF65-F5344CB8AC3E}">
        <p14:creationId xmlns:p14="http://schemas.microsoft.com/office/powerpoint/2010/main" val="1443009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CAPs and General Plans</a:t>
            </a:r>
            <a:endParaRPr lang="en-US" dirty="0"/>
          </a:p>
        </p:txBody>
      </p:sp>
      <p:sp>
        <p:nvSpPr>
          <p:cNvPr id="2" name="Content Placeholder 1"/>
          <p:cNvSpPr>
            <a:spLocks noGrp="1"/>
          </p:cNvSpPr>
          <p:nvPr>
            <p:ph idx="1"/>
          </p:nvPr>
        </p:nvSpPr>
        <p:spPr>
          <a:xfrm>
            <a:off x="0" y="2186704"/>
            <a:ext cx="5081047" cy="4671296"/>
          </a:xfrm>
        </p:spPr>
        <p:txBody>
          <a:bodyPr>
            <a:normAutofit fontScale="77500" lnSpcReduction="20000"/>
          </a:bodyPr>
          <a:lstStyle/>
          <a:p>
            <a:r>
              <a:rPr lang="en-US" dirty="0" smtClean="0"/>
              <a:t>Option 1: Combine GP and CAP</a:t>
            </a:r>
          </a:p>
          <a:p>
            <a:pPr lvl="1"/>
            <a:r>
              <a:rPr lang="en-US" dirty="0" smtClean="0"/>
              <a:t>Advantages:  Consistency; land use strategies; CEQA </a:t>
            </a:r>
          </a:p>
          <a:p>
            <a:pPr lvl="1"/>
            <a:r>
              <a:rPr lang="en-US" dirty="0" smtClean="0"/>
              <a:t>Disadvantages:  CAP revisions must be GP revisions</a:t>
            </a:r>
          </a:p>
          <a:p>
            <a:r>
              <a:rPr lang="en-US" b="1" dirty="0" smtClean="0"/>
              <a:t>Option 2: GP and CAP at the same time, but not together</a:t>
            </a:r>
          </a:p>
          <a:p>
            <a:pPr lvl="1"/>
            <a:r>
              <a:rPr lang="en-US" b="1" dirty="0" smtClean="0"/>
              <a:t> </a:t>
            </a:r>
            <a:r>
              <a:rPr lang="en-US" b="1" dirty="0"/>
              <a:t>Advantages:  </a:t>
            </a:r>
            <a:r>
              <a:rPr lang="en-US" b="1" dirty="0" smtClean="0"/>
              <a:t>Consistency; land </a:t>
            </a:r>
            <a:r>
              <a:rPr lang="en-US" b="1" dirty="0"/>
              <a:t>use strategies; </a:t>
            </a:r>
            <a:r>
              <a:rPr lang="en-US" b="1" dirty="0" smtClean="0"/>
              <a:t>CEQA; CAP not in GP </a:t>
            </a:r>
            <a:endParaRPr lang="en-US" b="1" dirty="0"/>
          </a:p>
          <a:p>
            <a:pPr lvl="1"/>
            <a:r>
              <a:rPr lang="en-US" b="1" dirty="0" smtClean="0"/>
              <a:t> Disadvantages</a:t>
            </a:r>
            <a:r>
              <a:rPr lang="en-US" b="1" dirty="0"/>
              <a:t>:  </a:t>
            </a:r>
            <a:r>
              <a:rPr lang="en-US" b="1" dirty="0" smtClean="0"/>
              <a:t>Larger process, potential for more controversy</a:t>
            </a:r>
            <a:endParaRPr lang="en-US" b="1" dirty="0"/>
          </a:p>
          <a:p>
            <a:r>
              <a:rPr lang="en-US" dirty="0" smtClean="0"/>
              <a:t>Option 3: CAP as mitigation measure for GP</a:t>
            </a:r>
          </a:p>
          <a:p>
            <a:pPr lvl="1"/>
            <a:r>
              <a:rPr lang="en-US" dirty="0"/>
              <a:t>Advantages:  </a:t>
            </a:r>
            <a:r>
              <a:rPr lang="en-US" dirty="0" smtClean="0"/>
              <a:t>GP not embroiled in CAP details and issues</a:t>
            </a:r>
            <a:endParaRPr lang="en-US" dirty="0"/>
          </a:p>
          <a:p>
            <a:pPr lvl="1"/>
            <a:r>
              <a:rPr lang="en-US" dirty="0"/>
              <a:t>Disadvantages:  </a:t>
            </a:r>
            <a:r>
              <a:rPr lang="en-US" dirty="0" smtClean="0"/>
              <a:t>Lack of consistency; </a:t>
            </a:r>
            <a:r>
              <a:rPr lang="en-US" dirty="0"/>
              <a:t>s</a:t>
            </a:r>
            <a:r>
              <a:rPr lang="en-US" dirty="0" smtClean="0"/>
              <a:t>eparate CEQA for CAP</a:t>
            </a:r>
          </a:p>
          <a:p>
            <a:r>
              <a:rPr lang="en-US" dirty="0"/>
              <a:t>Option </a:t>
            </a:r>
            <a:r>
              <a:rPr lang="en-US" dirty="0" smtClean="0"/>
              <a:t>4: </a:t>
            </a:r>
            <a:r>
              <a:rPr lang="en-US" dirty="0"/>
              <a:t>CAP </a:t>
            </a:r>
            <a:r>
              <a:rPr lang="en-US" dirty="0" smtClean="0"/>
              <a:t>and GP at separate times</a:t>
            </a:r>
            <a:endParaRPr lang="en-US" dirty="0"/>
          </a:p>
          <a:p>
            <a:pPr lvl="1"/>
            <a:r>
              <a:rPr lang="en-US" dirty="0"/>
              <a:t>Advantages:  GP not embroiled in CAP details and issues</a:t>
            </a:r>
          </a:p>
          <a:p>
            <a:pPr lvl="1"/>
            <a:r>
              <a:rPr lang="en-US" dirty="0"/>
              <a:t>Disadvantages:  Lack of consistency; separate CEQA for CAP</a:t>
            </a:r>
          </a:p>
          <a:p>
            <a:pPr lvl="1"/>
            <a:endParaRPr lang="en-US" dirty="0"/>
          </a:p>
          <a:p>
            <a:endParaRPr lang="en-US" dirty="0" smtClean="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184" y="2422256"/>
            <a:ext cx="3746747" cy="2941595"/>
          </a:xfrm>
          <a:prstGeom prst="rect">
            <a:avLst/>
          </a:prstGeom>
        </p:spPr>
      </p:pic>
    </p:spTree>
    <p:extLst>
      <p:ext uri="{BB962C8B-B14F-4D97-AF65-F5344CB8AC3E}">
        <p14:creationId xmlns:p14="http://schemas.microsoft.com/office/powerpoint/2010/main" val="2222088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6440" y="927099"/>
            <a:ext cx="7576520" cy="709865"/>
          </a:xfrm>
        </p:spPr>
        <p:txBody>
          <a:bodyPr/>
          <a:lstStyle/>
          <a:p>
            <a:r>
              <a:rPr lang="en-US" dirty="0" smtClean="0"/>
              <a:t>GHG Reduction Measure Formulation</a:t>
            </a:r>
            <a:endParaRPr lang="en-US" dirty="0"/>
          </a:p>
        </p:txBody>
      </p:sp>
      <p:sp>
        <p:nvSpPr>
          <p:cNvPr id="2" name="Content Placeholder 1"/>
          <p:cNvSpPr>
            <a:spLocks noGrp="1"/>
          </p:cNvSpPr>
          <p:nvPr>
            <p:ph idx="1"/>
          </p:nvPr>
        </p:nvSpPr>
        <p:spPr>
          <a:xfrm>
            <a:off x="404252" y="3308807"/>
            <a:ext cx="4620235" cy="3141483"/>
          </a:xfrm>
        </p:spPr>
        <p:txBody>
          <a:bodyPr>
            <a:normAutofit fontScale="92500" lnSpcReduction="10000"/>
          </a:bodyPr>
          <a:lstStyle/>
          <a:p>
            <a:r>
              <a:rPr lang="en-US" dirty="0" smtClean="0"/>
              <a:t>Mandatory measures</a:t>
            </a:r>
          </a:p>
          <a:p>
            <a:pPr lvl="1"/>
            <a:r>
              <a:rPr lang="en-US" dirty="0" smtClean="0"/>
              <a:t>Mandatory measures easier to defend as certain.</a:t>
            </a:r>
          </a:p>
          <a:p>
            <a:pPr lvl="1"/>
            <a:r>
              <a:rPr lang="en-US" dirty="0" smtClean="0"/>
              <a:t>Air Districts, coming from a regulatory perspective, have preferred mandatory measures, as have environmental advocacy groups.</a:t>
            </a:r>
          </a:p>
          <a:p>
            <a:pPr lvl="1"/>
            <a:r>
              <a:rPr lang="en-US" dirty="0" smtClean="0"/>
              <a:t>New development can readily be addressed through mandates in code and CEQA mitigation.</a:t>
            </a:r>
          </a:p>
          <a:p>
            <a:pPr lvl="1"/>
            <a:r>
              <a:rPr lang="en-US" dirty="0" smtClean="0"/>
              <a:t>Mandatory measures for existing development controversial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4487" y="3308807"/>
            <a:ext cx="3878364" cy="2800075"/>
          </a:xfrm>
          <a:prstGeom prst="rect">
            <a:avLst/>
          </a:prstGeom>
        </p:spPr>
      </p:pic>
      <p:sp>
        <p:nvSpPr>
          <p:cNvPr id="5" name="Content Placeholder 1"/>
          <p:cNvSpPr txBox="1">
            <a:spLocks/>
          </p:cNvSpPr>
          <p:nvPr/>
        </p:nvSpPr>
        <p:spPr>
          <a:xfrm>
            <a:off x="404252" y="2159681"/>
            <a:ext cx="8362676" cy="1016836"/>
          </a:xfrm>
          <a:prstGeom prst="rect">
            <a:avLst/>
          </a:prstGeom>
        </p:spPr>
        <p:txBody>
          <a:bodyPr vert="horz" lIns="91440" tIns="45720" rIns="91440" bIns="45720" rtlCol="0" anchor="t">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fontAlgn="auto"/>
            <a:r>
              <a:rPr lang="en-US" dirty="0" smtClean="0"/>
              <a:t>Voluntary vs mandatory measures</a:t>
            </a:r>
          </a:p>
          <a:p>
            <a:pPr lvl="1" fontAlgn="auto"/>
            <a:r>
              <a:rPr lang="en-US" dirty="0" smtClean="0"/>
              <a:t>There has been a long-standing debate about whether CAPs should only consist of mandatory measures or should include voluntary measures as well.</a:t>
            </a:r>
          </a:p>
        </p:txBody>
      </p:sp>
    </p:spTree>
    <p:extLst>
      <p:ext uri="{BB962C8B-B14F-4D97-AF65-F5344CB8AC3E}">
        <p14:creationId xmlns:p14="http://schemas.microsoft.com/office/powerpoint/2010/main" val="4228373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6440" y="927099"/>
            <a:ext cx="7576520" cy="709865"/>
          </a:xfrm>
        </p:spPr>
        <p:txBody>
          <a:bodyPr/>
          <a:lstStyle/>
          <a:p>
            <a:r>
              <a:rPr lang="en-US" dirty="0" smtClean="0"/>
              <a:t>GHG Reduction Measure Formulation</a:t>
            </a:r>
            <a:endParaRPr lang="en-US" dirty="0"/>
          </a:p>
        </p:txBody>
      </p:sp>
      <p:sp>
        <p:nvSpPr>
          <p:cNvPr id="2" name="Content Placeholder 1"/>
          <p:cNvSpPr>
            <a:spLocks noGrp="1"/>
          </p:cNvSpPr>
          <p:nvPr>
            <p:ph idx="1"/>
          </p:nvPr>
        </p:nvSpPr>
        <p:spPr>
          <a:xfrm>
            <a:off x="441959" y="2111290"/>
            <a:ext cx="4837051" cy="4282440"/>
          </a:xfrm>
        </p:spPr>
        <p:txBody>
          <a:bodyPr>
            <a:noAutofit/>
          </a:bodyPr>
          <a:lstStyle/>
          <a:p>
            <a:r>
              <a:rPr lang="en-US" dirty="0" smtClean="0"/>
              <a:t>Voluntary measures</a:t>
            </a:r>
          </a:p>
          <a:p>
            <a:pPr lvl="1"/>
            <a:r>
              <a:rPr lang="en-US" dirty="0" smtClean="0"/>
              <a:t>Voluntary measures can be very effective</a:t>
            </a:r>
          </a:p>
          <a:p>
            <a:pPr lvl="2"/>
            <a:r>
              <a:rPr lang="en-US" dirty="0" smtClean="0"/>
              <a:t>Utility-supported energy efficiency retrofits</a:t>
            </a:r>
          </a:p>
          <a:p>
            <a:pPr lvl="2"/>
            <a:r>
              <a:rPr lang="en-US" dirty="0" smtClean="0"/>
              <a:t>State and federal alternative fuel vehicle support</a:t>
            </a:r>
          </a:p>
          <a:p>
            <a:pPr lvl="2"/>
            <a:r>
              <a:rPr lang="en-US" dirty="0" smtClean="0"/>
              <a:t>Solar incentives</a:t>
            </a:r>
          </a:p>
          <a:p>
            <a:pPr lvl="1"/>
            <a:r>
              <a:rPr lang="en-US" dirty="0" smtClean="0"/>
              <a:t>But difficult to guarantee specific results</a:t>
            </a:r>
          </a:p>
          <a:p>
            <a:pPr lvl="2"/>
            <a:r>
              <a:rPr lang="en-US" dirty="0" smtClean="0"/>
              <a:t>Market conditions and consumer preference difficult to predict.</a:t>
            </a:r>
          </a:p>
          <a:p>
            <a:pPr lvl="1"/>
            <a:r>
              <a:rPr lang="en-US" dirty="0" smtClean="0"/>
              <a:t>Voluntary measures need to be monitored closer than mandatory ones.</a:t>
            </a:r>
          </a:p>
          <a:p>
            <a:pPr lvl="1"/>
            <a:r>
              <a:rPr lang="en-US" dirty="0" smtClean="0"/>
              <a:t>Contingent actions in case do not achieve desired results</a:t>
            </a:r>
          </a:p>
          <a:p>
            <a:pPr lvl="2"/>
            <a:endParaRPr lang="en-US" dirty="0" smtClean="0"/>
          </a:p>
          <a:p>
            <a:pPr marL="402336" lvl="1" indent="0">
              <a:buNone/>
            </a:pPr>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6974" y="2469508"/>
            <a:ext cx="3320400" cy="2457096"/>
          </a:xfrm>
          <a:prstGeom prst="rect">
            <a:avLst/>
          </a:prstGeom>
        </p:spPr>
      </p:pic>
    </p:spTree>
    <p:extLst>
      <p:ext uri="{BB962C8B-B14F-4D97-AF65-F5344CB8AC3E}">
        <p14:creationId xmlns:p14="http://schemas.microsoft.com/office/powerpoint/2010/main" val="1689638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6440" y="927099"/>
            <a:ext cx="7576520" cy="709865"/>
          </a:xfrm>
        </p:spPr>
        <p:txBody>
          <a:bodyPr/>
          <a:lstStyle/>
          <a:p>
            <a:r>
              <a:rPr lang="en-US" dirty="0" smtClean="0"/>
              <a:t>GHG Reduction Measure Formulation</a:t>
            </a:r>
            <a:endParaRPr lang="en-US" dirty="0"/>
          </a:p>
        </p:txBody>
      </p:sp>
      <p:sp>
        <p:nvSpPr>
          <p:cNvPr id="2" name="Content Placeholder 1"/>
          <p:cNvSpPr>
            <a:spLocks noGrp="1"/>
          </p:cNvSpPr>
          <p:nvPr>
            <p:ph idx="1"/>
          </p:nvPr>
        </p:nvSpPr>
        <p:spPr>
          <a:xfrm>
            <a:off x="441960" y="2346960"/>
            <a:ext cx="5506354" cy="4282440"/>
          </a:xfrm>
        </p:spPr>
        <p:txBody>
          <a:bodyPr>
            <a:noAutofit/>
          </a:bodyPr>
          <a:lstStyle/>
          <a:p>
            <a:r>
              <a:rPr lang="en-US" dirty="0"/>
              <a:t>N</a:t>
            </a:r>
            <a:r>
              <a:rPr lang="en-US" dirty="0" smtClean="0"/>
              <a:t>ew </a:t>
            </a:r>
            <a:r>
              <a:rPr lang="en-US" dirty="0"/>
              <a:t>development vs built </a:t>
            </a:r>
            <a:r>
              <a:rPr lang="en-US" dirty="0" smtClean="0"/>
              <a:t>environment</a:t>
            </a:r>
          </a:p>
          <a:p>
            <a:pPr lvl="1"/>
            <a:r>
              <a:rPr lang="en-US" dirty="0" smtClean="0"/>
              <a:t>New development subject to approval and CEQA conditions and mitigations.</a:t>
            </a:r>
          </a:p>
          <a:p>
            <a:pPr lvl="1"/>
            <a:r>
              <a:rPr lang="en-US" dirty="0" smtClean="0"/>
              <a:t>But existing development larger source of emissions in any inventory</a:t>
            </a:r>
          </a:p>
          <a:p>
            <a:pPr lvl="1"/>
            <a:r>
              <a:rPr lang="en-US" dirty="0" smtClean="0"/>
              <a:t>Usually impossible to meet GHG reduction targets on the back of new development only and unfair to impose burdens on new development only.</a:t>
            </a:r>
          </a:p>
          <a:p>
            <a:pPr lvl="1"/>
            <a:r>
              <a:rPr lang="en-US" dirty="0" smtClean="0"/>
              <a:t>A balanced approach necessary to meet more ambitious 2030 (and later 2050)</a:t>
            </a:r>
          </a:p>
          <a:p>
            <a:pPr lvl="1"/>
            <a:r>
              <a:rPr lang="en-US" dirty="0" smtClean="0"/>
              <a:t>A truth of climate action planning is that we will be retrofitting nearly all existing buildings one or more times to meet long-term goals.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7485" y="2346960"/>
            <a:ext cx="3082650" cy="1726284"/>
          </a:xfrm>
          <a:prstGeom prst="rect">
            <a:avLst/>
          </a:prstGeom>
        </p:spPr>
      </p:pic>
    </p:spTree>
    <p:extLst>
      <p:ext uri="{BB962C8B-B14F-4D97-AF65-F5344CB8AC3E}">
        <p14:creationId xmlns:p14="http://schemas.microsoft.com/office/powerpoint/2010/main" val="41956517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11799</TotalTime>
  <Words>2646</Words>
  <Application>Microsoft Office PowerPoint</Application>
  <PresentationFormat>On-screen Show (4:3)</PresentationFormat>
  <Paragraphs>301</Paragraphs>
  <Slides>32</Slides>
  <Notes>19</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Ion Boardroom</vt:lpstr>
      <vt:lpstr>PowerPoint Presentation</vt:lpstr>
      <vt:lpstr>Best Practices – CAP Implementation</vt:lpstr>
      <vt:lpstr>AEP White Paper</vt:lpstr>
      <vt:lpstr>AEP White Paper</vt:lpstr>
      <vt:lpstr>Surprises in the Review</vt:lpstr>
      <vt:lpstr>CAPs and General Plans</vt:lpstr>
      <vt:lpstr>GHG Reduction Measure Formulation</vt:lpstr>
      <vt:lpstr>GHG Reduction Measure Formulation</vt:lpstr>
      <vt:lpstr>GHG Reduction Measure Formulation</vt:lpstr>
      <vt:lpstr>Turning it Up to 11:  New Reduction Strategies for 2030</vt:lpstr>
      <vt:lpstr>The 2050 Reduction Challenge</vt:lpstr>
      <vt:lpstr>The 2050 Reduction Challenge</vt:lpstr>
      <vt:lpstr>The 2050 Reduction Challenge</vt:lpstr>
      <vt:lpstr>The 2050 Reduction Challenge</vt:lpstr>
      <vt:lpstr>The 2050 Reduction Challenge</vt:lpstr>
      <vt:lpstr>Monitoring, Tracking and Updating</vt:lpstr>
      <vt:lpstr>CEQA Tiering (is not a Jenga move)</vt:lpstr>
      <vt:lpstr>Court Challenges to CAPs</vt:lpstr>
      <vt:lpstr>San Diego County, Round 1</vt:lpstr>
      <vt:lpstr>CAP Enforceability: Best Practices</vt:lpstr>
      <vt:lpstr>San Diego County, Round 2</vt:lpstr>
      <vt:lpstr>San Diego County, Round 2</vt:lpstr>
      <vt:lpstr>San Diego County, Round 2</vt:lpstr>
      <vt:lpstr>San Diego County, Round 2</vt:lpstr>
      <vt:lpstr>GHG Offsets and CAPs</vt:lpstr>
      <vt:lpstr>GHG Offsets and CEQA</vt:lpstr>
      <vt:lpstr>GHG Offsets: Performance Standards</vt:lpstr>
      <vt:lpstr>GHG Offsets and CEQA Analysis</vt:lpstr>
      <vt:lpstr>Sonoma County CAP</vt:lpstr>
      <vt:lpstr>Golden State Warriors Arena</vt:lpstr>
      <vt:lpstr>Questions</vt:lpstr>
      <vt:lpstr>Thanks…and Contact Information</vt:lpstr>
    </vt:vector>
  </TitlesOfParts>
  <Company>Sundance Studios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Jones</dc:creator>
  <cp:lastModifiedBy>Michael Hendrix</cp:lastModifiedBy>
  <cp:revision>682</cp:revision>
  <cp:lastPrinted>2015-03-23T17:46:33Z</cp:lastPrinted>
  <dcterms:created xsi:type="dcterms:W3CDTF">2006-04-20T03:54:41Z</dcterms:created>
  <dcterms:modified xsi:type="dcterms:W3CDTF">2018-03-26T21:31:03Z</dcterms:modified>
</cp:coreProperties>
</file>