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autoCompressPictures="0">
  <p:sldMasterIdLst>
    <p:sldMasterId r:id="rId1" id="2147483648"/>
    <p:sldMasterId r:id="rId2" id="2147483669"/>
    <p:sldMasterId r:id="rId3" id="2147483705"/>
    <p:sldMasterId r:id="rId4" id="2147483723"/>
    <p:sldMasterId r:id="rId5" id="2147483741"/>
    <p:sldMasterId r:id="rId6" id="2147483759"/>
    <p:sldMasterId r:id="rId7" id="2147483777"/>
    <p:sldMasterId r:id="rId8" id="2147483795"/>
    <p:sldMasterId r:id="rId9" id="2147483813"/>
    <p:sldMasterId r:id="rId10" id="2147483831"/>
    <p:sldMasterId r:id="rId11" id="2147483867"/>
    <p:sldMasterId r:id="rId12" id="2147483885"/>
  </p:sldMasterIdLst>
  <p:notesMasterIdLst>
    <p:notesMasterId r:id="rId43"/>
  </p:notesMasterIdLst>
  <p:sldIdLst>
    <p:sldId r:id="rId13" id="256"/>
    <p:sldId r:id="rId14" id="295"/>
    <p:sldId r:id="rId15" id="297"/>
    <p:sldId r:id="rId16" id="299"/>
    <p:sldId r:id="rId17" id="301"/>
    <p:sldId r:id="rId18" id="303"/>
    <p:sldId r:id="rId19" id="305"/>
    <p:sldId r:id="rId20" id="307"/>
    <p:sldId r:id="rId21" id="309"/>
    <p:sldId r:id="rId22" id="311"/>
    <p:sldId r:id="rId23" id="312"/>
    <p:sldId r:id="rId24" id="315"/>
    <p:sldId r:id="rId25" id="317"/>
    <p:sldId r:id="rId26" id="318"/>
    <p:sldId r:id="rId27" id="261"/>
    <p:sldId r:id="rId28" id="278"/>
    <p:sldId r:id="rId29" id="279"/>
    <p:sldId r:id="rId30" id="285"/>
    <p:sldId r:id="rId31" id="286"/>
    <p:sldId r:id="rId32" id="288"/>
    <p:sldId r:id="rId33" id="280"/>
    <p:sldId r:id="rId34" id="287"/>
    <p:sldId r:id="rId35" id="281"/>
    <p:sldId r:id="rId36" id="282"/>
    <p:sldId r:id="rId37" id="283"/>
    <p:sldId r:id="rId38" id="284"/>
    <p:sldId r:id="rId39" id="289"/>
    <p:sldId r:id="rId40" id="290"/>
    <p:sldId r:id="rId41" id="292"/>
    <p:sldId r:id="rId42" id="2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75" d="100"/>
          <a:sy n="75" d="100"/>
        </p:scale>
        <p:origin x="77" y="96"/>
      </p:cViewPr>
      <p:guideLst/>
    </p:cSldViewPr>
  </p:slideViewPr>
  <p:outlineViewPr>
    <p:cViewPr>
      <p:scale>
        <a:sx n="33" d="100"/>
        <a:sy n="33" d="100"/>
      </p:scale>
      <p:origin x="0" y="-27230"/>
    </p:cViewPr>
  </p:outlin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slideMaster" Target="slideMasters/slideMaster12.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slide" Target="slides/slide27.xml" /><Relationship Id="rId4" Type="http://schemas.openxmlformats.org/officeDocument/2006/relationships/slideMaster" Target="slideMasters/slideMaster4.xml" /><Relationship Id="rId40" Type="http://schemas.openxmlformats.org/officeDocument/2006/relationships/slide" Target="slides/slide28.xml" /><Relationship Id="rId41" Type="http://schemas.openxmlformats.org/officeDocument/2006/relationships/slide" Target="slides/slide29.xml" /><Relationship Id="rId42" Type="http://schemas.openxmlformats.org/officeDocument/2006/relationships/slide" Target="slides/slide30.xml" /><Relationship Id="rId43" Type="http://schemas.openxmlformats.org/officeDocument/2006/relationships/notesMaster" Target="notesMasters/notesMaster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1.xml" /><Relationship Id="rId47"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B850AD64-A816-4399-965F-E8001D3BEEED}"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45224E1E-D90A-4D0E-945D-E62D54E2FECD}" type="slidenum">
              <a:rPr lang="en-US" smtClean="0"/>
              <a:t>‹#›</a:t>
            </a:fld>
            <a:endParaRPr lang="en-US"/>
          </a:p>
        </p:txBody>
      </p:sp>
    </p:spTree>
    <p:extLst>
      <p:ext uri="{BB962C8B-B14F-4D97-AF65-F5344CB8AC3E}">
        <p14:creationId xmlns:p14="http://schemas.microsoft.com/office/powerpoint/2010/main" val="362722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8.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9.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0.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2.png" /><Relationship Id="rId3" Type="http://schemas.openxmlformats.org/officeDocument/2006/relationships/image" Target="../media/image3.png"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png" /><Relationship Id="rId3"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t>3/5/2018</a:t>
            </a:fl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80146176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99955475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74144955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03447662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269461528"/>
      </p:ext>
    </p:extLst>
  </p:cSld>
  <p:clrMapOvr>
    <a:masterClrMapping/>
  </p:clrMapOvr>
  <p:timing>
    <p:tnLst>
      <p:par>
        <p:cTn id="1" dur="indefinite" restart="never" nodeType="tmRoot"/>
      </p:par>
    </p:tnLst>
  </p:timing>
  <p:hf hdr="0" dt="0" sldNum="0"/>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415725642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66716752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81255575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08237806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44013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t>3/5/2018</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89394964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2319264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196080197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94525789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34501940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47924090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57576266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70717344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2319080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840743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t>3/5/2018</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1">
                <a:solidFill>
                  <a:schemeClr val="tx1"/>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1">
                <a:solidFill>
                  <a:schemeClr val="tx1"/>
                </a:solidFill>
                <a:effectLst/>
              </a:rPr>
              <a:t>”</a:t>
            </a: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31456684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144242131"/>
      </p:ext>
    </p:extLst>
  </p:cSld>
  <p:clrMapOvr>
    <a:masterClrMapping/>
  </p:clrMapOvr>
  <p:timing>
    <p:tnLst>
      <p:par>
        <p:cTn id="1" dur="indefinite" restart="never" nodeType="tmRoot"/>
      </p:par>
    </p:tnLst>
  </p:timing>
  <p:hf hdr="0" dt="0" sldNum="0"/>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215285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29328630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13242299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28825245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393450547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94182259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44501681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2146140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t>3/5/2018</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98099623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181034303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5964606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05895789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08343487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77550970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9852907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5088768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189680811"/>
      </p:ext>
    </p:extLst>
  </p:cSld>
  <p:clrMapOvr>
    <a:masterClrMapping/>
  </p:clrMapOvr>
  <p:timing>
    <p:tnLst>
      <p:par>
        <p:cTn id="1" dur="indefinite" restart="never" nodeType="tmRoot"/>
      </p:par>
    </p:tnLst>
  </p:timing>
  <p:hf hdr="0" dt="0" sldNum="0"/>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3247988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3/5/2018</a:t>
            </a:fl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78244414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52018163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620193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95593306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13719777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74294196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297973161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28584650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277604812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709608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t>3/5/2018</a:t>
            </a:fl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27375477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89512591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21056553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22491486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90959691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918567793"/>
      </p:ext>
    </p:extLst>
  </p:cSld>
  <p:clrMapOvr>
    <a:masterClrMapping/>
  </p:clrMapOvr>
  <p:timing>
    <p:tnLst>
      <p:par>
        <p:cTn id="1" dur="indefinite" restart="never" nodeType="tmRoot"/>
      </p:par>
    </p:tnLst>
  </p:timing>
  <p:hf hdr="0" dt="0" sldNum="0"/>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88608996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22435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1486398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018355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t>3/5/2018</a:t>
            </a:fl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170261308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28112526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58948714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189581646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96603797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30639522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42954102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10448500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8101254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7894439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38450641"/>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76649990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625793271"/>
      </p:ext>
    </p:extLst>
  </p:cSld>
  <p:clrMapOvr>
    <a:masterClrMapping/>
  </p:clrMapOvr>
  <p:timing>
    <p:tnLst>
      <p:par>
        <p:cTn id="1" dur="indefinite" restart="never" nodeType="tmRoot"/>
      </p:par>
    </p:tnLst>
  </p:timing>
  <p:hf hdr="0" dt="0" sldNum="0"/>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91994609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567512955"/>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75482481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91600405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40810716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22829806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1159615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096180814"/>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101657068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25282710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363421608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03457782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5727202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62678112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94000305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25938931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060348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639767974"/>
      </p:ext>
    </p:extLst>
  </p:cSld>
  <p:clrMapOvr>
    <a:masterClrMapping/>
  </p:clrMapOvr>
  <p:timing>
    <p:tnLst>
      <p:par>
        <p:cTn id="1" dur="indefinite" restart="never" nodeType="tmRoot"/>
      </p:par>
    </p:tnLst>
  </p:timing>
  <p:hf hdr="0" dt="0" sldNum="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664886303"/>
      </p:ext>
    </p:extLst>
  </p:cSld>
  <p:clrMapOvr>
    <a:masterClrMapping/>
  </p:clrMapOvr>
  <p:timing>
    <p:tnLst>
      <p:par>
        <p:cTn id="1" dur="indefinite" restart="never" nodeType="tmRoot"/>
      </p:par>
    </p:tnLst>
  </p:timing>
  <p:hf hdr="0" dt="0" sldNum="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170206794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71582193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01248539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56664175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320246520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73329699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5708432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229248570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49795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4264039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hf hdr="0" dt="0" sldNum="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268255340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17081017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34873542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825204672"/>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381845151"/>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9542664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6113026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5220013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0573133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5231744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0622829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1263774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3129478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5508146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594214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9929169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4759931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8749120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7136358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0673631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7269910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781551438"/>
      </p:ext>
    </p:extLst>
  </p:cSld>
  <p:clrMapOvr>
    <a:masterClrMapping/>
  </p:clrMapOvr>
  <p:timing>
    <p:tnLst>
      <p:par>
        <p:cTn id="1" dur="indefinite" restart="never" nodeType="tmRoot"/>
      </p:par>
    </p:tnLst>
  </p:timing>
  <p:hf hdr="0" dt="0" sldNum="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245691753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2960276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8150931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6030283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1419240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2367672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9009262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428122652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1837639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12877561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50622460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2624047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8672301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t>3/5/2018</a:t>
            </a:fld>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5528876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46208032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37443549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928507906"/>
      </p:ext>
    </p:extLst>
  </p:cSld>
  <p:clrMapOvr>
    <a:masterClrMapping/>
  </p:clrMapOvr>
  <p:timing>
    <p:tnLst>
      <p:par>
        <p:cTn id="1" dur="indefinite" restart="never" nodeType="tmRoot"/>
      </p:par>
    </p:tnLst>
  </p:timing>
  <p:hf hdr="0" dt="0" sldNum="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414195761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9582147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8824292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4922133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289350737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538110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7311703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19428030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9801121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26449134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83638973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04262382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6543964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9215866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513629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5202932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207807146"/>
      </p:ext>
    </p:extLst>
  </p:cSld>
  <p:clrMapOvr>
    <a:masterClrMapping/>
  </p:clrMapOvr>
  <p:timing>
    <p:tnLst>
      <p:par>
        <p:cTn id="1" dur="indefinite" restart="never" nodeType="tmRoot"/>
      </p:par>
    </p:tnLst>
  </p:timing>
  <p:hf hdr="0" dt="0" sldNum="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67432265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07584218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5233290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50575045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9279187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02206782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264854073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335942212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853264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264148154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881081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73753946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dirty="1"/>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r="5400000" dist="508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1"/>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02452984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1970240"/>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6" y="1971234"/>
            <a:ext cx="1602997" cy="144270"/>
          </a:xfrm>
          <a:prstGeom prst="rect"/>
        </p:spPr>
      </p:pic>
      <p:sp>
        <p:nvSpPr>
          <p:cNvPr id="9" name="Rectangle 8"/>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p:txBody>
          <a:bodyPr/>
          <a:lstStyle/>
          <a:p>
            <a:fld id="{1FA3F48C-C7C6-4055-9F49-3777875E72AE}"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45316337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solidFill>
                  <a:prstClr val="white">
                    <a:tint val="75000"/>
                  </a:prstClr>
                </a:solidFill>
              </a:rPr>
              <a:t>3/5/2018</a:t>
            </a:fld>
          </a:p>
        </p:txBody>
      </p:sp>
      <p:sp>
        <p:nvSpPr>
          <p:cNvPr id="5" name="Footer Placeholder 4"/>
          <p:cNvSpPr>
            <a:spLocks noGrp="1"/>
          </p:cNvSpPr>
          <p:nvPr>
            <p:ph type="ftr" sz="quarter" idx="11"/>
          </p:nvPr>
        </p:nvSpPr>
        <p:spPr>
          <a:xfrm>
            <a:off x="680321" y="5936188"/>
            <a:ext cx="61268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4314927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242851"/>
            <a:ext cx="8968084" cy="275942"/>
          </a:xfrm>
          <a:prstGeom prst="rect"/>
        </p:spPr>
      </p:pic>
      <p:pic>
        <p:nvPicPr>
          <p:cNvPr id="8" name="Picture 7" descr="HD-ShadowShort.png"/>
          <p:cNvPicPr>
            <a:picLocks noChangeAspect="1"/>
          </p:cNvPicPr>
          <p:nvPr/>
        </p:nvPicPr>
        <p:blipFill>
          <a:blip r:embed="rId3"/>
          <a:srcRect/>
          <a:stretch>
            <a:fillRect/>
          </a:stretch>
        </p:blipFill>
        <p:spPr>
          <a:xfrm>
            <a:off x="9111716" y="4243845"/>
            <a:ext cx="3077108" cy="276940"/>
          </a:xfrm>
          <a:prstGeom prst="rect"/>
        </p:spPr>
      </p:pic>
      <p:sp>
        <p:nvSpPr>
          <p:cNvPr id="9" name="Rectangle 8"/>
          <p:cNvSpPr/>
          <p:nvPr/>
        </p:nvSpPr>
        <p:spPr>
          <a:xfrm>
            <a:off x="0" y="2590078"/>
            <a:ext cx="8968085" cy="1660332"/>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1"/>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a:solidFill>
                  <a:prstClr val="white">
                    <a:tint val="75000"/>
                  </a:prstClr>
                </a:solidFill>
              </a:rPr>
              <a:t>3/5/2018</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71921187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srcRect/>
          <a:stretch>
            <a:fillRect/>
          </a:stretch>
        </p:blipFill>
        <p:spPr>
          <a:xfrm>
            <a:off x="1" y="1970240"/>
            <a:ext cx="10437812" cy="321164"/>
          </a:xfrm>
          <a:prstGeom prst="rect"/>
        </p:spPr>
      </p:pic>
      <p:pic>
        <p:nvPicPr>
          <p:cNvPr id="16" name="Picture 15" descr="HD-ShadowShort.png"/>
          <p:cNvPicPr>
            <a:picLocks noChangeAspect="1"/>
          </p:cNvPicPr>
          <p:nvPr/>
        </p:nvPicPr>
        <p:blipFill>
          <a:blip r:embed="rId3"/>
          <a:srcRect/>
          <a:stretch>
            <a:fillRect/>
          </a:stretch>
        </p:blipFill>
        <p:spPr>
          <a:xfrm>
            <a:off x="10585826" y="1971234"/>
            <a:ext cx="1602997" cy="144270"/>
          </a:xfrm>
          <a:prstGeom prst="rect"/>
        </p:spPr>
      </p:pic>
      <p:sp>
        <p:nvSpPr>
          <p:cNvPr id="17" name="Rectangle 16"/>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602042"/>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10"/>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3168130920"/>
      </p:ext>
    </p:extLst>
  </p:cSld>
  <p:clrMapOvr>
    <a:masterClrMapping/>
  </p:clrMapOvr>
  <p:timing>
    <p:tnLst>
      <p:par>
        <p:cTn id="1" dur="indefinite" restart="never" nodeType="tmRoot"/>
      </p:par>
    </p:tnLst>
  </p:timing>
  <p:hf hdr="0" dt="0" sldNum="0"/>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srcRect/>
          <a:stretch>
            <a:fillRect/>
          </a:stretch>
        </p:blipFill>
        <p:spPr>
          <a:xfrm>
            <a:off x="-1" y="4086907"/>
            <a:ext cx="10437812" cy="321164"/>
          </a:xfrm>
          <a:prstGeom prst="rect"/>
        </p:spPr>
      </p:pic>
      <p:pic>
        <p:nvPicPr>
          <p:cNvPr id="8" name="Picture 7" descr="HD-ShadowShort.png"/>
          <p:cNvPicPr>
            <a:picLocks noChangeAspect="1"/>
          </p:cNvPicPr>
          <p:nvPr/>
        </p:nvPicPr>
        <p:blipFill>
          <a:blip r:embed="rId3"/>
          <a:srcRect/>
          <a:stretch>
            <a:fillRect/>
          </a:stretch>
        </p:blipFill>
        <p:spPr>
          <a:xfrm>
            <a:off x="10585824" y="4087901"/>
            <a:ext cx="1602997" cy="144270"/>
          </a:xfrm>
          <a:prstGeom prst="rect"/>
        </p:spPr>
      </p:pic>
      <p:sp>
        <p:nvSpPr>
          <p:cNvPr id="9" name="Rectangle 8"/>
          <p:cNvSpPr/>
          <p:nvPr/>
        </p:nvSpPr>
        <p:spPr>
          <a:xfrm>
            <a:off x="-2" y="2726267"/>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dirty="1"/>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11" name="Picture 10"/>
          <p:cNvPicPr>
            <a:picLocks noChangeAspect="1"/>
          </p:cNvPicPr>
          <p:nvPr userDrawn="1"/>
        </p:nvPicPr>
        <p:blipFill>
          <a:blip r:embed="rId4"/>
          <a:srcRect/>
          <a:stretch>
            <a:fillRect/>
          </a:stretch>
        </p:blipFill>
        <p:spPr>
          <a:xfrm>
            <a:off x="10671614" y="3044605"/>
            <a:ext cx="1431415" cy="837613"/>
          </a:xfrm>
          <a:prstGeom prst="rect"/>
        </p:spPr>
      </p:pic>
    </p:spTree>
    <p:extLst>
      <p:ext uri="{BB962C8B-B14F-4D97-AF65-F5344CB8AC3E}">
        <p14:creationId xmlns:p14="http://schemas.microsoft.com/office/powerpoint/2010/main" val="21150066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3" name="Picture 12"/>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9133808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srcRect/>
          <a:stretch>
            <a:fillRect/>
          </a:stretch>
        </p:blipFill>
        <p:spPr>
          <a:xfrm>
            <a:off x="1" y="1970240"/>
            <a:ext cx="10437812" cy="321164"/>
          </a:xfrm>
          <a:prstGeom prst="rect"/>
        </p:spPr>
      </p:pic>
      <p:pic>
        <p:nvPicPr>
          <p:cNvPr id="11" name="Picture 10" descr="HD-ShadowShort.png"/>
          <p:cNvPicPr>
            <a:picLocks noChangeAspect="1"/>
          </p:cNvPicPr>
          <p:nvPr/>
        </p:nvPicPr>
        <p:blipFill>
          <a:blip r:embed="rId3"/>
          <a:srcRect/>
          <a:stretch>
            <a:fillRect/>
          </a:stretch>
        </p:blipFill>
        <p:spPr>
          <a:xfrm>
            <a:off x="10585826" y="1971234"/>
            <a:ext cx="1602997" cy="144270"/>
          </a:xfrm>
          <a:prstGeom prst="rect"/>
        </p:spPr>
      </p:pic>
      <p:sp>
        <p:nvSpPr>
          <p:cNvPr id="12" name="Rectangle 11"/>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dirty="1"/>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p:cNvSpPr>
            <a:spLocks noGrp="1"/>
          </p:cNvSpPr>
          <p:nvPr>
            <p:ph type="dt" sz="half" idx="10"/>
          </p:nvPr>
        </p:nvSpPr>
        <p:spPr/>
        <p:txBody>
          <a:bodyPr/>
          <a:lstStyle/>
          <a:p>
            <a:fld id="{D82014A1-A632-4878-A0D3-F52BA7563730}" type="datetimeFigureOut">
              <a:rPr lang="en-US">
                <a:solidFill>
                  <a:prstClr val="white">
                    <a:tint val="75000"/>
                  </a:prstClr>
                </a:solidFill>
              </a:rPr>
              <a:t>3/5/2018</a:t>
            </a:fld>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78762421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srcRect/>
          <a:stretch>
            <a:fillRect/>
          </a:stretch>
        </p:blipFill>
        <p:spPr>
          <a:xfrm>
            <a:off x="1" y="1970240"/>
            <a:ext cx="10437812" cy="321164"/>
          </a:xfrm>
          <a:prstGeom prst="rect"/>
        </p:spPr>
      </p:pic>
      <p:pic>
        <p:nvPicPr>
          <p:cNvPr id="7" name="Picture 6" descr="HD-ShadowShort.png"/>
          <p:cNvPicPr>
            <a:picLocks noChangeAspect="1"/>
          </p:cNvPicPr>
          <p:nvPr/>
        </p:nvPicPr>
        <p:blipFill>
          <a:blip r:embed="rId3"/>
          <a:srcRect/>
          <a:stretch>
            <a:fillRect/>
          </a:stretch>
        </p:blipFill>
        <p:spPr>
          <a:xfrm>
            <a:off x="10585826" y="1971234"/>
            <a:ext cx="1602997" cy="144270"/>
          </a:xfrm>
          <a:prstGeom prst="rect"/>
        </p:spPr>
      </p:pic>
      <p:sp>
        <p:nvSpPr>
          <p:cNvPr id="8" name="Rectangle 7"/>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1"/>
              <a:t>Click to edit Master title style</a:t>
            </a:r>
          </a:p>
        </p:txBody>
      </p:sp>
      <p:pic>
        <p:nvPicPr>
          <p:cNvPr id="10" name="Picture 9"/>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53119496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srcRect/>
          <a:stretch>
            <a:fillRect/>
          </a:stretch>
        </p:blipFill>
        <p:spPr>
          <a:xfrm>
            <a:off x="10585826" y="1971234"/>
            <a:ext cx="1602997" cy="144270"/>
          </a:xfrm>
          <a:prstGeom prst="rect"/>
        </p:spPr>
      </p:pic>
      <p:sp>
        <p:nvSpPr>
          <p:cNvPr id="6" name="Rectangle 5"/>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3"/>
          <a:srcRect/>
          <a:stretch>
            <a:fillRect/>
          </a:stretch>
        </p:blipFill>
        <p:spPr>
          <a:xfrm>
            <a:off x="10690666" y="800853"/>
            <a:ext cx="1431415" cy="837613"/>
          </a:xfrm>
          <a:prstGeom prst="rect"/>
        </p:spPr>
      </p:pic>
    </p:spTree>
    <p:extLst>
      <p:ext uri="{BB962C8B-B14F-4D97-AF65-F5344CB8AC3E}">
        <p14:creationId xmlns:p14="http://schemas.microsoft.com/office/powerpoint/2010/main" val="6259028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dirty="1"/>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19793177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1970240"/>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1971234"/>
            <a:ext cx="1602997" cy="144270"/>
          </a:xfrm>
          <a:prstGeom prst="rect"/>
        </p:spPr>
      </p:pic>
      <p:sp>
        <p:nvSpPr>
          <p:cNvPr id="10" name="Rectangle 9"/>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dirty="1"/>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12" name="Picture 11"/>
          <p:cNvPicPr>
            <a:picLocks noChangeAspect="1"/>
          </p:cNvPicPr>
          <p:nvPr userDrawn="1"/>
        </p:nvPicPr>
        <p:blipFill>
          <a:blip r:embed="rId4"/>
          <a:srcRect/>
          <a:stretch>
            <a:fillRect/>
          </a:stretch>
        </p:blipFill>
        <p:spPr>
          <a:xfrm>
            <a:off x="10690666" y="800853"/>
            <a:ext cx="1431415" cy="837613"/>
          </a:xfrm>
          <a:prstGeom prst="rect"/>
        </p:spPr>
      </p:pic>
    </p:spTree>
    <p:extLst>
      <p:ext uri="{BB962C8B-B14F-4D97-AF65-F5344CB8AC3E}">
        <p14:creationId xmlns:p14="http://schemas.microsoft.com/office/powerpoint/2010/main" val="429127294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dirty="1"/>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r="5040000" dist="635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Tree>
    <p:extLst>
      <p:ext uri="{BB962C8B-B14F-4D97-AF65-F5344CB8AC3E}">
        <p14:creationId xmlns:p14="http://schemas.microsoft.com/office/powerpoint/2010/main" val="16469401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srcRect/>
          <a:stretch>
            <a:fillRect/>
          </a:stretch>
        </p:blipFill>
        <p:spPr>
          <a:xfrm>
            <a:off x="1" y="5928628"/>
            <a:ext cx="10437812" cy="321164"/>
          </a:xfrm>
          <a:prstGeom prst="rect"/>
        </p:spPr>
      </p:pic>
      <p:pic>
        <p:nvPicPr>
          <p:cNvPr id="9" name="Picture 8" descr="HD-ShadowShort.png"/>
          <p:cNvPicPr>
            <a:picLocks noChangeAspect="1"/>
          </p:cNvPicPr>
          <p:nvPr/>
        </p:nvPicPr>
        <p:blipFill>
          <a:blip r:embed="rId3"/>
          <a:srcRect/>
          <a:stretch>
            <a:fillRect/>
          </a:stretch>
        </p:blipFill>
        <p:spPr>
          <a:xfrm>
            <a:off x="10585826" y="5929622"/>
            <a:ext cx="1602997" cy="144270"/>
          </a:xfrm>
          <a:prstGeom prst="rect"/>
        </p:spPr>
      </p:pic>
      <p:sp>
        <p:nvSpPr>
          <p:cNvPr id="10" name="Rectangle 9"/>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67521667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srcRect/>
          <a:stretch>
            <a:fillRect/>
          </a:stretch>
        </p:blipFill>
        <p:spPr>
          <a:xfrm>
            <a:off x="1" y="5928628"/>
            <a:ext cx="10437812" cy="321164"/>
          </a:xfrm>
          <a:prstGeom prst="rect"/>
        </p:spPr>
      </p:pic>
      <p:pic>
        <p:nvPicPr>
          <p:cNvPr id="13" name="Picture 12" descr="HD-ShadowShort.png"/>
          <p:cNvPicPr>
            <a:picLocks noChangeAspect="1"/>
          </p:cNvPicPr>
          <p:nvPr/>
        </p:nvPicPr>
        <p:blipFill>
          <a:blip r:embed="rId3"/>
          <a:srcRect/>
          <a:stretch>
            <a:fillRect/>
          </a:stretch>
        </p:blipFill>
        <p:spPr>
          <a:xfrm>
            <a:off x="10585826" y="5929622"/>
            <a:ext cx="1602997" cy="144270"/>
          </a:xfrm>
          <a:prstGeom prst="rect"/>
        </p:spPr>
      </p:pic>
      <p:sp>
        <p:nvSpPr>
          <p:cNvPr id="14" name="Rectangle 13"/>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dirty="1"/>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
        <p:nvSpPr>
          <p:cNvPr id="16" name="TextBox 15"/>
          <p:cNvSpPr txBox="1"/>
          <p:nvPr/>
        </p:nvSpPr>
        <p:spPr>
          <a:xfrm>
            <a:off x="583572" y="748116"/>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1">
                <a:solidFill>
                  <a:prstClr val="white"/>
                </a:solidFill>
                <a:effectLst/>
              </a:rPr>
              <a:t>“</a:t>
            </a:r>
          </a:p>
        </p:txBody>
      </p:sp>
      <p:sp>
        <p:nvSpPr>
          <p:cNvPr id="17" name="TextBox 16"/>
          <p:cNvSpPr txBox="1"/>
          <p:nvPr/>
        </p:nvSpPr>
        <p:spPr>
          <a:xfrm>
            <a:off x="9662809" y="3033524"/>
            <a:ext cx="609600" cy="584776"/>
          </a:xfrm>
          <a:prstGeom prst="rect"/>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r="14040000" dist="381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1">
                <a:solidFill>
                  <a:prstClr val="white"/>
                </a:solidFill>
                <a:effectLst/>
              </a:rPr>
              <a:t>”</a:t>
            </a:r>
          </a:p>
        </p:txBody>
      </p:sp>
    </p:spTree>
    <p:extLst>
      <p:ext uri="{BB962C8B-B14F-4D97-AF65-F5344CB8AC3E}">
        <p14:creationId xmlns:p14="http://schemas.microsoft.com/office/powerpoint/2010/main" val="16695001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srcRect/>
          <a:stretch>
            <a:fillRect/>
          </a:stretch>
        </p:blipFill>
        <p:spPr>
          <a:xfrm>
            <a:off x="1" y="5928628"/>
            <a:ext cx="10437812" cy="321164"/>
          </a:xfrm>
          <a:prstGeom prst="rect"/>
        </p:spPr>
      </p:pic>
      <p:pic>
        <p:nvPicPr>
          <p:cNvPr id="10" name="Picture 9" descr="HD-ShadowShort.png"/>
          <p:cNvPicPr>
            <a:picLocks noChangeAspect="1"/>
          </p:cNvPicPr>
          <p:nvPr/>
        </p:nvPicPr>
        <p:blipFill>
          <a:blip r:embed="rId3"/>
          <a:srcRect/>
          <a:stretch>
            <a:fillRect/>
          </a:stretch>
        </p:blipFill>
        <p:spPr>
          <a:xfrm>
            <a:off x="10585826" y="5929622"/>
            <a:ext cx="1602997" cy="144270"/>
          </a:xfrm>
          <a:prstGeom prst="rect"/>
        </p:spPr>
      </p:pic>
      <p:sp>
        <p:nvSpPr>
          <p:cNvPr id="11" name="Rectangle 10"/>
          <p:cNvSpPr/>
          <p:nvPr/>
        </p:nvSpPr>
        <p:spPr>
          <a:xfrm>
            <a:off x="0" y="4567988"/>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dirty="1"/>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solidFill>
                  <a:prstClr val="white">
                    <a:tint val="75000"/>
                  </a:prstClr>
                </a:solidFill>
              </a:rPr>
              <a:t>3/5/2018</a:t>
            </a:fld>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264531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a:xfrm>
            <a:off x="1" y="1970240"/>
            <a:ext cx="10437812" cy="321164"/>
          </a:xfrm>
          <a:prstGeom prst="rect"/>
        </p:spPr>
      </p:pic>
      <p:pic>
        <p:nvPicPr>
          <p:cNvPr id="14" name="Picture 13" descr="HD-ShadowShort.png"/>
          <p:cNvPicPr>
            <a:picLocks noChangeAspect="1"/>
          </p:cNvPicPr>
          <p:nvPr/>
        </p:nvPicPr>
        <p:blipFill>
          <a:blip r:embed="rId3"/>
          <a:srcRect/>
          <a:stretch>
            <a:fillRect/>
          </a:stretch>
        </p:blipFill>
        <p:spPr>
          <a:xfrm>
            <a:off x="10585826" y="1971234"/>
            <a:ext cx="1602997" cy="144270"/>
          </a:xfrm>
          <a:prstGeom prst="rect"/>
        </p:spPr>
      </p:pic>
      <p:sp>
        <p:nvSpPr>
          <p:cNvPr id="16" name="Rectangle 15"/>
          <p:cNvSpPr/>
          <p:nvPr/>
        </p:nvSpPr>
        <p:spPr>
          <a:xfrm>
            <a:off x="0" y="609600"/>
            <a:ext cx="10437812" cy="1368198"/>
          </a:xfrm>
          <a:prstGeom prst="rect"/>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dirty="1"/>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solidFill>
                  <a:prstClr val="white">
                    <a:tint val="75000"/>
                  </a:prstClr>
                </a:solidFill>
              </a:rPr>
              <a:t>3/5/2018</a:t>
            </a:fld>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356797169"/>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1.xml" /><Relationship Id="rId19" Type="http://schemas.openxmlformats.org/officeDocument/2006/relationships/image" Target="../media/image4.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54.xml" /><Relationship Id="rId10" Type="http://schemas.openxmlformats.org/officeDocument/2006/relationships/slideLayout" Target="../slideLayouts/slideLayout163.xml" /><Relationship Id="rId11" Type="http://schemas.openxmlformats.org/officeDocument/2006/relationships/slideLayout" Target="../slideLayouts/slideLayout164.xml" /><Relationship Id="rId12" Type="http://schemas.openxmlformats.org/officeDocument/2006/relationships/slideLayout" Target="../slideLayouts/slideLayout165.xml" /><Relationship Id="rId13" Type="http://schemas.openxmlformats.org/officeDocument/2006/relationships/slideLayout" Target="../slideLayouts/slideLayout166.xml" /><Relationship Id="rId14" Type="http://schemas.openxmlformats.org/officeDocument/2006/relationships/slideLayout" Target="../slideLayouts/slideLayout167.xml" /><Relationship Id="rId15" Type="http://schemas.openxmlformats.org/officeDocument/2006/relationships/slideLayout" Target="../slideLayouts/slideLayout168.xml" /><Relationship Id="rId16" Type="http://schemas.openxmlformats.org/officeDocument/2006/relationships/slideLayout" Target="../slideLayouts/slideLayout169.xml" /><Relationship Id="rId17" Type="http://schemas.openxmlformats.org/officeDocument/2006/relationships/slideLayout" Target="../slideLayouts/slideLayout170.xml" /><Relationship Id="rId18" Type="http://schemas.openxmlformats.org/officeDocument/2006/relationships/theme" Target="../theme/theme5.xml" /><Relationship Id="rId19" Type="http://schemas.openxmlformats.org/officeDocument/2006/relationships/image" Target="../media/image4.png" /><Relationship Id="rId2" Type="http://schemas.openxmlformats.org/officeDocument/2006/relationships/slideLayout" Target="../slideLayouts/slideLayout155.xml" /><Relationship Id="rId3" Type="http://schemas.openxmlformats.org/officeDocument/2006/relationships/slideLayout" Target="../slideLayouts/slideLayout156.xml" /><Relationship Id="rId4" Type="http://schemas.openxmlformats.org/officeDocument/2006/relationships/slideLayout" Target="../slideLayouts/slideLayout157.xml" /><Relationship Id="rId5" Type="http://schemas.openxmlformats.org/officeDocument/2006/relationships/slideLayout" Target="../slideLayouts/slideLayout158.xml" /><Relationship Id="rId6" Type="http://schemas.openxmlformats.org/officeDocument/2006/relationships/slideLayout" Target="../slideLayouts/slideLayout159.xml" /><Relationship Id="rId7" Type="http://schemas.openxmlformats.org/officeDocument/2006/relationships/slideLayout" Target="../slideLayouts/slideLayout160.xml" /><Relationship Id="rId8" Type="http://schemas.openxmlformats.org/officeDocument/2006/relationships/slideLayout" Target="../slideLayouts/slideLayout161.xml" /><Relationship Id="rId9" Type="http://schemas.openxmlformats.org/officeDocument/2006/relationships/slideLayout" Target="../slideLayouts/slideLayout162.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71.xml" /><Relationship Id="rId10" Type="http://schemas.openxmlformats.org/officeDocument/2006/relationships/slideLayout" Target="../slideLayouts/slideLayout180.xml" /><Relationship Id="rId11" Type="http://schemas.openxmlformats.org/officeDocument/2006/relationships/slideLayout" Target="../slideLayouts/slideLayout181.xml" /><Relationship Id="rId12" Type="http://schemas.openxmlformats.org/officeDocument/2006/relationships/slideLayout" Target="../slideLayouts/slideLayout182.xml" /><Relationship Id="rId13" Type="http://schemas.openxmlformats.org/officeDocument/2006/relationships/slideLayout" Target="../slideLayouts/slideLayout183.xml" /><Relationship Id="rId14" Type="http://schemas.openxmlformats.org/officeDocument/2006/relationships/slideLayout" Target="../slideLayouts/slideLayout184.xml" /><Relationship Id="rId15" Type="http://schemas.openxmlformats.org/officeDocument/2006/relationships/slideLayout" Target="../slideLayouts/slideLayout185.xml" /><Relationship Id="rId16" Type="http://schemas.openxmlformats.org/officeDocument/2006/relationships/slideLayout" Target="../slideLayouts/slideLayout186.xml" /><Relationship Id="rId17" Type="http://schemas.openxmlformats.org/officeDocument/2006/relationships/slideLayout" Target="../slideLayouts/slideLayout187.xml" /><Relationship Id="rId18" Type="http://schemas.openxmlformats.org/officeDocument/2006/relationships/theme" Target="../theme/theme8.xml" /><Relationship Id="rId19" Type="http://schemas.openxmlformats.org/officeDocument/2006/relationships/image" Target="../media/image4.png" /><Relationship Id="rId2" Type="http://schemas.openxmlformats.org/officeDocument/2006/relationships/slideLayout" Target="../slideLayouts/slideLayout172.xml" /><Relationship Id="rId3" Type="http://schemas.openxmlformats.org/officeDocument/2006/relationships/slideLayout" Target="../slideLayouts/slideLayout173.xml" /><Relationship Id="rId4" Type="http://schemas.openxmlformats.org/officeDocument/2006/relationships/slideLayout" Target="../slideLayouts/slideLayout174.xml" /><Relationship Id="rId5" Type="http://schemas.openxmlformats.org/officeDocument/2006/relationships/slideLayout" Target="../slideLayouts/slideLayout175.xml" /><Relationship Id="rId6" Type="http://schemas.openxmlformats.org/officeDocument/2006/relationships/slideLayout" Target="../slideLayouts/slideLayout176.xml" /><Relationship Id="rId7" Type="http://schemas.openxmlformats.org/officeDocument/2006/relationships/slideLayout" Target="../slideLayouts/slideLayout177.xml" /><Relationship Id="rId8" Type="http://schemas.openxmlformats.org/officeDocument/2006/relationships/slideLayout" Target="../slideLayouts/slideLayout178.xml" /><Relationship Id="rId9" Type="http://schemas.openxmlformats.org/officeDocument/2006/relationships/slideLayout" Target="../slideLayouts/slideLayout17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slideLayout" Target="../slideLayouts/slideLayout199.xml" /><Relationship Id="rId13" Type="http://schemas.openxmlformats.org/officeDocument/2006/relationships/slideLayout" Target="../slideLayouts/slideLayout200.xml" /><Relationship Id="rId14" Type="http://schemas.openxmlformats.org/officeDocument/2006/relationships/slideLayout" Target="../slideLayouts/slideLayout201.xml" /><Relationship Id="rId15" Type="http://schemas.openxmlformats.org/officeDocument/2006/relationships/slideLayout" Target="../slideLayouts/slideLayout202.xml" /><Relationship Id="rId16" Type="http://schemas.openxmlformats.org/officeDocument/2006/relationships/slideLayout" Target="../slideLayouts/slideLayout203.xml" /><Relationship Id="rId17" Type="http://schemas.openxmlformats.org/officeDocument/2006/relationships/slideLayout" Target="../slideLayouts/slideLayout204.xml" /><Relationship Id="rId18" Type="http://schemas.openxmlformats.org/officeDocument/2006/relationships/theme" Target="../theme/theme1.xml" /><Relationship Id="rId19" Type="http://schemas.openxmlformats.org/officeDocument/2006/relationships/image" Target="../media/image4.png"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slideLayout" Target="../slideLayouts/slideLayout29.xml" /><Relationship Id="rId13" Type="http://schemas.openxmlformats.org/officeDocument/2006/relationships/slideLayout" Target="../slideLayouts/slideLayout30.xml" /><Relationship Id="rId14" Type="http://schemas.openxmlformats.org/officeDocument/2006/relationships/slideLayout" Target="../slideLayouts/slideLayout31.xml" /><Relationship Id="rId15" Type="http://schemas.openxmlformats.org/officeDocument/2006/relationships/slideLayout" Target="../slideLayouts/slideLayout32.xml" /><Relationship Id="rId16" Type="http://schemas.openxmlformats.org/officeDocument/2006/relationships/slideLayout" Target="../slideLayouts/slideLayout33.xml" /><Relationship Id="rId17" Type="http://schemas.openxmlformats.org/officeDocument/2006/relationships/slideLayout" Target="../slideLayouts/slideLayout34.xml" /><Relationship Id="rId18" Type="http://schemas.openxmlformats.org/officeDocument/2006/relationships/theme" Target="../theme/theme3.xml" /><Relationship Id="rId19" Type="http://schemas.openxmlformats.org/officeDocument/2006/relationships/image" Target="../media/image4.png"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5.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slideLayout" Target="../slideLayouts/slideLayout47.xml" /><Relationship Id="rId14" Type="http://schemas.openxmlformats.org/officeDocument/2006/relationships/slideLayout" Target="../slideLayouts/slideLayout48.xml" /><Relationship Id="rId15" Type="http://schemas.openxmlformats.org/officeDocument/2006/relationships/slideLayout" Target="../slideLayouts/slideLayout49.xml" /><Relationship Id="rId16" Type="http://schemas.openxmlformats.org/officeDocument/2006/relationships/slideLayout" Target="../slideLayouts/slideLayout50.xml" /><Relationship Id="rId17" Type="http://schemas.openxmlformats.org/officeDocument/2006/relationships/slideLayout" Target="../slideLayouts/slideLayout51.xml" /><Relationship Id="rId18" Type="http://schemas.openxmlformats.org/officeDocument/2006/relationships/theme" Target="../theme/theme12.xml" /><Relationship Id="rId19" Type="http://schemas.openxmlformats.org/officeDocument/2006/relationships/image" Target="../media/image4.png"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2.xml" /><Relationship Id="rId10" Type="http://schemas.openxmlformats.org/officeDocument/2006/relationships/slideLayout" Target="../slideLayouts/slideLayout61.xml" /><Relationship Id="rId11" Type="http://schemas.openxmlformats.org/officeDocument/2006/relationships/slideLayout" Target="../slideLayouts/slideLayout62.xml" /><Relationship Id="rId12" Type="http://schemas.openxmlformats.org/officeDocument/2006/relationships/slideLayout" Target="../slideLayouts/slideLayout63.xml" /><Relationship Id="rId13" Type="http://schemas.openxmlformats.org/officeDocument/2006/relationships/slideLayout" Target="../slideLayouts/slideLayout64.xml" /><Relationship Id="rId14" Type="http://schemas.openxmlformats.org/officeDocument/2006/relationships/slideLayout" Target="../slideLayouts/slideLayout65.xml" /><Relationship Id="rId15" Type="http://schemas.openxmlformats.org/officeDocument/2006/relationships/slideLayout" Target="../slideLayouts/slideLayout66.xml" /><Relationship Id="rId16" Type="http://schemas.openxmlformats.org/officeDocument/2006/relationships/slideLayout" Target="../slideLayouts/slideLayout67.xml" /><Relationship Id="rId17" Type="http://schemas.openxmlformats.org/officeDocument/2006/relationships/slideLayout" Target="../slideLayouts/slideLayout68.xml" /><Relationship Id="rId18" Type="http://schemas.openxmlformats.org/officeDocument/2006/relationships/theme" Target="../theme/theme2.xml" /><Relationship Id="rId19" Type="http://schemas.openxmlformats.org/officeDocument/2006/relationships/image" Target="../media/image4.png" /><Relationship Id="rId2" Type="http://schemas.openxmlformats.org/officeDocument/2006/relationships/slideLayout" Target="../slideLayouts/slideLayout53.xml" /><Relationship Id="rId3" Type="http://schemas.openxmlformats.org/officeDocument/2006/relationships/slideLayout" Target="../slideLayouts/slideLayout54.xml" /><Relationship Id="rId4" Type="http://schemas.openxmlformats.org/officeDocument/2006/relationships/slideLayout" Target="../slideLayouts/slideLayout55.xml" /><Relationship Id="rId5" Type="http://schemas.openxmlformats.org/officeDocument/2006/relationships/slideLayout" Target="../slideLayouts/slideLayout56.xml" /><Relationship Id="rId6" Type="http://schemas.openxmlformats.org/officeDocument/2006/relationships/slideLayout" Target="../slideLayouts/slideLayout57.xml" /><Relationship Id="rId7" Type="http://schemas.openxmlformats.org/officeDocument/2006/relationships/slideLayout" Target="../slideLayouts/slideLayout58.xml" /><Relationship Id="rId8" Type="http://schemas.openxmlformats.org/officeDocument/2006/relationships/slideLayout" Target="../slideLayouts/slideLayout59.xml" /><Relationship Id="rId9" Type="http://schemas.openxmlformats.org/officeDocument/2006/relationships/slideLayout" Target="../slideLayouts/slideLayout60.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69.xml" /><Relationship Id="rId10" Type="http://schemas.openxmlformats.org/officeDocument/2006/relationships/slideLayout" Target="../slideLayouts/slideLayout78.xml" /><Relationship Id="rId11" Type="http://schemas.openxmlformats.org/officeDocument/2006/relationships/slideLayout" Target="../slideLayouts/slideLayout79.xml" /><Relationship Id="rId12" Type="http://schemas.openxmlformats.org/officeDocument/2006/relationships/slideLayout" Target="../slideLayouts/slideLayout80.xml" /><Relationship Id="rId13" Type="http://schemas.openxmlformats.org/officeDocument/2006/relationships/slideLayout" Target="../slideLayouts/slideLayout81.xml" /><Relationship Id="rId14" Type="http://schemas.openxmlformats.org/officeDocument/2006/relationships/slideLayout" Target="../slideLayouts/slideLayout82.xml" /><Relationship Id="rId15" Type="http://schemas.openxmlformats.org/officeDocument/2006/relationships/slideLayout" Target="../slideLayouts/slideLayout83.xml" /><Relationship Id="rId16" Type="http://schemas.openxmlformats.org/officeDocument/2006/relationships/slideLayout" Target="../slideLayouts/slideLayout84.xml" /><Relationship Id="rId17" Type="http://schemas.openxmlformats.org/officeDocument/2006/relationships/slideLayout" Target="../slideLayouts/slideLayout85.xml" /><Relationship Id="rId18" Type="http://schemas.openxmlformats.org/officeDocument/2006/relationships/theme" Target="../theme/theme6.xml" /><Relationship Id="rId19" Type="http://schemas.openxmlformats.org/officeDocument/2006/relationships/image" Target="../media/image4.png" /><Relationship Id="rId2" Type="http://schemas.openxmlformats.org/officeDocument/2006/relationships/slideLayout" Target="../slideLayouts/slideLayout70.xml" /><Relationship Id="rId3" Type="http://schemas.openxmlformats.org/officeDocument/2006/relationships/slideLayout" Target="../slideLayouts/slideLayout71.xml" /><Relationship Id="rId4" Type="http://schemas.openxmlformats.org/officeDocument/2006/relationships/slideLayout" Target="../slideLayouts/slideLayout72.xml" /><Relationship Id="rId5" Type="http://schemas.openxmlformats.org/officeDocument/2006/relationships/slideLayout" Target="../slideLayouts/slideLayout73.xml" /><Relationship Id="rId6" Type="http://schemas.openxmlformats.org/officeDocument/2006/relationships/slideLayout" Target="../slideLayouts/slideLayout74.xml" /><Relationship Id="rId7" Type="http://schemas.openxmlformats.org/officeDocument/2006/relationships/slideLayout" Target="../slideLayouts/slideLayout75.xml" /><Relationship Id="rId8" Type="http://schemas.openxmlformats.org/officeDocument/2006/relationships/slideLayout" Target="../slideLayouts/slideLayout76.xml" /><Relationship Id="rId9" Type="http://schemas.openxmlformats.org/officeDocument/2006/relationships/slideLayout" Target="../slideLayouts/slideLayout77.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86.xml" /><Relationship Id="rId10" Type="http://schemas.openxmlformats.org/officeDocument/2006/relationships/slideLayout" Target="../slideLayouts/slideLayout95.xml" /><Relationship Id="rId11" Type="http://schemas.openxmlformats.org/officeDocument/2006/relationships/slideLayout" Target="../slideLayouts/slideLayout96.xml" /><Relationship Id="rId12" Type="http://schemas.openxmlformats.org/officeDocument/2006/relationships/slideLayout" Target="../slideLayouts/slideLayout97.xml" /><Relationship Id="rId13" Type="http://schemas.openxmlformats.org/officeDocument/2006/relationships/slideLayout" Target="../slideLayouts/slideLayout98.xml" /><Relationship Id="rId14" Type="http://schemas.openxmlformats.org/officeDocument/2006/relationships/slideLayout" Target="../slideLayouts/slideLayout99.xml" /><Relationship Id="rId15" Type="http://schemas.openxmlformats.org/officeDocument/2006/relationships/slideLayout" Target="../slideLayouts/slideLayout100.xml" /><Relationship Id="rId16" Type="http://schemas.openxmlformats.org/officeDocument/2006/relationships/slideLayout" Target="../slideLayouts/slideLayout101.xml" /><Relationship Id="rId17" Type="http://schemas.openxmlformats.org/officeDocument/2006/relationships/slideLayout" Target="../slideLayouts/slideLayout102.xml" /><Relationship Id="rId18" Type="http://schemas.openxmlformats.org/officeDocument/2006/relationships/theme" Target="../theme/theme10.xml" /><Relationship Id="rId19" Type="http://schemas.openxmlformats.org/officeDocument/2006/relationships/image" Target="../media/image4.png" /><Relationship Id="rId2" Type="http://schemas.openxmlformats.org/officeDocument/2006/relationships/slideLayout" Target="../slideLayouts/slideLayout87.xml" /><Relationship Id="rId3" Type="http://schemas.openxmlformats.org/officeDocument/2006/relationships/slideLayout" Target="../slideLayouts/slideLayout88.xml" /><Relationship Id="rId4" Type="http://schemas.openxmlformats.org/officeDocument/2006/relationships/slideLayout" Target="../slideLayouts/slideLayout89.xml" /><Relationship Id="rId5" Type="http://schemas.openxmlformats.org/officeDocument/2006/relationships/slideLayout" Target="../slideLayouts/slideLayout90.xml" /><Relationship Id="rId6" Type="http://schemas.openxmlformats.org/officeDocument/2006/relationships/slideLayout" Target="../slideLayouts/slideLayout91.xml" /><Relationship Id="rId7" Type="http://schemas.openxmlformats.org/officeDocument/2006/relationships/slideLayout" Target="../slideLayouts/slideLayout92.xml" /><Relationship Id="rId8" Type="http://schemas.openxmlformats.org/officeDocument/2006/relationships/slideLayout" Target="../slideLayouts/slideLayout93.xml" /><Relationship Id="rId9" Type="http://schemas.openxmlformats.org/officeDocument/2006/relationships/slideLayout" Target="../slideLayouts/slideLayout9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103.xml" /><Relationship Id="rId10" Type="http://schemas.openxmlformats.org/officeDocument/2006/relationships/slideLayout" Target="../slideLayouts/slideLayout112.xml" /><Relationship Id="rId11" Type="http://schemas.openxmlformats.org/officeDocument/2006/relationships/slideLayout" Target="../slideLayouts/slideLayout113.xml" /><Relationship Id="rId12" Type="http://schemas.openxmlformats.org/officeDocument/2006/relationships/slideLayout" Target="../slideLayouts/slideLayout114.xml" /><Relationship Id="rId13" Type="http://schemas.openxmlformats.org/officeDocument/2006/relationships/slideLayout" Target="../slideLayouts/slideLayout115.xml" /><Relationship Id="rId14" Type="http://schemas.openxmlformats.org/officeDocument/2006/relationships/slideLayout" Target="../slideLayouts/slideLayout116.xml" /><Relationship Id="rId15" Type="http://schemas.openxmlformats.org/officeDocument/2006/relationships/slideLayout" Target="../slideLayouts/slideLayout117.xml" /><Relationship Id="rId16" Type="http://schemas.openxmlformats.org/officeDocument/2006/relationships/slideLayout" Target="../slideLayouts/slideLayout118.xml" /><Relationship Id="rId17" Type="http://schemas.openxmlformats.org/officeDocument/2006/relationships/slideLayout" Target="../slideLayouts/slideLayout119.xml" /><Relationship Id="rId18" Type="http://schemas.openxmlformats.org/officeDocument/2006/relationships/theme" Target="../theme/theme4.xml" /><Relationship Id="rId19" Type="http://schemas.openxmlformats.org/officeDocument/2006/relationships/image" Target="../media/image4.png" /><Relationship Id="rId2" Type="http://schemas.openxmlformats.org/officeDocument/2006/relationships/slideLayout" Target="../slideLayouts/slideLayout104.xml" /><Relationship Id="rId3" Type="http://schemas.openxmlformats.org/officeDocument/2006/relationships/slideLayout" Target="../slideLayouts/slideLayout105.xml" /><Relationship Id="rId4" Type="http://schemas.openxmlformats.org/officeDocument/2006/relationships/slideLayout" Target="../slideLayouts/slideLayout106.xml" /><Relationship Id="rId5" Type="http://schemas.openxmlformats.org/officeDocument/2006/relationships/slideLayout" Target="../slideLayouts/slideLayout107.xml" /><Relationship Id="rId6" Type="http://schemas.openxmlformats.org/officeDocument/2006/relationships/slideLayout" Target="../slideLayouts/slideLayout108.xml" /><Relationship Id="rId7" Type="http://schemas.openxmlformats.org/officeDocument/2006/relationships/slideLayout" Target="../slideLayouts/slideLayout109.xml" /><Relationship Id="rId8" Type="http://schemas.openxmlformats.org/officeDocument/2006/relationships/slideLayout" Target="../slideLayouts/slideLayout110.xml" /><Relationship Id="rId9" Type="http://schemas.openxmlformats.org/officeDocument/2006/relationships/slideLayout" Target="../slideLayouts/slideLayout111.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120.xml" /><Relationship Id="rId10" Type="http://schemas.openxmlformats.org/officeDocument/2006/relationships/slideLayout" Target="../slideLayouts/slideLayout129.xml" /><Relationship Id="rId11" Type="http://schemas.openxmlformats.org/officeDocument/2006/relationships/slideLayout" Target="../slideLayouts/slideLayout130.xml" /><Relationship Id="rId12" Type="http://schemas.openxmlformats.org/officeDocument/2006/relationships/slideLayout" Target="../slideLayouts/slideLayout131.xml" /><Relationship Id="rId13" Type="http://schemas.openxmlformats.org/officeDocument/2006/relationships/slideLayout" Target="../slideLayouts/slideLayout132.xml" /><Relationship Id="rId14" Type="http://schemas.openxmlformats.org/officeDocument/2006/relationships/slideLayout" Target="../slideLayouts/slideLayout133.xml" /><Relationship Id="rId15" Type="http://schemas.openxmlformats.org/officeDocument/2006/relationships/slideLayout" Target="../slideLayouts/slideLayout134.xml" /><Relationship Id="rId16" Type="http://schemas.openxmlformats.org/officeDocument/2006/relationships/slideLayout" Target="../slideLayouts/slideLayout135.xml" /><Relationship Id="rId17" Type="http://schemas.openxmlformats.org/officeDocument/2006/relationships/slideLayout" Target="../slideLayouts/slideLayout136.xml" /><Relationship Id="rId18" Type="http://schemas.openxmlformats.org/officeDocument/2006/relationships/theme" Target="../theme/theme13.xml" /><Relationship Id="rId19" Type="http://schemas.openxmlformats.org/officeDocument/2006/relationships/image" Target="../media/image4.png" /><Relationship Id="rId2" Type="http://schemas.openxmlformats.org/officeDocument/2006/relationships/slideLayout" Target="../slideLayouts/slideLayout121.xml" /><Relationship Id="rId3" Type="http://schemas.openxmlformats.org/officeDocument/2006/relationships/slideLayout" Target="../slideLayouts/slideLayout122.xml" /><Relationship Id="rId4" Type="http://schemas.openxmlformats.org/officeDocument/2006/relationships/slideLayout" Target="../slideLayouts/slideLayout123.xml" /><Relationship Id="rId5" Type="http://schemas.openxmlformats.org/officeDocument/2006/relationships/slideLayout" Target="../slideLayouts/slideLayout124.xml" /><Relationship Id="rId6" Type="http://schemas.openxmlformats.org/officeDocument/2006/relationships/slideLayout" Target="../slideLayouts/slideLayout125.xml" /><Relationship Id="rId7" Type="http://schemas.openxmlformats.org/officeDocument/2006/relationships/slideLayout" Target="../slideLayouts/slideLayout126.xml" /><Relationship Id="rId8" Type="http://schemas.openxmlformats.org/officeDocument/2006/relationships/slideLayout" Target="../slideLayouts/slideLayout127.xml" /><Relationship Id="rId9" Type="http://schemas.openxmlformats.org/officeDocument/2006/relationships/slideLayout" Target="../slideLayouts/slideLayout12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137.xml" /><Relationship Id="rId10" Type="http://schemas.openxmlformats.org/officeDocument/2006/relationships/slideLayout" Target="../slideLayouts/slideLayout146.xml" /><Relationship Id="rId11" Type="http://schemas.openxmlformats.org/officeDocument/2006/relationships/slideLayout" Target="../slideLayouts/slideLayout147.xml" /><Relationship Id="rId12" Type="http://schemas.openxmlformats.org/officeDocument/2006/relationships/slideLayout" Target="../slideLayouts/slideLayout148.xml" /><Relationship Id="rId13" Type="http://schemas.openxmlformats.org/officeDocument/2006/relationships/slideLayout" Target="../slideLayouts/slideLayout149.xml" /><Relationship Id="rId14" Type="http://schemas.openxmlformats.org/officeDocument/2006/relationships/slideLayout" Target="../slideLayouts/slideLayout150.xml" /><Relationship Id="rId15" Type="http://schemas.openxmlformats.org/officeDocument/2006/relationships/slideLayout" Target="../slideLayouts/slideLayout151.xml" /><Relationship Id="rId16" Type="http://schemas.openxmlformats.org/officeDocument/2006/relationships/slideLayout" Target="../slideLayouts/slideLayout152.xml" /><Relationship Id="rId17" Type="http://schemas.openxmlformats.org/officeDocument/2006/relationships/slideLayout" Target="../slideLayouts/slideLayout153.xml" /><Relationship Id="rId18" Type="http://schemas.openxmlformats.org/officeDocument/2006/relationships/theme" Target="../theme/theme9.xml" /><Relationship Id="rId19" Type="http://schemas.openxmlformats.org/officeDocument/2006/relationships/image" Target="../media/image4.png" /><Relationship Id="rId2" Type="http://schemas.openxmlformats.org/officeDocument/2006/relationships/slideLayout" Target="../slideLayouts/slideLayout138.xml" /><Relationship Id="rId3" Type="http://schemas.openxmlformats.org/officeDocument/2006/relationships/slideLayout" Target="../slideLayouts/slideLayout139.xml" /><Relationship Id="rId4" Type="http://schemas.openxmlformats.org/officeDocument/2006/relationships/slideLayout" Target="../slideLayouts/slideLayout140.xml" /><Relationship Id="rId5" Type="http://schemas.openxmlformats.org/officeDocument/2006/relationships/slideLayout" Target="../slideLayouts/slideLayout141.xml" /><Relationship Id="rId6" Type="http://schemas.openxmlformats.org/officeDocument/2006/relationships/slideLayout" Target="../slideLayouts/slideLayout142.xml" /><Relationship Id="rId7" Type="http://schemas.openxmlformats.org/officeDocument/2006/relationships/slideLayout" Target="../slideLayouts/slideLayout143.xml" /><Relationship Id="rId8" Type="http://schemas.openxmlformats.org/officeDocument/2006/relationships/slideLayout" Target="../slideLayouts/slideLayout144.xml" /><Relationship Id="rId9" Type="http://schemas.openxmlformats.org/officeDocument/2006/relationships/slideLayout" Target="../slideLayouts/slideLayout14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t>‹#›</a:t>
            </a:fl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16074674"/>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284618880"/>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2001556989"/>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70182614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22642968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347572294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49264551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176920735"/>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4035321321"/>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58421303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blip>
          <a:srcRect/>
          <a:stretch>
            <a:fillRect/>
          </a:stretch>
        </p:blipFill>
        <p:spPr>
          <a:xfrm>
            <a:off x="0" y="0"/>
            <a:ext cx="12192000" cy="6858000"/>
          </a:xfrm>
          <a:prstGeom prst="rect"/>
        </p:spPr>
      </p:pic>
      <p:sp>
        <p:nvSpPr>
          <p:cNvPr id="2" name="Title Placeholder 1"/>
          <p:cNvSpPr>
            <a:spLocks noGrp="1"/>
          </p:cNvSpPr>
          <p:nvPr>
            <p:ph type="title"/>
          </p:nvPr>
        </p:nvSpPr>
        <p:spPr>
          <a:xfrm>
            <a:off x="680321" y="753228"/>
            <a:ext cx="9613861" cy="1080938"/>
          </a:xfrm>
          <a:prstGeom prst="rect"/>
        </p:spPr>
        <p:txBody>
          <a:bodyPr vert="horz" lIns="91440" tIns="45720" rIns="91440" bIns="45720" rtlCol="0" anchor="ctr">
            <a:normAutofit/>
          </a:bodyPr>
          <a:lstStyle/>
          <a:p>
            <a:r>
              <a:rPr lang="en-US" dirty="1"/>
              <a:t>Click to edit Master title style</a:t>
            </a:r>
          </a:p>
        </p:txBody>
      </p:sp>
      <p:sp>
        <p:nvSpPr>
          <p:cNvPr id="3" name="Text Placeholder 2"/>
          <p:cNvSpPr>
            <a:spLocks noGrp="1"/>
          </p:cNvSpPr>
          <p:nvPr>
            <p:ph type="body" idx="1"/>
          </p:nvPr>
        </p:nvSpPr>
        <p:spPr>
          <a:xfrm>
            <a:off x="680321" y="2336873"/>
            <a:ext cx="9613861" cy="3599316"/>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p:cNvSpPr>
            <a:spLocks noGrp="1"/>
          </p:cNvSpPr>
          <p:nvPr>
            <p:ph type="dt" sz="half" idx="2"/>
          </p:nvPr>
        </p:nvSpPr>
        <p:spPr>
          <a:xfrm>
            <a:off x="7550981" y="5936187"/>
            <a:ext cx="2743200" cy="365125"/>
          </a:xfrm>
          <a:prstGeom prst="rect"/>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solidFill>
                  <a:prstClr val="white">
                    <a:tint val="75000"/>
                  </a:prstClr>
                </a:solidFill>
              </a:rPr>
              <a:t>3/5/2018</a:t>
            </a:fld>
          </a:p>
        </p:txBody>
      </p:sp>
      <p:sp>
        <p:nvSpPr>
          <p:cNvPr id="5" name="Footer Placeholder 4"/>
          <p:cNvSpPr>
            <a:spLocks noGrp="1"/>
          </p:cNvSpPr>
          <p:nvPr>
            <p:ph type="ftr" sz="quarter" idx="3"/>
          </p:nvPr>
        </p:nvSpPr>
        <p:spPr>
          <a:xfrm>
            <a:off x="680321" y="5936188"/>
            <a:ext cx="6870660" cy="365125"/>
          </a:xfrm>
          <a:prstGeom prst="rect"/>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solidFill>
                  <a:prstClr val="white">
                    <a:tint val="75000"/>
                  </a:prstClr>
                </a:solidFill>
              </a:rPr>
              <a:t>‹#›</a:t>
            </a:fld>
          </a:p>
        </p:txBody>
      </p:sp>
    </p:spTree>
    <p:extLst>
      <p:ext uri="{BB962C8B-B14F-4D97-AF65-F5344CB8AC3E}">
        <p14:creationId xmlns:p14="http://schemas.microsoft.com/office/powerpoint/2010/main" val="87987035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iming>
    <p:tnLst>
      <p:par>
        <p:cTn id="1" dur="indefinite" restart="never" nodeType="tmRoot"/>
      </p:par>
    </p:tnLst>
  </p:timing>
  <p:hf hdr="0" dt="0" sldNum="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envirolawyer.com/" TargetMode="Ex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72.xml" /><Relationship Id="rId2"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9.xml" /><Relationship Id="rId2"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image" Target="../media/image7.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7.xml" /><Relationship Id="rId2"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4.xml" /><Relationship Id="rId2"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1.xml" /><Relationship Id="rId2"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8.xml" /><Relationship Id="rId2"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1" smtClean="0"/>
              <a:t>Water Quality and Water Rights Roundup</a:t>
            </a:r>
            <a:endParaRPr lang="en-US"/>
          </a:p>
        </p:txBody>
      </p:sp>
      <p:sp>
        <p:nvSpPr>
          <p:cNvPr id="5" name="Content Placeholder 4"/>
          <p:cNvSpPr>
            <a:spLocks noGrp="1"/>
          </p:cNvSpPr>
          <p:nvPr>
            <p:ph idx="1"/>
          </p:nvPr>
        </p:nvSpPr>
        <p:spPr/>
        <p:txBody>
          <a:bodyPr>
            <a:normAutofit fontScale="85000" lnSpcReduction="20000"/>
          </a:bodyPr>
          <a:lstStyle/>
          <a:p>
            <a:pPr marL="0" indent="0" algn="ctr">
              <a:buNone/>
            </a:pPr>
            <a:r>
              <a:rPr lang="en-US" sz="5200" dirty="1" smtClean="0"/>
              <a:t>Hot Legal Issues for 2018</a:t>
            </a:r>
            <a:endParaRPr lang="en-US" sz="5200"/>
          </a:p>
          <a:p>
            <a:pPr marL="0" indent="0" algn="ctr" rtl="0" eaLnBrk="1" latinLnBrk="0" hangingPunct="1">
              <a:lnSpc>
                <a:spcPct val="90000"/>
              </a:lnSpc>
              <a:spcBef>
                <a:spcPts val="1000"/>
              </a:spcBef>
              <a:spcAft>
                <a:spcPct val="0"/>
              </a:spcAft>
              <a:buNone/>
            </a:pPr>
            <a:r>
              <a:rPr lang="en-US" sz="2400" b="1" kern="1200" dirty="1">
                <a:solidFill>
                  <a:srgbClr val="FFFFFF"/>
                </a:solidFill>
                <a:effectLst/>
                <a:latin typeface="Trebuchet MS" panose="020b0603020202020204" pitchFamily="34" charset="0"/>
                <a:ea typeface="+mn-ea"/>
                <a:cs typeface="+mn-cs"/>
              </a:rPr>
              <a:t>S. Wayne Rosenbaum</a:t>
            </a:r>
            <a:br>
              <a:rPr lang="en-US" sz="2400" b="1" kern="1200" dirty="1">
                <a:solidFill>
                  <a:srgbClr val="FFFFFF"/>
                </a:solidFill>
                <a:effectLst/>
                <a:latin typeface="Trebuchet MS" panose="020b0603020202020204" pitchFamily="34" charset="0"/>
                <a:ea typeface="+mn-ea"/>
                <a:cs typeface="+mn-cs"/>
              </a:rPr>
            </a:br>
            <a:r>
              <a:rPr lang="en-US" sz="2400" b="1" kern="1200" dirty="1" smtClean="0">
                <a:solidFill>
                  <a:srgbClr val="FFFFFF"/>
                </a:solidFill>
                <a:effectLst/>
                <a:latin typeface="Trebuchet MS" panose="020b0603020202020204" pitchFamily="34" charset="0"/>
                <a:ea typeface="+mn-ea"/>
                <a:cs typeface="+mn-cs"/>
              </a:rPr>
              <a:t>Environmental </a:t>
            </a:r>
            <a:r>
              <a:rPr lang="en-US" sz="2400" b="1" kern="1200" dirty="1">
                <a:solidFill>
                  <a:srgbClr val="FFFFFF"/>
                </a:solidFill>
                <a:effectLst/>
                <a:latin typeface="Trebuchet MS" panose="020b0603020202020204" pitchFamily="34" charset="0"/>
                <a:ea typeface="+mn-ea"/>
                <a:cs typeface="+mn-cs"/>
              </a:rPr>
              <a:t>Law </a:t>
            </a:r>
            <a:r>
              <a:rPr lang="en-US" sz="2400" b="1" kern="1200" dirty="1" smtClean="0">
                <a:solidFill>
                  <a:srgbClr val="FFFFFF"/>
                </a:solidFill>
                <a:effectLst/>
                <a:latin typeface="Trebuchet MS" panose="020b0603020202020204" pitchFamily="34" charset="0"/>
                <a:ea typeface="+mn-ea"/>
                <a:cs typeface="+mn-cs"/>
              </a:rPr>
              <a:t>Group LLP</a:t>
            </a:r>
          </a:p>
          <a:p>
            <a:pPr marL="0" indent="0" algn="ctr" rtl="0" eaLnBrk="1" latinLnBrk="0" hangingPunct="1">
              <a:lnSpc>
                <a:spcPct val="90000"/>
              </a:lnSpc>
              <a:spcBef>
                <a:spcPts val="1000"/>
              </a:spcBef>
              <a:spcAft>
                <a:spcPct val="0"/>
              </a:spcAft>
              <a:buNone/>
            </a:pPr>
            <a:r>
              <a:rPr lang="en-US" sz="2400" b="1" kern="1200" dirty="1" smtClean="0">
                <a:solidFill>
                  <a:srgbClr val="FFFFFF"/>
                </a:solidFill>
                <a:effectLst/>
                <a:latin typeface="Trebuchet MS" panose="020b0603020202020204" pitchFamily="34" charset="0"/>
                <a:ea typeface="+mn-ea"/>
                <a:cs typeface="+mn-cs"/>
              </a:rPr>
              <a:t>Varco and Rosenbaum</a:t>
            </a:r>
            <a:endParaRPr lang="en-US">
              <a:effectLst/>
            </a:endParaRPr>
          </a:p>
          <a:p>
            <a:pPr marL="0" indent="0" algn="ctr" rtl="0" eaLnBrk="1" latinLnBrk="0" hangingPunct="1">
              <a:lnSpc>
                <a:spcPct val="90000"/>
              </a:lnSpc>
              <a:spcBef>
                <a:spcPts val="1000"/>
              </a:spcBef>
              <a:spcAft>
                <a:spcPct val="0"/>
              </a:spcAft>
              <a:buNone/>
            </a:pPr>
            <a:r>
              <a:rPr lang="en-US" sz="2400" i="1" kern="1200" dirty="1">
                <a:solidFill>
                  <a:srgbClr val="FFFFFF"/>
                </a:solidFill>
                <a:effectLst/>
                <a:latin typeface="Trebuchet MS" panose="020b0603020202020204" pitchFamily="34" charset="0"/>
                <a:ea typeface="+mn-ea"/>
                <a:cs typeface="+mn-cs"/>
              </a:rPr>
              <a:t>225 Broadway, Suite 1900 </a:t>
            </a:r>
            <a:br>
              <a:rPr lang="en-US" sz="2400" i="1" kern="1200" dirty="1">
                <a:solidFill>
                  <a:srgbClr val="FFFFFF"/>
                </a:solidFill>
                <a:effectLst/>
                <a:latin typeface="Trebuchet MS" panose="020b0603020202020204" pitchFamily="34" charset="0"/>
                <a:ea typeface="+mn-ea"/>
                <a:cs typeface="+mn-cs"/>
              </a:rPr>
            </a:br>
            <a:r>
              <a:rPr lang="en-US" sz="2400" i="1" kern="1200" dirty="1">
                <a:solidFill>
                  <a:srgbClr val="FFFFFF"/>
                </a:solidFill>
                <a:effectLst/>
                <a:latin typeface="Trebuchet MS" panose="020b0603020202020204" pitchFamily="34" charset="0"/>
                <a:ea typeface="+mn-ea"/>
                <a:cs typeface="+mn-cs"/>
              </a:rPr>
              <a:t>San Diego, CA 92101</a:t>
            </a:r>
            <a:br>
              <a:rPr lang="en-US" sz="2400" i="1" kern="1200" dirty="1">
                <a:solidFill>
                  <a:srgbClr val="FFFFFF"/>
                </a:solidFill>
                <a:effectLst/>
                <a:latin typeface="Trebuchet MS" panose="020b0603020202020204" pitchFamily="34" charset="0"/>
                <a:ea typeface="+mn-ea"/>
                <a:cs typeface="+mn-cs"/>
              </a:rPr>
            </a:br>
            <a:r>
              <a:rPr lang="en-US" sz="2400" i="1" kern="1200" dirty="1">
                <a:solidFill>
                  <a:srgbClr val="FFFFFF"/>
                </a:solidFill>
                <a:effectLst/>
                <a:latin typeface="Trebuchet MS" panose="020b0603020202020204" pitchFamily="34" charset="0"/>
                <a:ea typeface="+mn-ea"/>
                <a:cs typeface="+mn-cs"/>
              </a:rPr>
              <a:t>Phone: (619) 231-5858 </a:t>
            </a:r>
            <a:endParaRPr lang="en-US">
              <a:effectLst/>
            </a:endParaRPr>
          </a:p>
          <a:p>
            <a:pPr marL="0" indent="0" algn="ctr" rtl="0" eaLnBrk="1" latinLnBrk="0" hangingPunct="1">
              <a:lnSpc>
                <a:spcPct val="90000"/>
              </a:lnSpc>
              <a:spcBef>
                <a:spcPts val="1000"/>
              </a:spcBef>
              <a:spcAft>
                <a:spcPct val="0"/>
              </a:spcAft>
              <a:buNone/>
            </a:pPr>
            <a:r>
              <a:rPr lang="en-US" sz="2400" i="1" kern="1200" dirty="1">
                <a:solidFill>
                  <a:srgbClr val="FFFFFF"/>
                </a:solidFill>
                <a:effectLst/>
                <a:latin typeface="Trebuchet MS" panose="020b0603020202020204" pitchFamily="34" charset="0"/>
                <a:ea typeface="+mn-ea"/>
                <a:cs typeface="+mn-cs"/>
              </a:rPr>
              <a:t>Cell: (619) 518-6618</a:t>
            </a:r>
            <a:br>
              <a:rPr lang="en-US" sz="2400" i="1" kern="1200" dirty="1">
                <a:solidFill>
                  <a:srgbClr val="FFFFFF"/>
                </a:solidFill>
                <a:effectLst/>
                <a:latin typeface="Trebuchet MS" panose="020b0603020202020204" pitchFamily="34" charset="0"/>
                <a:ea typeface="+mn-ea"/>
                <a:cs typeface="+mn-cs"/>
              </a:rPr>
            </a:br>
            <a:r>
              <a:rPr lang="en-US" sz="2400" i="1" kern="1200" dirty="1">
                <a:solidFill>
                  <a:srgbClr val="FFFFFF"/>
                </a:solidFill>
                <a:effectLst/>
                <a:latin typeface="Trebuchet MS" panose="020b0603020202020204" pitchFamily="34" charset="0"/>
                <a:ea typeface="+mn-ea"/>
                <a:cs typeface="+mn-cs"/>
              </a:rPr>
              <a:t>Fax: (619) 231-5853</a:t>
            </a:r>
            <a:endParaRPr lang="en-US">
              <a:effectLst/>
            </a:endParaRPr>
          </a:p>
          <a:p>
            <a:pPr marL="0" indent="0" algn="ctr" rtl="0" eaLnBrk="1" latinLnBrk="0" hangingPunct="1">
              <a:lnSpc>
                <a:spcPct val="90000"/>
              </a:lnSpc>
              <a:spcBef>
                <a:spcPts val="1000"/>
              </a:spcBef>
              <a:spcAft>
                <a:spcPct val="0"/>
              </a:spcAft>
              <a:buNone/>
            </a:pPr>
            <a:r>
              <a:rPr lang="en-US" sz="2400" u="sng" kern="1200" dirty="1">
                <a:solidFill>
                  <a:srgbClr val="FFFFFF"/>
                </a:solidFill>
                <a:effectLst/>
                <a:latin typeface="Trebuchet MS" panose="020b0603020202020204" pitchFamily="34" charset="0"/>
                <a:ea typeface="+mn-ea"/>
                <a:cs typeface="+mn-cs"/>
              </a:rPr>
              <a:t>SWR@Envirolawyer.com</a:t>
            </a:r>
            <a:endParaRPr lang="en-US">
              <a:effectLst/>
            </a:endParaRPr>
          </a:p>
          <a:p>
            <a:pPr marL="0" indent="0" algn="ctr" rtl="0" eaLnBrk="1" latinLnBrk="0" hangingPunct="1">
              <a:lnSpc>
                <a:spcPct val="90000"/>
              </a:lnSpc>
              <a:spcBef>
                <a:spcPts val="1000"/>
              </a:spcBef>
              <a:spcAft>
                <a:spcPct val="0"/>
              </a:spcAft>
              <a:buNone/>
            </a:pPr>
            <a:r>
              <a:rPr lang="en-US" sz="2400" i="1" u="sng" kern="1200" dirty="1">
                <a:solidFill>
                  <a:srgbClr val="FFFFFF"/>
                </a:solidFill>
                <a:effectLst/>
                <a:latin typeface="Trebuchet MS" panose="020b0603020202020204" pitchFamily="34" charset="0"/>
                <a:ea typeface="+mn-ea"/>
                <a:cs typeface="+mn-cs"/>
                <a:hlinkClick r:id="rId2"/>
              </a:rPr>
              <a:t>www.envirolawyer.com</a:t>
            </a:r>
            <a:endParaRPr lang="en-US" sz="2400" i="1" u="sng" kern="1200">
              <a:solidFill>
                <a:srgbClr val="FFFFFF"/>
              </a:solidFill>
              <a:effectLst/>
              <a:latin typeface="Trebuchet MS" panose="020b0603020202020204" pitchFamily="34" charset="0"/>
              <a:ea typeface="+mn-ea"/>
              <a:cs typeface="+mn-cs"/>
            </a:endParaRPr>
          </a:p>
        </p:txBody>
      </p:sp>
    </p:spTree>
    <p:extLst>
      <p:ext uri="{BB962C8B-B14F-4D97-AF65-F5344CB8AC3E}">
        <p14:creationId xmlns:p14="http://schemas.microsoft.com/office/powerpoint/2010/main" val="658128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How does it do it?</a:t>
            </a:r>
          </a:p>
        </p:txBody>
      </p:sp>
      <p:sp>
        <p:nvSpPr>
          <p:cNvPr id="3" name="Content Placeholder 2"/>
          <p:cNvSpPr>
            <a:spLocks noGrp="1"/>
          </p:cNvSpPr>
          <p:nvPr>
            <p:ph idx="1"/>
          </p:nvPr>
        </p:nvSpPr>
        <p:spPr>
          <a:xfrm>
            <a:off x="680321" y="2067339"/>
            <a:ext cx="9613861" cy="3868850"/>
          </a:xfrm>
        </p:spPr>
        <p:txBody>
          <a:bodyPr>
            <a:normAutofit lnSpcReduction="10000"/>
          </a:bodyPr>
          <a:lstStyle/>
          <a:p>
            <a:r>
              <a:rPr lang="en-US" dirty="1"/>
              <a:t>GSAs responsible for high- and medium-priority basins must adopt groundwater sustainability plans within five to seven years, depending on whether the basin is in critical overdraft. Agencies may adopt a single plan covering an entire basin or combine a number of plans created by multiple agencies. Preparation of groundwater sustainability plans is exempt from CEQA.</a:t>
            </a:r>
          </a:p>
          <a:p>
            <a:r>
              <a:rPr lang="en-US" dirty="1"/>
              <a:t>Plans must include a physical description of the basin, including groundwater levels, groundwater quality, subsidence, information on groundwater-surface water interaction, data on historical and projected water demands and supplies, monitoring and management provisions, and a description of how the plan will affect other plans, including city and county general plans</a:t>
            </a:r>
            <a:r>
              <a:rPr lang="en-US" dirty="1" smtClean="0"/>
              <a:t>.</a:t>
            </a:r>
          </a:p>
        </p:txBody>
      </p:sp>
      <p:sp>
        <p:nvSpPr>
          <p:cNvPr id="4" name="Footer Placeholder 3"/>
          <p:cNvSpPr>
            <a:spLocks noGrp="1"/>
          </p:cNvSpPr>
          <p:nvPr>
            <p:ph type="ftr" sz="quarter" idx="4294967295"/>
          </p:nvPr>
        </p:nvSpPr>
        <p:spPr>
          <a:xfrm>
            <a:off x="680321" y="5936188"/>
            <a:ext cx="6870660" cy="365125"/>
          </a:xfrm>
        </p:spPr>
        <p:txBody>
          <a:bodyPr/>
          <a:lstStyle/>
          <a:p>
            <a:endParaRPr lang="en-US">
              <a:solidFill>
                <a:prstClr val="white">
                  <a:tint val="75000"/>
                </a:prstClr>
              </a:solidFill>
            </a:endParaRPr>
          </a:p>
        </p:txBody>
      </p:sp>
    </p:spTree>
    <p:extLst>
      <p:ext uri="{BB962C8B-B14F-4D97-AF65-F5344CB8AC3E}">
        <p14:creationId xmlns:p14="http://schemas.microsoft.com/office/powerpoint/2010/main" val="2112283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Formation of Ground</a:t>
            </a:r>
            <a:r>
              <a:rPr lang="en-US" baseline="0" dirty="1" smtClean="0"/>
              <a:t>water Sustainability Agencies</a:t>
            </a:r>
            <a:endParaRPr lang="en-US"/>
          </a:p>
        </p:txBody>
      </p:sp>
      <p:sp>
        <p:nvSpPr>
          <p:cNvPr id="3" name="Content Placeholder 2"/>
          <p:cNvSpPr>
            <a:spLocks noGrp="1"/>
          </p:cNvSpPr>
          <p:nvPr>
            <p:ph idx="1"/>
          </p:nvPr>
        </p:nvSpPr>
        <p:spPr/>
        <p:txBody>
          <a:bodyPr/>
          <a:lstStyle/>
          <a:p>
            <a:r>
              <a:rPr lang="en-US" dirty="1" smtClean="0"/>
              <a:t> SGMA requires, by June 30, 2017, the formation of locally-controlled groundwater sustainability agencies (GSAs) in the State’s high- and medium-priority groundwater basins and subbasins (basins). </a:t>
            </a:r>
          </a:p>
          <a:p>
            <a:r>
              <a:rPr lang="en-US" dirty="1" smtClean="0"/>
              <a:t>If two or more agencies submit GSA notices with overlapping boundaries within a basin, these overlaps must be resolved before a GSA is formed.</a:t>
            </a:r>
          </a:p>
        </p:txBody>
      </p:sp>
    </p:spTree>
    <p:extLst>
      <p:ext uri="{BB962C8B-B14F-4D97-AF65-F5344CB8AC3E}">
        <p14:creationId xmlns:p14="http://schemas.microsoft.com/office/powerpoint/2010/main" val="241317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SGMA Implementation Timeline</a:t>
            </a:r>
          </a:p>
        </p:txBody>
      </p:sp>
      <p:graphicFrame>
        <p:nvGraphicFramePr>
          <p:cNvPr id="4" name="Content Placeholder 3"/>
          <p:cNvGraphicFramePr>
            <a:graphicFrameLocks noGrp="1"/>
          </p:cNvGraphicFramePr>
          <p:nvPr>
            <p:ph idx="1"/>
          </p:nvPr>
        </p:nvGraphicFramePr>
        <p:xfrm>
          <a:off x="170022" y="2296388"/>
          <a:ext cx="8765570" cy="4309780"/>
        </p:xfrm>
        <a:graphic>
          <a:graphicData uri="http://schemas.openxmlformats.org/drawingml/2006/table">
            <a:tbl>
              <a:tblPr/>
              <a:tblGrid>
                <a:gridCol w="4382785">
                  <a:extLst>
                    <a:ext uri="{9D8B030D-6E8A-4147-A177-3AD203B41FA5}">
                      <a16:colId xmlns:a16="http://schemas.microsoft.com/office/drawing/2014/main" xmlns="" val="20000"/>
                    </a:ext>
                  </a:extLst>
                </a:gridCol>
                <a:gridCol w="4382785">
                  <a:extLst>
                    <a:ext uri="{9D8B030D-6E8A-4147-A177-3AD203B41FA5}">
                      <a16:colId xmlns:a16="http://schemas.microsoft.com/office/drawing/2014/main" xmlns="" val="20001"/>
                    </a:ext>
                  </a:extLst>
                </a:gridCol>
              </a:tblGrid>
              <a:tr h="339988">
                <a:tc>
                  <a:txBody>
                    <a:bodyPr/>
                    <a:lstStyle/>
                    <a:p>
                      <a:r>
                        <a:rPr lang="en-US" sz="2000" b="1" dirty="1"/>
                        <a:t>Deadline:</a:t>
                      </a:r>
                      <a:endParaRPr lang="en-US" sz="2000"/>
                    </a:p>
                  </a:txBody>
                  <a:tcPr marL="34738" marR="34738" marT="34738" marB="34738" anchor="ctr">
                    <a:lnL>
                      <a:noFill/>
                    </a:lnL>
                    <a:lnR>
                      <a:noFill/>
                    </a:lnR>
                    <a:lnT>
                      <a:noFill/>
                    </a:lnT>
                    <a:lnB>
                      <a:noFill/>
                    </a:lnB>
                  </a:tcPr>
                </a:tc>
                <a:tc>
                  <a:txBody>
                    <a:bodyPr/>
                    <a:lstStyle/>
                    <a:p>
                      <a:r>
                        <a:rPr lang="en-US" sz="2000" b="1" dirty="1"/>
                        <a:t>Action:</a:t>
                      </a:r>
                      <a:endParaRPr lang="en-US" sz="2000"/>
                    </a:p>
                  </a:txBody>
                  <a:tcPr marL="34738" marR="34738" marT="34738" marB="34738" anchor="ctr">
                    <a:lnL>
                      <a:noFill/>
                    </a:lnL>
                    <a:lnR>
                      <a:noFill/>
                    </a:lnR>
                    <a:lnT>
                      <a:noFill/>
                    </a:lnT>
                    <a:lnB>
                      <a:noFill/>
                    </a:lnB>
                  </a:tcPr>
                </a:tc>
                <a:extLst>
                  <a:ext uri="{0D108BD9-81ED-4DB2-BD59-A6C34878D82A}">
                    <a16:rowId xmlns:a16="http://schemas.microsoft.com/office/drawing/2014/main" xmlns="" val="10000"/>
                  </a:ext>
                </a:extLst>
              </a:tr>
              <a:tr h="606066">
                <a:tc>
                  <a:txBody>
                    <a:bodyPr/>
                    <a:lstStyle/>
                    <a:p>
                      <a:r>
                        <a:rPr lang="en-US" sz="2000" dirty="1"/>
                        <a:t>June 30, 2017</a:t>
                      </a:r>
                    </a:p>
                  </a:txBody>
                  <a:tcPr marL="34738" marR="34738" marT="34738" marB="34738" anchor="ctr">
                    <a:lnL>
                      <a:noFill/>
                    </a:lnL>
                    <a:lnR>
                      <a:noFill/>
                    </a:lnR>
                    <a:lnT>
                      <a:noFill/>
                    </a:lnT>
                    <a:lnB>
                      <a:noFill/>
                    </a:lnB>
                  </a:tcPr>
                </a:tc>
                <a:tc>
                  <a:txBody>
                    <a:bodyPr/>
                    <a:lstStyle/>
                    <a:p>
                      <a:r>
                        <a:rPr lang="en-US" sz="2000" dirty="1"/>
                        <a:t>Formation of Groundwater Sustainability Agencies (GSAs)</a:t>
                      </a:r>
                    </a:p>
                  </a:txBody>
                  <a:tcPr marL="34738" marR="34738" marT="34738" marB="34738" anchor="ctr">
                    <a:lnL>
                      <a:noFill/>
                    </a:lnL>
                    <a:lnR>
                      <a:noFill/>
                    </a:lnR>
                    <a:lnT>
                      <a:noFill/>
                    </a:lnT>
                    <a:lnB>
                      <a:noFill/>
                    </a:lnB>
                  </a:tcPr>
                </a:tc>
                <a:extLst>
                  <a:ext uri="{0D108BD9-81ED-4DB2-BD59-A6C34878D82A}">
                    <a16:rowId xmlns:a16="http://schemas.microsoft.com/office/drawing/2014/main" xmlns="" val="10001"/>
                  </a:ext>
                </a:extLst>
              </a:tr>
              <a:tr h="1138222">
                <a:tc>
                  <a:txBody>
                    <a:bodyPr/>
                    <a:lstStyle/>
                    <a:p>
                      <a:r>
                        <a:rPr lang="en-US" sz="2000" dirty="1"/>
                        <a:t>January 31, 2020</a:t>
                      </a:r>
                    </a:p>
                  </a:txBody>
                  <a:tcPr marL="34738" marR="34738" marT="34738" marB="34738" anchor="ctr">
                    <a:lnL>
                      <a:noFill/>
                    </a:lnL>
                    <a:lnR>
                      <a:noFill/>
                    </a:lnR>
                    <a:lnT>
                      <a:noFill/>
                    </a:lnT>
                    <a:lnB>
                      <a:noFill/>
                    </a:lnB>
                  </a:tcPr>
                </a:tc>
                <a:tc>
                  <a:txBody>
                    <a:bodyPr/>
                    <a:lstStyle/>
                    <a:p>
                      <a:r>
                        <a:rPr lang="en-US" sz="2000" dirty="1"/>
                        <a:t>Adoption of Groundwater Sustainability Plans (GSPs)</a:t>
                      </a:r>
                      <a:br>
                        <a:rPr lang="en-US" sz="2000" dirty="1"/>
                      </a:br>
                      <a:r>
                        <a:rPr lang="en-US" sz="2000" dirty="1"/>
                        <a:t>Critically Overdrafted Basins (e.g., Borrego Valley)</a:t>
                      </a:r>
                    </a:p>
                  </a:txBody>
                  <a:tcPr marL="34738" marR="34738" marT="34738" marB="34738" anchor="ctr">
                    <a:lnL>
                      <a:noFill/>
                    </a:lnL>
                    <a:lnR>
                      <a:noFill/>
                    </a:lnR>
                    <a:lnT>
                      <a:noFill/>
                    </a:lnT>
                    <a:lnB>
                      <a:noFill/>
                    </a:lnB>
                  </a:tcPr>
                </a:tc>
                <a:extLst>
                  <a:ext uri="{0D108BD9-81ED-4DB2-BD59-A6C34878D82A}">
                    <a16:rowId xmlns:a16="http://schemas.microsoft.com/office/drawing/2014/main" xmlns="" val="10002"/>
                  </a:ext>
                </a:extLst>
              </a:tr>
              <a:tr h="1138222">
                <a:tc>
                  <a:txBody>
                    <a:bodyPr/>
                    <a:lstStyle/>
                    <a:p>
                      <a:r>
                        <a:rPr lang="en-US" sz="2000" dirty="1"/>
                        <a:t>January 31, 2022</a:t>
                      </a:r>
                    </a:p>
                  </a:txBody>
                  <a:tcPr marL="34738" marR="34738" marT="34738" marB="34738" anchor="ctr">
                    <a:lnL>
                      <a:noFill/>
                    </a:lnL>
                    <a:lnR>
                      <a:noFill/>
                    </a:lnR>
                    <a:lnT>
                      <a:noFill/>
                    </a:lnT>
                    <a:lnB>
                      <a:noFill/>
                    </a:lnB>
                  </a:tcPr>
                </a:tc>
                <a:tc>
                  <a:txBody>
                    <a:bodyPr/>
                    <a:lstStyle/>
                    <a:p>
                      <a:r>
                        <a:rPr lang="en-US" sz="2000" dirty="1"/>
                        <a:t>Adoption of Groundwater Sustainability Plans (GSPs)        </a:t>
                      </a:r>
                      <a:br>
                        <a:rPr lang="en-US" sz="2000" dirty="1"/>
                      </a:br>
                      <a:r>
                        <a:rPr lang="en-US" sz="2000" dirty="1"/>
                        <a:t>All Other Basins (e.g., San Diego River, San Luis Rey, San Pasqual)</a:t>
                      </a:r>
                    </a:p>
                  </a:txBody>
                  <a:tcPr marL="34738" marR="34738" marT="34738" marB="34738" anchor="ctr">
                    <a:lnL>
                      <a:noFill/>
                    </a:lnL>
                    <a:lnR>
                      <a:noFill/>
                    </a:lnR>
                    <a:lnT>
                      <a:noFill/>
                    </a:lnT>
                    <a:lnB>
                      <a:noFill/>
                    </a:lnB>
                  </a:tcPr>
                </a:tc>
                <a:extLst>
                  <a:ext uri="{0D108BD9-81ED-4DB2-BD59-A6C34878D82A}">
                    <a16:rowId xmlns:a16="http://schemas.microsoft.com/office/drawing/2014/main" xmlns="" val="10003"/>
                  </a:ext>
                </a:extLst>
              </a:tr>
              <a:tr h="606066">
                <a:tc>
                  <a:txBody>
                    <a:bodyPr/>
                    <a:lstStyle/>
                    <a:p>
                      <a:r>
                        <a:rPr lang="en-US" sz="2000" dirty="1"/>
                        <a:t>20-Year Implementation Period</a:t>
                      </a:r>
                    </a:p>
                  </a:txBody>
                  <a:tcPr marL="34738" marR="34738" marT="34738" marB="34738" anchor="ctr">
                    <a:lnL>
                      <a:noFill/>
                    </a:lnL>
                    <a:lnR>
                      <a:noFill/>
                    </a:lnR>
                    <a:lnT>
                      <a:noFill/>
                    </a:lnT>
                    <a:lnB>
                      <a:noFill/>
                    </a:lnB>
                  </a:tcPr>
                </a:tc>
                <a:tc>
                  <a:txBody>
                    <a:bodyPr/>
                    <a:lstStyle/>
                    <a:p>
                      <a:r>
                        <a:rPr lang="en-US" sz="2000" dirty="1"/>
                        <a:t>Implementation of Groundwater Sustainability Plans (GSPs)</a:t>
                      </a:r>
                    </a:p>
                  </a:txBody>
                  <a:tcPr marL="34738" marR="34738" marT="34738" marB="34738" anchor="ctr">
                    <a:lnL>
                      <a:noFill/>
                    </a:lnL>
                    <a:lnR>
                      <a:noFill/>
                    </a:lnR>
                    <a:lnT>
                      <a:noFill/>
                    </a:lnT>
                    <a:lnB>
                      <a:noFill/>
                    </a:lnB>
                  </a:tcPr>
                </a:tc>
                <a:extLst>
                  <a:ext uri="{0D108BD9-81ED-4DB2-BD59-A6C34878D82A}">
                    <a16:rowId xmlns:a16="http://schemas.microsoft.com/office/drawing/2014/main" xmlns="" val="10004"/>
                  </a:ext>
                </a:extLst>
              </a:tr>
            </a:tbl>
          </a:graphicData>
        </a:graphic>
      </p:graphicFrame>
      <p:pic>
        <p:nvPicPr>
          <p:cNvPr id="5" name="Picture 4">
            <a:extLst>
              <a:ext uri="{FF2B5EF4-FFF2-40B4-BE49-F238E27FC236}">
                <a16:creationId xmlns:a16="http://schemas.microsoft.com/office/drawing/2014/main" xmlns="" id="{D80895A1-CF0D-4238-8F1C-AE0E724EF503}"/>
              </a:ext>
            </a:extLst>
          </p:cNvPr>
          <p:cNvPicPr>
            <a:picLocks noChangeAspect="1"/>
          </p:cNvPicPr>
          <p:nvPr/>
        </p:nvPicPr>
        <p:blipFill>
          <a:blip r:embed="rId2"/>
          <a:srcRect/>
          <a:stretch>
            <a:fillRect/>
          </a:stretch>
        </p:blipFill>
        <p:spPr>
          <a:xfrm>
            <a:off x="9130144" y="2712024"/>
            <a:ext cx="2878285" cy="2878285"/>
          </a:xfrm>
          <a:prstGeom prst="rect"/>
        </p:spPr>
      </p:pic>
    </p:spTree>
    <p:extLst>
      <p:ext uri="{BB962C8B-B14F-4D97-AF65-F5344CB8AC3E}">
        <p14:creationId xmlns:p14="http://schemas.microsoft.com/office/powerpoint/2010/main" val="354153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Potential</a:t>
            </a:r>
            <a:r>
              <a:rPr lang="en-US" baseline="0" dirty="1"/>
              <a:t> Conflicts</a:t>
            </a:r>
            <a:endParaRPr lang="en-US"/>
          </a:p>
        </p:txBody>
      </p:sp>
      <p:sp>
        <p:nvSpPr>
          <p:cNvPr id="3" name="Content Placeholder 2"/>
          <p:cNvSpPr>
            <a:spLocks noGrp="1"/>
          </p:cNvSpPr>
          <p:nvPr>
            <p:ph idx="1"/>
          </p:nvPr>
        </p:nvSpPr>
        <p:spPr>
          <a:xfrm>
            <a:off x="680321" y="2117035"/>
            <a:ext cx="9613861" cy="3819154"/>
          </a:xfrm>
        </p:spPr>
        <p:txBody>
          <a:bodyPr/>
          <a:lstStyle/>
          <a:p>
            <a:r>
              <a:rPr lang="en-US" dirty="1"/>
              <a:t>Integration of surface</a:t>
            </a:r>
            <a:r>
              <a:rPr lang="en-US" baseline="0" dirty="1"/>
              <a:t> and ground water rights</a:t>
            </a:r>
          </a:p>
          <a:p>
            <a:pPr lvl="1"/>
            <a:r>
              <a:rPr lang="en-US" dirty="1"/>
              <a:t>Urban Runoff</a:t>
            </a:r>
          </a:p>
          <a:p>
            <a:pPr lvl="1"/>
            <a:r>
              <a:rPr lang="en-US" dirty="1"/>
              <a:t>Pueblo Rights</a:t>
            </a:r>
          </a:p>
          <a:p>
            <a:pPr lvl="1"/>
            <a:r>
              <a:rPr lang="en-US" dirty="1"/>
              <a:t>Augmentation schemes</a:t>
            </a:r>
          </a:p>
          <a:p>
            <a:pPr lvl="0"/>
            <a:r>
              <a:rPr lang="en-US" dirty="1"/>
              <a:t>Beneficial uses</a:t>
            </a:r>
          </a:p>
          <a:p>
            <a:pPr lvl="1"/>
            <a:r>
              <a:rPr lang="en-US" dirty="1"/>
              <a:t>Is there a hierarchy</a:t>
            </a:r>
          </a:p>
          <a:p>
            <a:pPr lvl="0"/>
            <a:r>
              <a:rPr lang="en-US" dirty="1"/>
              <a:t>Environmental Protection</a:t>
            </a:r>
            <a:r>
              <a:rPr lang="en-US" baseline="0" dirty="1"/>
              <a:t> vs Beneficial Uses</a:t>
            </a:r>
          </a:p>
          <a:p>
            <a:pPr lvl="0"/>
            <a:r>
              <a:rPr lang="en-US" baseline="0" dirty="1"/>
              <a:t>Federal </a:t>
            </a:r>
            <a:r>
              <a:rPr lang="en-US" baseline="0" dirty="1" smtClean="0"/>
              <a:t>participation</a:t>
            </a:r>
          </a:p>
        </p:txBody>
      </p:sp>
      <p:pic>
        <p:nvPicPr>
          <p:cNvPr id="7" name="Picture 6">
            <a:extLst>
              <a:ext uri="{FF2B5EF4-FFF2-40B4-BE49-F238E27FC236}">
                <a16:creationId xmlns:a16="http://schemas.microsoft.com/office/drawing/2014/main" xmlns="" id="{1D4FDE70-78A9-4D67-840B-F15D77A1D249}"/>
              </a:ext>
            </a:extLst>
          </p:cNvPr>
          <p:cNvPicPr>
            <a:picLocks noChangeAspect="1"/>
          </p:cNvPicPr>
          <p:nvPr/>
        </p:nvPicPr>
        <p:blipFill>
          <a:blip r:embed="rId2"/>
          <a:srcRect/>
          <a:stretch>
            <a:fillRect/>
          </a:stretch>
        </p:blipFill>
        <p:spPr>
          <a:xfrm>
            <a:off x="8132873" y="2704613"/>
            <a:ext cx="3231576" cy="3231576"/>
          </a:xfrm>
          <a:prstGeom prst="rect"/>
        </p:spPr>
      </p:pic>
    </p:spTree>
    <p:extLst>
      <p:ext uri="{BB962C8B-B14F-4D97-AF65-F5344CB8AC3E}">
        <p14:creationId xmlns:p14="http://schemas.microsoft.com/office/powerpoint/2010/main" val="3586710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Water Quality Basics</a:t>
            </a:r>
            <a:endParaRPr lang="en-US"/>
          </a:p>
        </p:txBody>
      </p:sp>
      <p:sp>
        <p:nvSpPr>
          <p:cNvPr id="3" name="Content Placeholder 2"/>
          <p:cNvSpPr>
            <a:spLocks noGrp="1"/>
          </p:cNvSpPr>
          <p:nvPr>
            <p:ph idx="1"/>
          </p:nvPr>
        </p:nvSpPr>
        <p:spPr/>
        <p:txBody>
          <a:bodyPr/>
          <a:lstStyle/>
          <a:p>
            <a:pPr marL="228600" indent="-228600" algn="just" rtl="0" eaLnBrk="1" latinLnBrk="0" hangingPunct="1">
              <a:lnSpc>
                <a:spcPct val="90000"/>
              </a:lnSpc>
              <a:spcBef>
                <a:spcPts val="1000"/>
              </a:spcBef>
              <a:spcAft>
                <a:spcPct val="0"/>
              </a:spcAft>
              <a:buClrTx/>
              <a:buSzPts val="2400"/>
              <a:buFont typeface="Arial" panose="020b0604020202020204" pitchFamily="34" charset="0"/>
              <a:buChar char="•"/>
            </a:pPr>
            <a:r>
              <a:rPr lang="en-US" sz="2400" kern="1200" dirty="1" smtClean="0">
                <a:solidFill>
                  <a:srgbClr val="FFFFFF"/>
                </a:solidFill>
                <a:effectLst/>
                <a:latin typeface="Trebuchet MS" panose="020b0603020202020204" pitchFamily="34" charset="0"/>
                <a:ea typeface="+mn-ea"/>
                <a:cs typeface="+mn-cs"/>
              </a:rPr>
              <a:t>Surface Water</a:t>
            </a:r>
            <a:endParaRPr lang="en-US" sz="2400" smtClean="0">
              <a:effectLst/>
            </a:endParaRPr>
          </a:p>
          <a:p>
            <a:pPr marL="228600" indent="-228600" algn="just" rtl="0" eaLnBrk="1" latinLnBrk="0" hangingPunct="1">
              <a:lnSpc>
                <a:spcPct val="90000"/>
              </a:lnSpc>
              <a:spcBef>
                <a:spcPts val="1000"/>
              </a:spcBef>
              <a:spcAft>
                <a:spcPct val="0"/>
              </a:spcAft>
            </a:pPr>
            <a:r>
              <a:rPr lang="en-US" sz="2400" kern="1200" dirty="1" smtClean="0">
                <a:solidFill>
                  <a:srgbClr val="FFFFFF"/>
                </a:solidFill>
                <a:effectLst/>
                <a:latin typeface="Trebuchet MS" panose="020b0603020202020204" pitchFamily="34" charset="0"/>
                <a:ea typeface="+mn-ea"/>
                <a:cs typeface="+mn-cs"/>
              </a:rPr>
              <a:t>Process Water</a:t>
            </a:r>
            <a:endParaRPr lang="en-US" smtClean="0">
              <a:effectLst/>
            </a:endParaRPr>
          </a:p>
          <a:p>
            <a:pPr marL="228600" indent="-228600" algn="just" rtl="0" eaLnBrk="1" latinLnBrk="0" hangingPunct="1">
              <a:lnSpc>
                <a:spcPct val="90000"/>
              </a:lnSpc>
              <a:spcBef>
                <a:spcPts val="1000"/>
              </a:spcBef>
              <a:spcAft>
                <a:spcPct val="0"/>
              </a:spcAft>
            </a:pPr>
            <a:r>
              <a:rPr lang="en-US" sz="2400" kern="1200" dirty="1" smtClean="0">
                <a:solidFill>
                  <a:srgbClr val="FFFFFF"/>
                </a:solidFill>
                <a:effectLst/>
                <a:latin typeface="Trebuchet MS" panose="020b0603020202020204" pitchFamily="34" charset="0"/>
                <a:ea typeface="+mn-ea"/>
                <a:cs typeface="+mn-cs"/>
              </a:rPr>
              <a:t>Stormwater</a:t>
            </a:r>
            <a:r>
              <a:rPr lang="en-US" sz="2400" kern="1200" dirty="1" smtClean="0">
                <a:solidFill>
                  <a:srgbClr val="FFFFFF"/>
                </a:solidFill>
                <a:effectLst/>
                <a:latin typeface="Trebuchet MS" panose="020b0603020202020204" pitchFamily="34" charset="0"/>
                <a:ea typeface="+mn-ea"/>
                <a:cs typeface="+mn-cs"/>
              </a:rPr>
              <a:t> Capture and Reuse</a:t>
            </a:r>
            <a:endParaRPr lang="en-US" smtClean="0">
              <a:effectLst/>
            </a:endParaRPr>
          </a:p>
          <a:p>
            <a:pPr marL="228600" indent="-228600" algn="just" rtl="0" eaLnBrk="1" latinLnBrk="0" hangingPunct="1">
              <a:lnSpc>
                <a:spcPct val="90000"/>
              </a:lnSpc>
              <a:spcBef>
                <a:spcPts val="1000"/>
              </a:spcBef>
              <a:spcAft>
                <a:spcPct val="0"/>
              </a:spcAft>
            </a:pPr>
            <a:r>
              <a:rPr lang="en-US" sz="2400" kern="1200" dirty="1" smtClean="0">
                <a:solidFill>
                  <a:srgbClr val="FFFFFF"/>
                </a:solidFill>
                <a:effectLst/>
                <a:latin typeface="Trebuchet MS" panose="020b0603020202020204" pitchFamily="34" charset="0"/>
                <a:ea typeface="+mn-ea"/>
                <a:cs typeface="+mn-cs"/>
              </a:rPr>
              <a:t>Comingled systems</a:t>
            </a:r>
            <a:endParaRPr lang="en-US" smtClean="0">
              <a:effectLst/>
            </a:endParaRPr>
          </a:p>
        </p:txBody>
      </p:sp>
    </p:spTree>
    <p:extLst>
      <p:ext uri="{BB962C8B-B14F-4D97-AF65-F5344CB8AC3E}">
        <p14:creationId xmlns:p14="http://schemas.microsoft.com/office/powerpoint/2010/main" val="229827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Hot</a:t>
            </a:r>
            <a:r>
              <a:rPr lang="en-US" baseline="0" dirty="1" smtClean="0"/>
              <a:t> Water Quality Issues for</a:t>
            </a:r>
            <a:r>
              <a:rPr lang="en-US" dirty="1" smtClean="0"/>
              <a:t> 2018</a:t>
            </a:r>
            <a:endParaRPr lang="en-US"/>
          </a:p>
        </p:txBody>
      </p:sp>
      <p:sp>
        <p:nvSpPr>
          <p:cNvPr id="3" name="Content Placeholder 2"/>
          <p:cNvSpPr>
            <a:spLocks noGrp="1"/>
          </p:cNvSpPr>
          <p:nvPr>
            <p:ph idx="1"/>
          </p:nvPr>
        </p:nvSpPr>
        <p:spPr>
          <a:xfrm>
            <a:off x="680320" y="2107000"/>
            <a:ext cx="9613861" cy="4194313"/>
          </a:xfrm>
        </p:spPr>
        <p:txBody>
          <a:bodyPr>
            <a:normAutofit fontScale="92500" lnSpcReduction="20000"/>
          </a:bodyPr>
          <a:lstStyle/>
          <a:p>
            <a:r>
              <a:rPr lang="en-US" dirty="1" smtClean="0"/>
              <a:t>Changes to the Storm Water Standards Manual</a:t>
            </a:r>
          </a:p>
          <a:p>
            <a:r>
              <a:rPr lang="en-US" dirty="1" smtClean="0"/>
              <a:t>Construction</a:t>
            </a:r>
            <a:r>
              <a:rPr lang="en-US" baseline="0" dirty="1" smtClean="0"/>
              <a:t> Permit Interpretations</a:t>
            </a:r>
          </a:p>
          <a:p>
            <a:r>
              <a:rPr lang="en-US" baseline="0" dirty="1" smtClean="0"/>
              <a:t>Industrial Permit Amendments</a:t>
            </a:r>
          </a:p>
          <a:p>
            <a:r>
              <a:rPr lang="en-US" dirty="1" smtClean="0"/>
              <a:t>Liability of Landlords</a:t>
            </a:r>
          </a:p>
          <a:p>
            <a:r>
              <a:rPr lang="en-US" dirty="1" smtClean="0"/>
              <a:t>Jurisdictional Disputes</a:t>
            </a:r>
          </a:p>
          <a:p>
            <a:r>
              <a:rPr lang="en-US" dirty="1" smtClean="0"/>
              <a:t>Ground</a:t>
            </a:r>
            <a:r>
              <a:rPr lang="en-US" baseline="0" dirty="1" smtClean="0"/>
              <a:t>water discharges</a:t>
            </a:r>
            <a:endParaRPr lang="en-US" smtClean="0"/>
          </a:p>
          <a:p>
            <a:r>
              <a:rPr lang="en-US" dirty="1" smtClean="0"/>
              <a:t>Reliance on RWQCB decisions</a:t>
            </a:r>
          </a:p>
          <a:p>
            <a:r>
              <a:rPr lang="en-US" dirty="1" smtClean="0"/>
              <a:t>Due Process in</a:t>
            </a:r>
            <a:r>
              <a:rPr lang="en-US" baseline="0" dirty="1" smtClean="0"/>
              <a:t> RWQCB Enforcement Actions</a:t>
            </a:r>
          </a:p>
          <a:p>
            <a:r>
              <a:rPr lang="en-US" baseline="0" dirty="1" smtClean="0"/>
              <a:t>RCRA liability</a:t>
            </a:r>
          </a:p>
          <a:p>
            <a:r>
              <a:rPr lang="en-US" baseline="0" dirty="1" smtClean="0"/>
              <a:t>TMDLs</a:t>
            </a:r>
          </a:p>
          <a:p>
            <a:r>
              <a:rPr lang="en-US" baseline="0" dirty="1" smtClean="0"/>
              <a:t>Citizen Suits</a:t>
            </a:r>
          </a:p>
        </p:txBody>
      </p:sp>
    </p:spTree>
    <p:extLst>
      <p:ext uri="{BB962C8B-B14F-4D97-AF65-F5344CB8AC3E}">
        <p14:creationId xmlns:p14="http://schemas.microsoft.com/office/powerpoint/2010/main" val="84008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Changes to Storm Water Standards</a:t>
            </a:r>
            <a:r>
              <a:rPr lang="en-US" baseline="0" dirty="1" smtClean="0"/>
              <a:t> Manual</a:t>
            </a:r>
            <a:endParaRPr lang="en-US"/>
          </a:p>
        </p:txBody>
      </p:sp>
      <p:sp>
        <p:nvSpPr>
          <p:cNvPr id="3" name="Content Placeholder 2"/>
          <p:cNvSpPr>
            <a:spLocks noGrp="1"/>
          </p:cNvSpPr>
          <p:nvPr>
            <p:ph idx="1"/>
          </p:nvPr>
        </p:nvSpPr>
        <p:spPr/>
        <p:txBody>
          <a:bodyPr>
            <a:normAutofit fontScale="85000" lnSpcReduction="20000"/>
          </a:bodyPr>
          <a:lstStyle/>
          <a:p>
            <a:r>
              <a:rPr lang="en-US" dirty="1" smtClean="0"/>
              <a:t>All projects</a:t>
            </a:r>
            <a:r>
              <a:rPr lang="en-US" baseline="0" dirty="1" smtClean="0"/>
              <a:t> will be required to prepare WTAP</a:t>
            </a:r>
          </a:p>
          <a:p>
            <a:pPr lvl="1"/>
            <a:r>
              <a:rPr lang="en-US" dirty="1" smtClean="0"/>
              <a:t>No size limitation</a:t>
            </a:r>
          </a:p>
          <a:p>
            <a:pPr lvl="1"/>
            <a:r>
              <a:rPr lang="en-US" dirty="1" smtClean="0"/>
              <a:t>No risk level limitation</a:t>
            </a:r>
          </a:p>
          <a:p>
            <a:pPr lvl="0"/>
            <a:r>
              <a:rPr lang="en-US" dirty="1" smtClean="0"/>
              <a:t>WTAP Triggers will vary based on inspector’s subjective opinion of site compliance</a:t>
            </a:r>
          </a:p>
          <a:p>
            <a:pPr lvl="0"/>
            <a:r>
              <a:rPr lang="en-US" dirty="1" smtClean="0"/>
              <a:t>5 Levels of compliance</a:t>
            </a:r>
          </a:p>
          <a:p>
            <a:pPr lvl="1"/>
            <a:r>
              <a:rPr lang="en-US" dirty="1" smtClean="0"/>
              <a:t>Most compliant </a:t>
            </a:r>
          </a:p>
          <a:p>
            <a:pPr lvl="2"/>
            <a:r>
              <a:rPr lang="en-US" dirty="1" smtClean="0"/>
              <a:t>Trigger 50% chance of rain</a:t>
            </a:r>
          </a:p>
          <a:p>
            <a:pPr lvl="2"/>
            <a:r>
              <a:rPr lang="en-US" dirty="1" smtClean="0"/>
              <a:t>WTAP prepared 48 hours prior</a:t>
            </a:r>
            <a:r>
              <a:rPr lang="en-US" baseline="0" dirty="1" smtClean="0"/>
              <a:t> to rain</a:t>
            </a:r>
          </a:p>
          <a:p>
            <a:pPr lvl="2"/>
            <a:r>
              <a:rPr lang="en-US" dirty="1" smtClean="0"/>
              <a:t>WTAP implemented prior to commencement of rain</a:t>
            </a:r>
          </a:p>
          <a:p>
            <a:pPr lvl="1"/>
            <a:r>
              <a:rPr lang="en-US" dirty="1" smtClean="0"/>
              <a:t>Least compliant</a:t>
            </a:r>
          </a:p>
          <a:p>
            <a:pPr lvl="2"/>
            <a:r>
              <a:rPr lang="en-US" dirty="1" smtClean="0"/>
              <a:t>Trigger 30% chance of rain</a:t>
            </a:r>
          </a:p>
          <a:p>
            <a:pPr lvl="2"/>
            <a:r>
              <a:rPr lang="en-US" dirty="1" smtClean="0"/>
              <a:t>WTAP prepared 72 hours prior to rain</a:t>
            </a:r>
          </a:p>
          <a:p>
            <a:pPr lvl="2"/>
            <a:r>
              <a:rPr lang="en-US" dirty="1" smtClean="0"/>
              <a:t>WTAP implemented 36 hours prior to commencement of rain.</a:t>
            </a:r>
          </a:p>
        </p:txBody>
      </p:sp>
    </p:spTree>
    <p:extLst>
      <p:ext uri="{BB962C8B-B14F-4D97-AF65-F5344CB8AC3E}">
        <p14:creationId xmlns:p14="http://schemas.microsoft.com/office/powerpoint/2010/main" val="176685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Changes to Storm Water Standards Manual</a:t>
            </a:r>
            <a:endParaRPr lang="en-US"/>
          </a:p>
        </p:txBody>
      </p:sp>
      <p:sp>
        <p:nvSpPr>
          <p:cNvPr id="3" name="Content Placeholder 2"/>
          <p:cNvSpPr>
            <a:spLocks noGrp="1"/>
          </p:cNvSpPr>
          <p:nvPr>
            <p:ph idx="1"/>
          </p:nvPr>
        </p:nvSpPr>
        <p:spPr/>
        <p:txBody>
          <a:bodyPr/>
          <a:lstStyle/>
          <a:p>
            <a:r>
              <a:rPr lang="en-US" dirty="1" smtClean="0"/>
              <a:t>Expanded scheduling</a:t>
            </a:r>
            <a:r>
              <a:rPr lang="en-US" baseline="0" dirty="1" smtClean="0"/>
              <a:t> for projects disturbing more than ten acres</a:t>
            </a:r>
          </a:p>
          <a:p>
            <a:pPr lvl="1"/>
            <a:r>
              <a:rPr lang="en-US" dirty="1" smtClean="0"/>
              <a:t>BMP implementation schedule must be approved prior</a:t>
            </a:r>
            <a:r>
              <a:rPr lang="en-US" baseline="0" dirty="1" smtClean="0"/>
              <a:t> to issuance of grading permit.</a:t>
            </a:r>
          </a:p>
          <a:p>
            <a:pPr lvl="1"/>
            <a:r>
              <a:rPr lang="en-US" baseline="0" dirty="1" smtClean="0"/>
              <a:t>Schedule must identify specific BMPs that will be deployed at each “phase, transition, or significant milestone within phases”.</a:t>
            </a:r>
          </a:p>
          <a:p>
            <a:pPr lvl="1"/>
            <a:r>
              <a:rPr lang="en-US" baseline="0" dirty="1" smtClean="0"/>
              <a:t>Prepared by a QSD</a:t>
            </a:r>
          </a:p>
        </p:txBody>
      </p:sp>
    </p:spTree>
    <p:extLst>
      <p:ext uri="{BB962C8B-B14F-4D97-AF65-F5344CB8AC3E}">
        <p14:creationId xmlns:p14="http://schemas.microsoft.com/office/powerpoint/2010/main" val="1905429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Construction Permit</a:t>
            </a:r>
            <a:r>
              <a:rPr lang="en-US" baseline="0" dirty="1" smtClean="0"/>
              <a:t> Interpretations.</a:t>
            </a:r>
            <a:endParaRPr lang="en-US"/>
          </a:p>
        </p:txBody>
      </p:sp>
      <p:sp>
        <p:nvSpPr>
          <p:cNvPr id="3" name="Content Placeholder 2"/>
          <p:cNvSpPr>
            <a:spLocks noGrp="1"/>
          </p:cNvSpPr>
          <p:nvPr>
            <p:ph idx="1"/>
          </p:nvPr>
        </p:nvSpPr>
        <p:spPr/>
        <p:txBody>
          <a:bodyPr>
            <a:normAutofit/>
          </a:bodyPr>
          <a:lstStyle/>
          <a:p>
            <a:r>
              <a:rPr lang="en-US" dirty="1" smtClean="0"/>
              <a:t>Risk Level 2 dischargers shall provide effective soil cover for inactive areas and all finished slopes, open space, utility backfill, and completed lots.</a:t>
            </a:r>
          </a:p>
          <a:p>
            <a:pPr lvl="1"/>
            <a:r>
              <a:rPr lang="en-US" dirty="1" smtClean="0"/>
              <a:t>Inactive areas of construction are areas of construction activity that have been disturbed and are not scheduled to be re-disturbed for at least 14 days.</a:t>
            </a:r>
          </a:p>
          <a:p>
            <a:r>
              <a:rPr lang="en-US" dirty="1"/>
              <a:t>Cover and berm loose stockpiled construction materials that are </a:t>
            </a:r>
            <a:r>
              <a:rPr lang="en-US" dirty="1" smtClean="0"/>
              <a:t>not actively </a:t>
            </a:r>
            <a:r>
              <a:rPr lang="en-US" dirty="1"/>
              <a:t>being used (i.e. soil, spoils, aggregate, fly-ash, stucco</a:t>
            </a:r>
            <a:r>
              <a:rPr lang="en-US" dirty="1" smtClean="0"/>
              <a:t>, hydrated </a:t>
            </a:r>
            <a:r>
              <a:rPr lang="en-US" dirty="1"/>
              <a:t>lime, etc</a:t>
            </a:r>
            <a:r>
              <a:rPr lang="en-US" dirty="1" smtClean="0"/>
              <a:t>.).</a:t>
            </a:r>
          </a:p>
          <a:p>
            <a:r>
              <a:rPr lang="en-US" dirty="1" smtClean="0"/>
              <a:t>How to define “actively being used”</a:t>
            </a:r>
            <a:endParaRPr lang="en-US"/>
          </a:p>
        </p:txBody>
      </p:sp>
    </p:spTree>
    <p:extLst>
      <p:ext uri="{BB962C8B-B14F-4D97-AF65-F5344CB8AC3E}">
        <p14:creationId xmlns:p14="http://schemas.microsoft.com/office/powerpoint/2010/main" val="3177564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Industrial Permit Amendments</a:t>
            </a:r>
            <a:endParaRPr lang="en-US"/>
          </a:p>
        </p:txBody>
      </p:sp>
      <p:sp>
        <p:nvSpPr>
          <p:cNvPr id="3" name="Content Placeholder 2"/>
          <p:cNvSpPr>
            <a:spLocks noGrp="1"/>
          </p:cNvSpPr>
          <p:nvPr>
            <p:ph idx="1"/>
          </p:nvPr>
        </p:nvSpPr>
        <p:spPr/>
        <p:txBody>
          <a:bodyPr/>
          <a:lstStyle/>
          <a:p>
            <a:r>
              <a:rPr lang="en-US" dirty="1" smtClean="0"/>
              <a:t>TMDLs</a:t>
            </a:r>
          </a:p>
          <a:p>
            <a:pPr lvl="1"/>
            <a:r>
              <a:rPr lang="en-US" dirty="1" smtClean="0"/>
              <a:t>TNALs</a:t>
            </a:r>
          </a:p>
          <a:p>
            <a:pPr lvl="1"/>
            <a:r>
              <a:rPr lang="en-US" dirty="1" smtClean="0"/>
              <a:t>NELs</a:t>
            </a:r>
          </a:p>
          <a:p>
            <a:pPr lvl="1"/>
            <a:r>
              <a:rPr lang="en-US" dirty="1" smtClean="0"/>
              <a:t>Are TNALs</a:t>
            </a:r>
            <a:r>
              <a:rPr lang="en-US" baseline="0" dirty="1" smtClean="0"/>
              <a:t> and NELs receiving water limitations?</a:t>
            </a:r>
          </a:p>
          <a:p>
            <a:pPr lvl="1"/>
            <a:r>
              <a:rPr lang="en-US" baseline="0" dirty="1" smtClean="0"/>
              <a:t>Cost and feasibility of compliance?</a:t>
            </a:r>
          </a:p>
          <a:p>
            <a:pPr lvl="1"/>
            <a:r>
              <a:rPr lang="en-US" baseline="0" dirty="1" smtClean="0"/>
              <a:t>Will the RWQCB approve Time Schedule Orders to achieve compliance?</a:t>
            </a:r>
          </a:p>
          <a:p>
            <a:r>
              <a:rPr lang="en-US" dirty="1" smtClean="0"/>
              <a:t>New compliance options</a:t>
            </a:r>
          </a:p>
          <a:p>
            <a:pPr lvl="1"/>
            <a:r>
              <a:rPr lang="en-US" baseline="0" dirty="1" smtClean="0"/>
              <a:t>Retain</a:t>
            </a:r>
            <a:r>
              <a:rPr lang="en-US" dirty="1" smtClean="0"/>
              <a:t> the 85</a:t>
            </a:r>
            <a:r>
              <a:rPr lang="en-US" baseline="30000" dirty="1" smtClean="0"/>
              <a:t>th</a:t>
            </a:r>
            <a:r>
              <a:rPr lang="en-US" dirty="1" smtClean="0"/>
              <a:t> percentile storm on-site</a:t>
            </a:r>
          </a:p>
          <a:p>
            <a:pPr lvl="1"/>
            <a:r>
              <a:rPr lang="en-US" baseline="0" dirty="1" smtClean="0"/>
              <a:t>Retain</a:t>
            </a:r>
            <a:r>
              <a:rPr lang="en-US" dirty="1" smtClean="0"/>
              <a:t> the 85</a:t>
            </a:r>
            <a:r>
              <a:rPr lang="en-US" baseline="30000" dirty="1" smtClean="0"/>
              <a:t>th</a:t>
            </a:r>
            <a:r>
              <a:rPr lang="en-US" dirty="1" smtClean="0"/>
              <a:t> percentile storm off-site</a:t>
            </a:r>
          </a:p>
        </p:txBody>
      </p:sp>
    </p:spTree>
    <p:extLst>
      <p:ext uri="{BB962C8B-B14F-4D97-AF65-F5344CB8AC3E}">
        <p14:creationId xmlns:p14="http://schemas.microsoft.com/office/powerpoint/2010/main" val="36052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Hot</a:t>
            </a:r>
            <a:r>
              <a:rPr lang="en-US" baseline="0" dirty="1" smtClean="0"/>
              <a:t> Water Rights Issues for 2018</a:t>
            </a:r>
            <a:endParaRPr lang="en-US"/>
          </a:p>
        </p:txBody>
      </p:sp>
      <p:sp>
        <p:nvSpPr>
          <p:cNvPr id="3" name="Content Placeholder 2"/>
          <p:cNvSpPr>
            <a:spLocks noGrp="1"/>
          </p:cNvSpPr>
          <p:nvPr>
            <p:ph idx="1"/>
          </p:nvPr>
        </p:nvSpPr>
        <p:spPr/>
        <p:txBody>
          <a:bodyPr/>
          <a:lstStyle/>
          <a:p>
            <a:r>
              <a:rPr lang="en-US" dirty="1" smtClean="0"/>
              <a:t>Surface Water</a:t>
            </a:r>
            <a:r>
              <a:rPr lang="en-US" baseline="0" dirty="1" smtClean="0"/>
              <a:t> Rights</a:t>
            </a:r>
          </a:p>
          <a:p>
            <a:r>
              <a:rPr lang="en-US" baseline="0" dirty="1" smtClean="0"/>
              <a:t>Ground Water Rights</a:t>
            </a:r>
          </a:p>
          <a:p>
            <a:r>
              <a:rPr lang="en-US" baseline="0" dirty="1" smtClean="0"/>
              <a:t>SGMA</a:t>
            </a:r>
          </a:p>
        </p:txBody>
      </p:sp>
    </p:spTree>
    <p:extLst>
      <p:ext uri="{BB962C8B-B14F-4D97-AF65-F5344CB8AC3E}">
        <p14:creationId xmlns:p14="http://schemas.microsoft.com/office/powerpoint/2010/main" val="59421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Liability of Landlords</a:t>
            </a:r>
            <a:endParaRPr lang="en-US"/>
          </a:p>
        </p:txBody>
      </p:sp>
      <p:sp>
        <p:nvSpPr>
          <p:cNvPr id="3" name="Content Placeholder 2"/>
          <p:cNvSpPr>
            <a:spLocks noGrp="1"/>
          </p:cNvSpPr>
          <p:nvPr>
            <p:ph idx="1"/>
          </p:nvPr>
        </p:nvSpPr>
        <p:spPr/>
        <p:txBody>
          <a:bodyPr/>
          <a:lstStyle/>
          <a:p>
            <a:r>
              <a:rPr lang="en-US" dirty="1" smtClean="0"/>
              <a:t>Two district courts within the Ninth Circuit held that a [landlord] may be liable under the CWA for unlawful storm water discharges associated with industrial activities if the [landlord] exercises sufficient control over a facility that discharges unlawful pollutants, even if the [landlord] did not create the discharges. California Sportfishing Protection Alliance v. The Shiloh Group WL 3136443, --- F.Supp.3d --- (2017) </a:t>
            </a:r>
          </a:p>
          <a:p>
            <a:endParaRPr lang="en-US"/>
          </a:p>
        </p:txBody>
      </p:sp>
    </p:spTree>
    <p:extLst>
      <p:ext uri="{BB962C8B-B14F-4D97-AF65-F5344CB8AC3E}">
        <p14:creationId xmlns:p14="http://schemas.microsoft.com/office/powerpoint/2010/main" val="11359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1" smtClean="0"/>
              <a:t>Jurisdictional Disputes</a:t>
            </a:r>
            <a:endParaRPr lang="en-US"/>
          </a:p>
        </p:txBody>
      </p:sp>
      <p:sp>
        <p:nvSpPr>
          <p:cNvPr id="3" name="Content Placeholder 2"/>
          <p:cNvSpPr>
            <a:spLocks noGrp="1"/>
          </p:cNvSpPr>
          <p:nvPr>
            <p:ph idx="1"/>
          </p:nvPr>
        </p:nvSpPr>
        <p:spPr/>
        <p:txBody>
          <a:bodyPr/>
          <a:lstStyle/>
          <a:p>
            <a:r>
              <a:rPr lang="en-US" dirty="1" smtClean="0"/>
              <a:t>Who has enforcement</a:t>
            </a:r>
            <a:r>
              <a:rPr lang="en-US" baseline="0" dirty="1" smtClean="0"/>
              <a:t> authority as between Phase I and Phase II MS4s?</a:t>
            </a:r>
          </a:p>
          <a:p>
            <a:pPr lvl="1"/>
            <a:r>
              <a:rPr lang="en-US" dirty="1" smtClean="0"/>
              <a:t>MTS</a:t>
            </a:r>
          </a:p>
          <a:p>
            <a:pPr lvl="1"/>
            <a:r>
              <a:rPr lang="en-US" dirty="1" smtClean="0"/>
              <a:t>Fairgrounds</a:t>
            </a:r>
          </a:p>
          <a:p>
            <a:pPr lvl="1"/>
            <a:r>
              <a:rPr lang="en-US" dirty="1" smtClean="0"/>
              <a:t>Others</a:t>
            </a:r>
          </a:p>
        </p:txBody>
      </p:sp>
    </p:spTree>
    <p:extLst>
      <p:ext uri="{BB962C8B-B14F-4D97-AF65-F5344CB8AC3E}">
        <p14:creationId xmlns:p14="http://schemas.microsoft.com/office/powerpoint/2010/main" val="132095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Groundwater Discharges</a:t>
            </a:r>
            <a:endParaRPr lang="en-US"/>
          </a:p>
        </p:txBody>
      </p:sp>
      <p:sp>
        <p:nvSpPr>
          <p:cNvPr id="3" name="Content Placeholder 2"/>
          <p:cNvSpPr>
            <a:spLocks noGrp="1"/>
          </p:cNvSpPr>
          <p:nvPr>
            <p:ph idx="1"/>
          </p:nvPr>
        </p:nvSpPr>
        <p:spPr/>
        <p:txBody>
          <a:bodyPr>
            <a:noAutofit/>
          </a:bodyPr>
          <a:lstStyle/>
          <a:p>
            <a:r>
              <a:rPr lang="en-US" sz="2800" i="1" dirty="1" smtClean="0"/>
              <a:t>Hawai’i Wildlife Fund v. County of Maui </a:t>
            </a:r>
            <a:r>
              <a:rPr lang="en-US" sz="2800" i="0" dirty="1" smtClean="0"/>
              <a:t>9</a:t>
            </a:r>
            <a:r>
              <a:rPr lang="en-US" sz="2800" i="0" baseline="30000" dirty="1" smtClean="0"/>
              <a:t>th</a:t>
            </a:r>
            <a:r>
              <a:rPr lang="en-US" sz="2800" i="0" dirty="1" smtClean="0"/>
              <a:t> Circ. February 1, 2018</a:t>
            </a:r>
          </a:p>
          <a:p>
            <a:pPr lvl="1"/>
            <a:r>
              <a:rPr lang="en-US" sz="2400" i="0" dirty="1" smtClean="0"/>
              <a:t>County of Maui violated the Clean Water Act when it discharged pollutants from its wells into the Pacific Ocean</a:t>
            </a:r>
          </a:p>
          <a:p>
            <a:pPr lvl="1"/>
            <a:r>
              <a:rPr lang="en-US" sz="2400" i="0" dirty="1" smtClean="0"/>
              <a:t>County’s four discrete wells were “point sources” from which the County discharged “pollutants” in the form of treated effluent into groundwater, through which the pollutants then entered a “navigable water,” the Pacific Ocean.</a:t>
            </a:r>
          </a:p>
          <a:p>
            <a:pPr lvl="1"/>
            <a:r>
              <a:rPr lang="en-US" sz="2400" dirty="1"/>
              <a:t>Clean Water Act does not require that the point </a:t>
            </a:r>
            <a:r>
              <a:rPr lang="en-US" sz="2400" dirty="1" smtClean="0"/>
              <a:t>source itself </a:t>
            </a:r>
            <a:r>
              <a:rPr lang="en-US" sz="2400" dirty="1"/>
              <a:t>convey the pollutants directly into the navigable water</a:t>
            </a:r>
            <a:endParaRPr lang="en-US" sz="2400" i="0"/>
          </a:p>
        </p:txBody>
      </p:sp>
    </p:spTree>
    <p:extLst>
      <p:ext uri="{BB962C8B-B14F-4D97-AF65-F5344CB8AC3E}">
        <p14:creationId xmlns:p14="http://schemas.microsoft.com/office/powerpoint/2010/main" val="670156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Reliance on RWQCB Decisions</a:t>
            </a:r>
            <a:endParaRPr lang="en-US"/>
          </a:p>
        </p:txBody>
      </p:sp>
      <p:sp>
        <p:nvSpPr>
          <p:cNvPr id="3" name="Content Placeholder 2"/>
          <p:cNvSpPr>
            <a:spLocks noGrp="1"/>
          </p:cNvSpPr>
          <p:nvPr>
            <p:ph idx="1"/>
          </p:nvPr>
        </p:nvSpPr>
        <p:spPr/>
        <p:txBody>
          <a:bodyPr/>
          <a:lstStyle/>
          <a:p>
            <a:r>
              <a:rPr lang="en-US" sz="2400" i="1" dirty="1" smtClean="0">
                <a:effectLst/>
                <a:latin typeface="Calibri" panose="020f0502020204030204" pitchFamily="34" charset="0"/>
                <a:ea typeface="Calibri" panose="020f0502020204030204" pitchFamily="34" charset="0"/>
                <a:cs typeface="Times New Roman" panose="02020603050405020304" pitchFamily="18" charset="0"/>
              </a:rPr>
              <a:t>California Sportfishing Protection Alliance v. The Shiloh Group </a:t>
            </a:r>
            <a:r>
              <a:rPr lang="en-US" sz="2400" dirty="1" smtClean="0">
                <a:effectLst/>
                <a:latin typeface="Calibri" panose="020f0502020204030204" pitchFamily="34" charset="0"/>
                <a:ea typeface="Calibri" panose="020f0502020204030204" pitchFamily="34" charset="0"/>
                <a:cs typeface="Times New Roman" panose="02020603050405020304" pitchFamily="18" charset="0"/>
              </a:rPr>
              <a:t>WL 3136443, --- F.Supp.3d --- (2017) in which the District Court refused to take judicial notice of a Notice of Termination of permit coverage by the Regional Water Quality Control Board </a:t>
            </a:r>
          </a:p>
        </p:txBody>
      </p:sp>
    </p:spTree>
    <p:extLst>
      <p:ext uri="{BB962C8B-B14F-4D97-AF65-F5344CB8AC3E}">
        <p14:creationId xmlns:p14="http://schemas.microsoft.com/office/powerpoint/2010/main" val="1382589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Due Process in RWQCB Enforcement Actions</a:t>
            </a:r>
            <a:endParaRPr lang="en-US"/>
          </a:p>
        </p:txBody>
      </p:sp>
      <p:sp>
        <p:nvSpPr>
          <p:cNvPr id="3" name="Content Placeholder 2"/>
          <p:cNvSpPr>
            <a:spLocks noGrp="1"/>
          </p:cNvSpPr>
          <p:nvPr>
            <p:ph idx="1"/>
          </p:nvPr>
        </p:nvSpPr>
        <p:spPr/>
        <p:txBody>
          <a:bodyPr/>
          <a:lstStyle/>
          <a:p>
            <a:pPr>
              <a:spcBef>
                <a:spcPct val="0"/>
              </a:spcBef>
            </a:pPr>
            <a:r>
              <a:rPr lang="en-US" sz="2400" i="1" dirty="1" smtClean="0">
                <a:effectLst/>
                <a:latin typeface="Calibri" panose="020f0502020204030204" pitchFamily="34" charset="0"/>
                <a:ea typeface="Calibri" panose="020f0502020204030204" pitchFamily="34" charset="0"/>
                <a:cs typeface="Times New Roman" panose="02020603050405020304" pitchFamily="18" charset="0"/>
              </a:rPr>
              <a:t>Point Buckler Club, LLC v. California Regional Water Quality Control Board , San Francisco Bay Region </a:t>
            </a:r>
            <a:r>
              <a:rPr lang="en-US" sz="2400" dirty="1" smtClean="0">
                <a:effectLst/>
                <a:latin typeface="Calibri" panose="020f0502020204030204" pitchFamily="34" charset="0"/>
                <a:ea typeface="Calibri" panose="020f0502020204030204" pitchFamily="34" charset="0"/>
                <a:cs typeface="Times New Roman" panose="02020603050405020304" pitchFamily="18" charset="0"/>
              </a:rPr>
              <a:t>(Superior Court  County of Solano, December 27, 2017)  in which the Court concluded that </a:t>
            </a:r>
          </a:p>
          <a:p>
            <a:pPr marL="685800" marR="0" lvl="1" indent="-228600">
              <a:spcBef>
                <a:spcPct val="0"/>
              </a:spcBef>
              <a:spcAft>
                <a:spcPct val="0"/>
              </a:spcAft>
            </a:pPr>
            <a:r>
              <a:rPr lang="en-US" sz="2000" dirty="1" smtClean="0">
                <a:effectLst/>
                <a:latin typeface="Calibri" panose="020f0502020204030204" pitchFamily="34" charset="0"/>
                <a:ea typeface="Calibri" panose="020f0502020204030204" pitchFamily="34" charset="0"/>
                <a:cs typeface="Times New Roman" panose="02020603050405020304" pitchFamily="18" charset="0"/>
              </a:rPr>
              <a:t>the Regional Board's conclusory statement of need was not sufficient to require a report under Water Code section 13267, </a:t>
            </a:r>
          </a:p>
          <a:p>
            <a:pPr marL="685800" marR="0" lvl="1" indent="-228600">
              <a:spcBef>
                <a:spcPct val="0"/>
              </a:spcBef>
              <a:spcAft>
                <a:spcPct val="0"/>
              </a:spcAft>
            </a:pPr>
            <a:r>
              <a:rPr lang="en-US" sz="2000" dirty="1" smtClean="0">
                <a:effectLst/>
                <a:latin typeface="Calibri" panose="020f0502020204030204" pitchFamily="34" charset="0"/>
                <a:ea typeface="Calibri" panose="020f0502020204030204" pitchFamily="34" charset="0"/>
                <a:cs typeface="Times New Roman" panose="02020603050405020304" pitchFamily="18" charset="0"/>
              </a:rPr>
              <a:t>that the agency did not provide a fair trial, </a:t>
            </a:r>
          </a:p>
          <a:p>
            <a:pPr marL="685800" marR="0" lvl="1" indent="-228600">
              <a:spcBef>
                <a:spcPct val="0"/>
              </a:spcBef>
              <a:spcAft>
                <a:spcPct val="0"/>
              </a:spcAft>
            </a:pPr>
            <a:r>
              <a:rPr lang="en-US" sz="2000" dirty="1" smtClean="0">
                <a:effectLst/>
                <a:latin typeface="Calibri" panose="020f0502020204030204" pitchFamily="34" charset="0"/>
                <a:ea typeface="Calibri" panose="020f0502020204030204" pitchFamily="34" charset="0"/>
                <a:cs typeface="Times New Roman" panose="02020603050405020304" pitchFamily="18" charset="0"/>
              </a:rPr>
              <a:t>that the agency violated the due-process prohibition on vindictive prosecution, </a:t>
            </a:r>
          </a:p>
          <a:p>
            <a:pPr marL="685800" marR="0" lvl="1" indent="-228600">
              <a:spcBef>
                <a:spcPct val="0"/>
              </a:spcBef>
              <a:spcAft>
                <a:spcPct val="0"/>
              </a:spcAft>
            </a:pPr>
            <a:r>
              <a:rPr lang="en-US" sz="2000" dirty="1" smtClean="0">
                <a:effectLst/>
                <a:latin typeface="Calibri" panose="020f0502020204030204" pitchFamily="34" charset="0"/>
                <a:ea typeface="Calibri" panose="020f0502020204030204" pitchFamily="34" charset="0"/>
                <a:cs typeface="Times New Roman" panose="02020603050405020304" pitchFamily="18" charset="0"/>
              </a:rPr>
              <a:t>and that the penalties were excessive fines in violation of the Eighth Amendment. </a:t>
            </a:r>
          </a:p>
          <a:p>
            <a:pPr>
              <a:spcBef>
                <a:spcPct val="0"/>
              </a:spcBef>
            </a:pPr>
            <a:r>
              <a:rPr lang="en-US" sz="2400" dirty="1" smtClean="0">
                <a:latin typeface="Calibri" panose="020f0502020204030204" pitchFamily="34" charset="0"/>
                <a:ea typeface="Calibri" panose="020f0502020204030204" pitchFamily="34" charset="0"/>
                <a:cs typeface="Times New Roman" panose="02020603050405020304" pitchFamily="18" charset="0"/>
              </a:rPr>
              <a:t>The </a:t>
            </a:r>
            <a:r>
              <a:rPr lang="en-US" sz="2400" dirty="1" smtClean="0">
                <a:latin typeface="Calibri" panose="020f0502020204030204" pitchFamily="34" charset="0"/>
                <a:ea typeface="Calibri" panose="020f0502020204030204" pitchFamily="34" charset="0"/>
                <a:cs typeface="Times New Roman" panose="02020603050405020304" pitchFamily="18" charset="0"/>
              </a:rPr>
              <a:t>Clourt’s</a:t>
            </a:r>
            <a:r>
              <a:rPr lang="en-US" sz="2400" dirty="1" smtClean="0">
                <a:latin typeface="Calibri" panose="020f0502020204030204" pitchFamily="34" charset="0"/>
                <a:ea typeface="Calibri" panose="020f0502020204030204" pitchFamily="34" charset="0"/>
                <a:cs typeface="Times New Roman" panose="02020603050405020304" pitchFamily="18" charset="0"/>
              </a:rPr>
              <a:t> decision is likely applicable to jurisdictions.</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16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RCRA Liability</a:t>
            </a:r>
            <a:endParaRPr lang="en-US"/>
          </a:p>
        </p:txBody>
      </p:sp>
      <p:sp>
        <p:nvSpPr>
          <p:cNvPr id="3" name="Content Placeholder 2"/>
          <p:cNvSpPr>
            <a:spLocks noGrp="1"/>
          </p:cNvSpPr>
          <p:nvPr>
            <p:ph idx="1"/>
          </p:nvPr>
        </p:nvSpPr>
        <p:spPr/>
        <p:txBody>
          <a:bodyPr/>
          <a:lstStyle/>
          <a:p>
            <a:r>
              <a:rPr lang="en-US" sz="2400" i="1" dirty="1" smtClean="0">
                <a:effectLst/>
                <a:latin typeface="Calibri" panose="020f0502020204030204" pitchFamily="34" charset="0"/>
                <a:ea typeface="Calibri" panose="020f0502020204030204" pitchFamily="34" charset="0"/>
                <a:cs typeface="Times New Roman" panose="02020603050405020304" pitchFamily="18" charset="0"/>
              </a:rPr>
              <a:t>Ecological Rights Foundation v. Pacific Gas Electric Company,</a:t>
            </a:r>
            <a:r>
              <a:rPr lang="en-US" sz="2400" dirty="1" smtClean="0">
                <a:effectLst/>
                <a:latin typeface="Calibri" panose="020f0502020204030204" pitchFamily="34" charset="0"/>
                <a:ea typeface="Calibri" panose="020f0502020204030204" pitchFamily="34" charset="0"/>
                <a:cs typeface="Times New Roman" panose="02020603050405020304" pitchFamily="18" charset="0"/>
              </a:rPr>
              <a:t> No 15-15424 (9th Cir. November 2, 2017)in which the court held that storm water discharges from facilities that are not subject to Storm Water Permits are “solid wastes” subject to enforcement under RCRA.  </a:t>
            </a:r>
          </a:p>
          <a:p>
            <a:pPr lvl="1"/>
            <a:r>
              <a:rPr lang="en-US" dirty="1" smtClean="0"/>
              <a:t>Sites less than an acre</a:t>
            </a:r>
          </a:p>
        </p:txBody>
      </p:sp>
    </p:spTree>
    <p:extLst>
      <p:ext uri="{BB962C8B-B14F-4D97-AF65-F5344CB8AC3E}">
        <p14:creationId xmlns:p14="http://schemas.microsoft.com/office/powerpoint/2010/main" val="3914888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Construction TMDLs</a:t>
            </a:r>
            <a:endParaRPr lang="en-US"/>
          </a:p>
        </p:txBody>
      </p:sp>
      <p:sp>
        <p:nvSpPr>
          <p:cNvPr id="3" name="Content Placeholder 2"/>
          <p:cNvSpPr>
            <a:spLocks noGrp="1"/>
          </p:cNvSpPr>
          <p:nvPr>
            <p:ph idx="1"/>
          </p:nvPr>
        </p:nvSpPr>
        <p:spPr/>
        <p:txBody>
          <a:bodyPr/>
          <a:lstStyle/>
          <a:p>
            <a:r>
              <a:rPr lang="en-US" dirty="1" smtClean="0"/>
              <a:t>TMDLs will be included in the</a:t>
            </a:r>
            <a:r>
              <a:rPr lang="en-US" baseline="0" dirty="1" smtClean="0"/>
              <a:t> next iteration of the construction permit.</a:t>
            </a:r>
          </a:p>
          <a:p>
            <a:pPr lvl="1"/>
            <a:r>
              <a:rPr lang="en-US" baseline="0" dirty="1" smtClean="0"/>
              <a:t>Likely to expand the pollutants of concern that will need to be tested for.</a:t>
            </a:r>
          </a:p>
          <a:p>
            <a:pPr lvl="1"/>
            <a:r>
              <a:rPr lang="en-US" baseline="0" dirty="1" smtClean="0"/>
              <a:t>Likely to include enforceable Numeric Effluent Limitations</a:t>
            </a:r>
          </a:p>
        </p:txBody>
      </p:sp>
    </p:spTree>
    <p:extLst>
      <p:ext uri="{BB962C8B-B14F-4D97-AF65-F5344CB8AC3E}">
        <p14:creationId xmlns:p14="http://schemas.microsoft.com/office/powerpoint/2010/main" val="2004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Citizen Suite Statistics</a:t>
            </a:r>
            <a:endParaRPr lang="en-US"/>
          </a:p>
        </p:txBody>
      </p:sp>
      <p:sp>
        <p:nvSpPr>
          <p:cNvPr id="3" name="Content Placeholder 2"/>
          <p:cNvSpPr>
            <a:spLocks noGrp="1"/>
          </p:cNvSpPr>
          <p:nvPr>
            <p:ph idx="1"/>
          </p:nvPr>
        </p:nvSpPr>
        <p:spPr/>
        <p:txBody>
          <a:bodyPr>
            <a:normAutofit/>
          </a:bodyPr>
          <a:lstStyle/>
          <a:p>
            <a:r>
              <a:rPr lang="en-US" sz="3600" baseline="0" dirty="1" smtClean="0"/>
              <a:t>Number of Notices of Intent to Sue over the last 12 months  250</a:t>
            </a:r>
          </a:p>
          <a:p>
            <a:pPr lvl="1"/>
            <a:r>
              <a:rPr lang="en-US" sz="3200" baseline="0" dirty="1" smtClean="0"/>
              <a:t>Top four litigants</a:t>
            </a:r>
          </a:p>
          <a:p>
            <a:pPr lvl="2"/>
            <a:r>
              <a:rPr lang="en-US" sz="2800" baseline="0" dirty="1" smtClean="0"/>
              <a:t>Brodsky law firm – 66</a:t>
            </a:r>
          </a:p>
          <a:p>
            <a:pPr lvl="2"/>
            <a:r>
              <a:rPr lang="en-US" sz="2800" baseline="0" dirty="1" smtClean="0"/>
              <a:t>California River Watch – 26</a:t>
            </a:r>
          </a:p>
          <a:p>
            <a:pPr lvl="2"/>
            <a:r>
              <a:rPr lang="en-US" sz="2800" baseline="0" dirty="1" smtClean="0"/>
              <a:t>CERF – 17</a:t>
            </a:r>
          </a:p>
          <a:p>
            <a:pPr lvl="2"/>
            <a:r>
              <a:rPr lang="en-US" sz="2800" baseline="0" dirty="1" smtClean="0"/>
              <a:t>LA Waterkeeper – 16 </a:t>
            </a:r>
          </a:p>
        </p:txBody>
      </p:sp>
    </p:spTree>
    <p:extLst>
      <p:ext uri="{BB962C8B-B14F-4D97-AF65-F5344CB8AC3E}">
        <p14:creationId xmlns:p14="http://schemas.microsoft.com/office/powerpoint/2010/main" val="3668329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aseline="0" dirty="1" smtClean="0"/>
              <a:t>Citizen Suite Settlement Demands</a:t>
            </a:r>
            <a:endParaRPr lang="en-US"/>
          </a:p>
        </p:txBody>
      </p:sp>
      <p:sp>
        <p:nvSpPr>
          <p:cNvPr id="3" name="Content Placeholder 2"/>
          <p:cNvSpPr>
            <a:spLocks noGrp="1"/>
          </p:cNvSpPr>
          <p:nvPr>
            <p:ph idx="1"/>
          </p:nvPr>
        </p:nvSpPr>
        <p:spPr/>
        <p:txBody>
          <a:bodyPr/>
          <a:lstStyle/>
          <a:p>
            <a:pPr lvl="1"/>
            <a:r>
              <a:rPr lang="en-US" sz="3200" baseline="0" dirty="1" smtClean="0"/>
              <a:t>Money</a:t>
            </a:r>
          </a:p>
          <a:p>
            <a:pPr lvl="2"/>
            <a:r>
              <a:rPr lang="en-US" sz="2800" baseline="0" dirty="1" smtClean="0"/>
              <a:t>Legal fees $40,000 to $100,000 without litigation</a:t>
            </a:r>
          </a:p>
          <a:p>
            <a:pPr lvl="2"/>
            <a:r>
              <a:rPr lang="en-US" sz="2800" baseline="0" dirty="1" smtClean="0"/>
              <a:t>Fund an environmental project $5,000 to $50,000</a:t>
            </a:r>
          </a:p>
          <a:p>
            <a:pPr lvl="2"/>
            <a:r>
              <a:rPr lang="en-US" sz="2800" baseline="0" dirty="1" smtClean="0"/>
              <a:t>Defense Costs $5,000 to $50,000 without litigation</a:t>
            </a:r>
          </a:p>
          <a:p>
            <a:pPr lvl="1"/>
            <a:r>
              <a:rPr lang="en-US" sz="3200" baseline="0" dirty="1" smtClean="0"/>
              <a:t>Injunctive relief</a:t>
            </a:r>
          </a:p>
          <a:p>
            <a:pPr lvl="2"/>
            <a:r>
              <a:rPr lang="en-US" sz="2800" baseline="0" dirty="1" smtClean="0"/>
              <a:t>Comply with the permit including meet California Toxic Rule discharge limitation at point of discharge without dilution.</a:t>
            </a:r>
          </a:p>
        </p:txBody>
      </p:sp>
    </p:spTree>
    <p:extLst>
      <p:ext uri="{BB962C8B-B14F-4D97-AF65-F5344CB8AC3E}">
        <p14:creationId xmlns:p14="http://schemas.microsoft.com/office/powerpoint/2010/main" val="2194693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In a Nut-Shell –</a:t>
            </a:r>
            <a:r>
              <a:rPr lang="en-US" baseline="0" dirty="1" smtClean="0"/>
              <a:t> Implications For</a:t>
            </a:r>
            <a:endParaRPr lang="en-US"/>
          </a:p>
        </p:txBody>
      </p:sp>
      <p:sp>
        <p:nvSpPr>
          <p:cNvPr id="3" name="Content Placeholder 2"/>
          <p:cNvSpPr>
            <a:spLocks noGrp="1"/>
          </p:cNvSpPr>
          <p:nvPr>
            <p:ph idx="1"/>
          </p:nvPr>
        </p:nvSpPr>
        <p:spPr/>
        <p:txBody>
          <a:bodyPr/>
          <a:lstStyle/>
          <a:p>
            <a:r>
              <a:rPr lang="en-US" dirty="1" smtClean="0"/>
              <a:t>Property Owners</a:t>
            </a:r>
          </a:p>
          <a:p>
            <a:pPr lvl="1"/>
            <a:r>
              <a:rPr lang="en-US" dirty="1" smtClean="0"/>
              <a:t>Liability for tenants</a:t>
            </a:r>
          </a:p>
          <a:p>
            <a:pPr lvl="0"/>
            <a:r>
              <a:rPr lang="en-US" dirty="1" smtClean="0"/>
              <a:t>Business Owners</a:t>
            </a:r>
          </a:p>
          <a:p>
            <a:pPr lvl="1"/>
            <a:r>
              <a:rPr lang="en-US" dirty="1" smtClean="0"/>
              <a:t>Liability for commercial businesses</a:t>
            </a:r>
          </a:p>
          <a:p>
            <a:pPr lvl="0"/>
            <a:r>
              <a:rPr lang="en-US" dirty="1" smtClean="0"/>
              <a:t>Permittees</a:t>
            </a:r>
          </a:p>
          <a:p>
            <a:pPr lvl="1"/>
            <a:r>
              <a:rPr lang="en-US" dirty="1" smtClean="0"/>
              <a:t>Numeric Effluent Limits and Strict Liability</a:t>
            </a:r>
          </a:p>
          <a:p>
            <a:pPr lvl="0"/>
            <a:r>
              <a:rPr lang="en-US" dirty="1" smtClean="0"/>
              <a:t>Property Managers</a:t>
            </a:r>
          </a:p>
          <a:p>
            <a:pPr lvl="1"/>
            <a:r>
              <a:rPr lang="en-US" dirty="1" smtClean="0"/>
              <a:t>Personal Liability as the LRP</a:t>
            </a:r>
            <a:endParaRPr lang="en-US"/>
          </a:p>
        </p:txBody>
      </p:sp>
    </p:spTree>
    <p:extLst>
      <p:ext uri="{BB962C8B-B14F-4D97-AF65-F5344CB8AC3E}">
        <p14:creationId xmlns:p14="http://schemas.microsoft.com/office/powerpoint/2010/main" val="2780211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Surface Water</a:t>
            </a:r>
            <a:r>
              <a:rPr lang="en-US" baseline="0" dirty="1"/>
              <a:t> Rights in California</a:t>
            </a:r>
            <a:endParaRPr lang="en-US"/>
          </a:p>
        </p:txBody>
      </p:sp>
      <p:sp>
        <p:nvSpPr>
          <p:cNvPr id="3" name="Content Placeholder 2"/>
          <p:cNvSpPr>
            <a:spLocks noGrp="1"/>
          </p:cNvSpPr>
          <p:nvPr>
            <p:ph idx="1"/>
          </p:nvPr>
        </p:nvSpPr>
        <p:spPr>
          <a:xfrm>
            <a:off x="101169" y="2047460"/>
            <a:ext cx="10978279" cy="4383156"/>
          </a:xfrm>
        </p:spPr>
        <p:txBody>
          <a:bodyPr>
            <a:noAutofit/>
          </a:bodyPr>
          <a:lstStyle/>
          <a:p>
            <a:r>
              <a:rPr lang="en-US" sz="1400" dirty="1"/>
              <a:t>Riparian Rights</a:t>
            </a:r>
          </a:p>
          <a:p>
            <a:pPr lvl="1"/>
            <a:r>
              <a:rPr lang="en-US" sz="1400" dirty="1"/>
              <a:t>The highest</a:t>
            </a:r>
            <a:r>
              <a:rPr lang="en-US" sz="1400" baseline="0" dirty="1"/>
              <a:t> right (maybe)</a:t>
            </a:r>
            <a:endParaRPr lang="en-US" sz="1400"/>
          </a:p>
          <a:p>
            <a:pPr lvl="1"/>
            <a:r>
              <a:rPr lang="en-US" sz="1400" dirty="1"/>
              <a:t>The right to use water</a:t>
            </a:r>
          </a:p>
          <a:p>
            <a:pPr lvl="2"/>
            <a:r>
              <a:rPr lang="en-US" sz="1400" dirty="1"/>
              <a:t>On land contiguous to the water course</a:t>
            </a:r>
          </a:p>
          <a:p>
            <a:pPr lvl="2"/>
            <a:r>
              <a:rPr lang="en-US" sz="1400" dirty="1"/>
              <a:t>Smallest</a:t>
            </a:r>
            <a:r>
              <a:rPr lang="en-US" sz="1400" baseline="0" dirty="1"/>
              <a:t> tract held under chain of title </a:t>
            </a:r>
          </a:p>
          <a:p>
            <a:pPr lvl="2"/>
            <a:r>
              <a:rPr lang="en-US" sz="1400" baseline="0" dirty="1"/>
              <a:t>Within the Watershed</a:t>
            </a:r>
          </a:p>
          <a:p>
            <a:pPr lvl="1"/>
            <a:r>
              <a:rPr lang="en-US" sz="1400" dirty="1"/>
              <a:t>Reasonable use or correlative right.</a:t>
            </a:r>
          </a:p>
          <a:p>
            <a:r>
              <a:rPr lang="en-US" sz="1400" dirty="1"/>
              <a:t>Appropriative</a:t>
            </a:r>
            <a:r>
              <a:rPr lang="en-US" sz="1400" baseline="0" dirty="1"/>
              <a:t> Rights</a:t>
            </a:r>
          </a:p>
          <a:p>
            <a:pPr lvl="1"/>
            <a:r>
              <a:rPr lang="en-US" sz="1400" baseline="0" dirty="1"/>
              <a:t>First in time – first in right</a:t>
            </a:r>
          </a:p>
          <a:p>
            <a:pPr lvl="1"/>
            <a:r>
              <a:rPr lang="en-US" sz="1400" baseline="0" dirty="1"/>
              <a:t>The right</a:t>
            </a:r>
          </a:p>
          <a:p>
            <a:pPr lvl="2"/>
            <a:r>
              <a:rPr lang="en-US" sz="1400" baseline="0" dirty="1"/>
              <a:t>To appropriate water</a:t>
            </a:r>
          </a:p>
          <a:p>
            <a:pPr lvl="2"/>
            <a:r>
              <a:rPr lang="en-US" sz="1400" baseline="0" dirty="1"/>
              <a:t>For a beneficial use</a:t>
            </a:r>
          </a:p>
          <a:p>
            <a:pPr lvl="2"/>
            <a:r>
              <a:rPr lang="en-US" sz="1400" baseline="0" dirty="1"/>
              <a:t>Not related to a single location</a:t>
            </a:r>
          </a:p>
          <a:p>
            <a:r>
              <a:rPr lang="en-US" sz="1400" baseline="0" dirty="1"/>
              <a:t>Prescriptive Rights</a:t>
            </a:r>
          </a:p>
          <a:p>
            <a:pPr lvl="1"/>
            <a:r>
              <a:rPr lang="en-US" sz="1400" baseline="0" dirty="1"/>
              <a:t>A permanent right to use water acquired through adverse possession</a:t>
            </a:r>
          </a:p>
          <a:p>
            <a:pPr lvl="2"/>
            <a:r>
              <a:rPr lang="en-US" sz="1400" baseline="0" dirty="1"/>
              <a:t>Open and hostile</a:t>
            </a:r>
          </a:p>
          <a:p>
            <a:pPr lvl="2"/>
            <a:r>
              <a:rPr lang="en-US" sz="1400" baseline="0" dirty="1"/>
              <a:t>Without permission</a:t>
            </a:r>
          </a:p>
          <a:p>
            <a:pPr lvl="2"/>
            <a:r>
              <a:rPr lang="en-US" sz="1400" baseline="0" dirty="1"/>
              <a:t>For the statuary period</a:t>
            </a:r>
            <a:r>
              <a:rPr lang="en-US" sz="1400" baseline="0" dirty="1" smtClean="0"/>
              <a:t>.</a:t>
            </a:r>
          </a:p>
        </p:txBody>
      </p:sp>
      <p:pic>
        <p:nvPicPr>
          <p:cNvPr id="5" name="Picture 4">
            <a:extLst>
              <a:ext uri="{FF2B5EF4-FFF2-40B4-BE49-F238E27FC236}">
                <a16:creationId xmlns:a16="http://schemas.microsoft.com/office/drawing/2014/main" xmlns="" id="{E0750732-2DD9-4EC0-B1A7-A503631C9426}"/>
              </a:ext>
            </a:extLst>
          </p:cNvPr>
          <p:cNvPicPr>
            <a:picLocks noChangeAspect="1"/>
          </p:cNvPicPr>
          <p:nvPr/>
        </p:nvPicPr>
        <p:blipFill>
          <a:blip r:embed="rId2"/>
          <a:srcRect/>
          <a:stretch>
            <a:fillRect/>
          </a:stretch>
        </p:blipFill>
        <p:spPr>
          <a:xfrm>
            <a:off x="5590309" y="2047460"/>
            <a:ext cx="6515533" cy="2992781"/>
          </a:xfrm>
          <a:prstGeom prst="rect"/>
        </p:spPr>
      </p:pic>
    </p:spTree>
    <p:extLst>
      <p:ext uri="{BB962C8B-B14F-4D97-AF65-F5344CB8AC3E}">
        <p14:creationId xmlns:p14="http://schemas.microsoft.com/office/powerpoint/2010/main" val="2063292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Questions?</a:t>
            </a:r>
            <a:endParaRPr lang="en-US"/>
          </a:p>
        </p:txBody>
      </p:sp>
    </p:spTree>
    <p:extLst>
      <p:ext uri="{BB962C8B-B14F-4D97-AF65-F5344CB8AC3E}">
        <p14:creationId xmlns:p14="http://schemas.microsoft.com/office/powerpoint/2010/main" val="136805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Surface Water Rights in California</a:t>
            </a:r>
          </a:p>
        </p:txBody>
      </p:sp>
      <p:sp>
        <p:nvSpPr>
          <p:cNvPr id="3" name="Content Placeholder 2"/>
          <p:cNvSpPr>
            <a:spLocks noGrp="1"/>
          </p:cNvSpPr>
          <p:nvPr>
            <p:ph idx="1"/>
          </p:nvPr>
        </p:nvSpPr>
        <p:spPr/>
        <p:txBody>
          <a:bodyPr>
            <a:normAutofit/>
          </a:bodyPr>
          <a:lstStyle/>
          <a:p>
            <a:r>
              <a:rPr lang="en-US" baseline="0" dirty="1"/>
              <a:t>Pueblo Rights</a:t>
            </a:r>
          </a:p>
          <a:p>
            <a:pPr lvl="1"/>
            <a:r>
              <a:rPr lang="en-US" baseline="0" dirty="1"/>
              <a:t>San Diego and Los Aneles</a:t>
            </a:r>
            <a:r>
              <a:rPr lang="en-US" dirty="1"/>
              <a:t> are </a:t>
            </a:r>
            <a:r>
              <a:rPr lang="en-US" baseline="0" dirty="1"/>
              <a:t>successors of Spanish or Mexican pueblos (settlements), and followed claim procedures establishing their pueblo rights.</a:t>
            </a:r>
          </a:p>
          <a:p>
            <a:pPr lvl="1"/>
            <a:r>
              <a:rPr lang="en-US" baseline="0" dirty="1"/>
              <a:t>They possess a paramount right to the beneficial use of all needed, naturally occurring surface and subsurface water from the entire watershed of the stream flowing through the original pueblo. </a:t>
            </a:r>
          </a:p>
          <a:p>
            <a:pPr lvl="1"/>
            <a:r>
              <a:rPr lang="en-US" dirty="1"/>
              <a:t>Pueblo water rights are superior to all riparian and appropriative rights and cannot be lost by a failure to assert an interest or use the water</a:t>
            </a:r>
            <a:r>
              <a:rPr lang="en-US" dirty="1" smtClean="0"/>
              <a:t>.</a:t>
            </a:r>
          </a:p>
        </p:txBody>
      </p:sp>
      <p:sp>
        <p:nvSpPr>
          <p:cNvPr id="4" name="Footer Placeholder 3"/>
          <p:cNvSpPr>
            <a:spLocks noGrp="1"/>
          </p:cNvSpPr>
          <p:nvPr>
            <p:ph type="ftr" sz="quarter" idx="4294967295"/>
          </p:nvPr>
        </p:nvSpPr>
        <p:spPr>
          <a:xfrm>
            <a:off x="680321" y="5936188"/>
            <a:ext cx="6870660" cy="365125"/>
          </a:xfrm>
        </p:spPr>
        <p:txBody>
          <a:bodyPr/>
          <a:lstStyle/>
          <a:p>
            <a:endParaRPr lang="en-US">
              <a:solidFill>
                <a:prstClr val="white">
                  <a:tint val="75000"/>
                </a:prstClr>
              </a:solidFill>
            </a:endParaRPr>
          </a:p>
        </p:txBody>
      </p:sp>
    </p:spTree>
    <p:extLst>
      <p:ext uri="{BB962C8B-B14F-4D97-AF65-F5344CB8AC3E}">
        <p14:creationId xmlns:p14="http://schemas.microsoft.com/office/powerpoint/2010/main" val="374250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Surface Water Rights in California</a:t>
            </a:r>
          </a:p>
        </p:txBody>
      </p:sp>
      <p:sp>
        <p:nvSpPr>
          <p:cNvPr id="3" name="Content Placeholder 2"/>
          <p:cNvSpPr>
            <a:spLocks noGrp="1"/>
          </p:cNvSpPr>
          <p:nvPr>
            <p:ph idx="1"/>
          </p:nvPr>
        </p:nvSpPr>
        <p:spPr/>
        <p:txBody>
          <a:bodyPr>
            <a:normAutofit fontScale="85000" lnSpcReduction="10000"/>
          </a:bodyPr>
          <a:lstStyle/>
          <a:p>
            <a:pPr lvl="0"/>
            <a:r>
              <a:rPr lang="en-US" baseline="0" dirty="1"/>
              <a:t>Federal Reserved Rights</a:t>
            </a:r>
          </a:p>
          <a:p>
            <a:pPr lvl="1"/>
            <a:r>
              <a:rPr lang="en-US" dirty="1"/>
              <a:t>When the United States reserves public land for uses such as Indian reservations, military reservations, national parks, forest, or monuments, it also implicitly reserves sufficient water to satisfy the purposes for which the reservation was created.</a:t>
            </a:r>
          </a:p>
          <a:p>
            <a:pPr lvl="1"/>
            <a:r>
              <a:rPr lang="en-US" dirty="1"/>
              <a:t>The federal reserved water rights doctrine was established by the U.S. Supreme Court in 1908 in Winters v. United States. </a:t>
            </a:r>
          </a:p>
          <a:p>
            <a:pPr lvl="2"/>
            <a:r>
              <a:rPr lang="en-US" dirty="1"/>
              <a:t>An Indian reservation may reserve water for future use in an amount necessary to fulfill the purpose of the reservation, with a priority dating from the treaty that established the reservation. </a:t>
            </a:r>
          </a:p>
          <a:p>
            <a:pPr lvl="2"/>
            <a:r>
              <a:rPr lang="en-US" dirty="1"/>
              <a:t>The first time the federal government deviated from the established convention that water law was purely a state matter. </a:t>
            </a:r>
          </a:p>
          <a:p>
            <a:pPr lvl="1"/>
            <a:r>
              <a:rPr lang="en-US" dirty="1"/>
              <a:t>In 1952, Congress passed the McCarren Amendment </a:t>
            </a:r>
          </a:p>
          <a:p>
            <a:pPr lvl="2"/>
            <a:r>
              <a:rPr lang="en-US" dirty="1"/>
              <a:t>Returns substantial power to the states with respect to the management of water. </a:t>
            </a:r>
          </a:p>
          <a:p>
            <a:pPr lvl="2"/>
            <a:r>
              <a:rPr lang="en-US" dirty="1"/>
              <a:t>Requires that the federal government waive its sovereign immunity in cases involving the general adjudication of water rights. </a:t>
            </a:r>
            <a:endParaRPr lang="en-US" smtClean="0"/>
          </a:p>
        </p:txBody>
      </p:sp>
      <p:sp>
        <p:nvSpPr>
          <p:cNvPr id="4" name="Footer Placeholder 3"/>
          <p:cNvSpPr>
            <a:spLocks noGrp="1"/>
          </p:cNvSpPr>
          <p:nvPr>
            <p:ph type="ftr" sz="quarter" idx="4294967295"/>
          </p:nvPr>
        </p:nvSpPr>
        <p:spPr>
          <a:xfrm>
            <a:off x="680321" y="5936188"/>
            <a:ext cx="6870660" cy="365125"/>
          </a:xfrm>
        </p:spPr>
        <p:txBody>
          <a:bodyPr/>
          <a:lstStyle/>
          <a:p>
            <a:endParaRPr lang="en-US">
              <a:solidFill>
                <a:prstClr val="white">
                  <a:tint val="75000"/>
                </a:prstClr>
              </a:solidFill>
            </a:endParaRPr>
          </a:p>
        </p:txBody>
      </p:sp>
    </p:spTree>
    <p:extLst>
      <p:ext uri="{BB962C8B-B14F-4D97-AF65-F5344CB8AC3E}">
        <p14:creationId xmlns:p14="http://schemas.microsoft.com/office/powerpoint/2010/main" val="62071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1"/>
              <a:t>Ground Water Rights in California</a:t>
            </a:r>
          </a:p>
        </p:txBody>
      </p:sp>
      <p:sp>
        <p:nvSpPr>
          <p:cNvPr id="3" name="Content Placeholder 2"/>
          <p:cNvSpPr>
            <a:spLocks noGrp="1"/>
          </p:cNvSpPr>
          <p:nvPr>
            <p:ph idx="1"/>
          </p:nvPr>
        </p:nvSpPr>
        <p:spPr>
          <a:xfrm>
            <a:off x="680322" y="2136913"/>
            <a:ext cx="6343934" cy="4045226"/>
          </a:xfrm>
        </p:spPr>
        <p:txBody>
          <a:bodyPr>
            <a:normAutofit lnSpcReduction="10000"/>
          </a:bodyPr>
          <a:lstStyle/>
          <a:p>
            <a:r>
              <a:rPr lang="en-US" dirty="1"/>
              <a:t>Overlying Rights</a:t>
            </a:r>
          </a:p>
          <a:p>
            <a:pPr lvl="1"/>
            <a:r>
              <a:rPr lang="en-US" dirty="1"/>
              <a:t>The riparian right to use ground water</a:t>
            </a:r>
          </a:p>
          <a:p>
            <a:r>
              <a:rPr lang="en-US" dirty="1"/>
              <a:t>Municipal Rights</a:t>
            </a:r>
          </a:p>
          <a:p>
            <a:pPr lvl="1"/>
            <a:r>
              <a:rPr lang="en-US" dirty="1"/>
              <a:t>An appropriative right to export ground water</a:t>
            </a:r>
          </a:p>
          <a:p>
            <a:r>
              <a:rPr lang="en-US" dirty="1"/>
              <a:t>Prescriptive Rights</a:t>
            </a:r>
          </a:p>
          <a:p>
            <a:pPr lvl="1"/>
            <a:r>
              <a:rPr lang="en-US" dirty="1"/>
              <a:t>An right to the water through adverse possession</a:t>
            </a:r>
          </a:p>
          <a:p>
            <a:r>
              <a:rPr lang="en-US" dirty="1"/>
              <a:t>Pueblo</a:t>
            </a:r>
            <a:r>
              <a:rPr lang="en-US" baseline="0" dirty="1"/>
              <a:t> Rights</a:t>
            </a:r>
          </a:p>
          <a:p>
            <a:pPr lvl="1"/>
            <a:r>
              <a:rPr lang="en-US" dirty="1"/>
              <a:t>Discussed above</a:t>
            </a:r>
          </a:p>
          <a:p>
            <a:r>
              <a:rPr lang="en-US" dirty="1"/>
              <a:t>Federal Rights</a:t>
            </a:r>
          </a:p>
          <a:p>
            <a:pPr lvl="1"/>
            <a:r>
              <a:rPr lang="en-US" dirty="1"/>
              <a:t>Discussed </a:t>
            </a:r>
            <a:r>
              <a:rPr lang="en-US" dirty="1" smtClean="0"/>
              <a:t>above</a:t>
            </a:r>
          </a:p>
        </p:txBody>
      </p:sp>
      <p:pic>
        <p:nvPicPr>
          <p:cNvPr id="5" name="Picture 4">
            <a:extLst>
              <a:ext uri="{FF2B5EF4-FFF2-40B4-BE49-F238E27FC236}">
                <a16:creationId xmlns:a16="http://schemas.microsoft.com/office/drawing/2014/main" xmlns="" id="{D828171B-7D90-45AB-B458-74ECF2F298F5}"/>
              </a:ext>
            </a:extLst>
          </p:cNvPr>
          <p:cNvPicPr>
            <a:picLocks noChangeAspect="1"/>
          </p:cNvPicPr>
          <p:nvPr/>
        </p:nvPicPr>
        <p:blipFill>
          <a:blip r:embed="rId2"/>
          <a:srcRect/>
          <a:stretch>
            <a:fillRect/>
          </a:stretch>
        </p:blipFill>
        <p:spPr>
          <a:xfrm>
            <a:off x="7327503" y="2579472"/>
            <a:ext cx="4691175" cy="3160107"/>
          </a:xfrm>
          <a:prstGeom prst="rect"/>
        </p:spPr>
      </p:pic>
    </p:spTree>
    <p:extLst>
      <p:ext uri="{BB962C8B-B14F-4D97-AF65-F5344CB8AC3E}">
        <p14:creationId xmlns:p14="http://schemas.microsoft.com/office/powerpoint/2010/main" val="1807967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is SGMA</a:t>
            </a:r>
          </a:p>
        </p:txBody>
      </p:sp>
      <p:sp>
        <p:nvSpPr>
          <p:cNvPr id="3" name="Content Placeholder 2"/>
          <p:cNvSpPr>
            <a:spLocks noGrp="1"/>
          </p:cNvSpPr>
          <p:nvPr>
            <p:ph idx="1"/>
          </p:nvPr>
        </p:nvSpPr>
        <p:spPr>
          <a:xfrm>
            <a:off x="0" y="2107000"/>
            <a:ext cx="6390409" cy="4194313"/>
          </a:xfrm>
        </p:spPr>
        <p:txBody>
          <a:bodyPr>
            <a:normAutofit fontScale="85000" lnSpcReduction="10000"/>
          </a:bodyPr>
          <a:lstStyle/>
          <a:p>
            <a:r>
              <a:rPr lang="en-US" dirty="1"/>
              <a:t>A package of three bills (AB 1739, SB 1168, and SB 1319) that provides local agencies with a framework for managing groundwater basins in a sustainable manner.</a:t>
            </a:r>
          </a:p>
          <a:p>
            <a:r>
              <a:rPr lang="en-US" dirty="1"/>
              <a:t>SGMA defines sustainable groundwater management as the management of groundwater supplies in a manner that can be maintained during the planning and implementation horizon without causing undesirable results.</a:t>
            </a:r>
          </a:p>
          <a:p>
            <a:r>
              <a:rPr lang="en-US" dirty="1"/>
              <a:t>Undesirable results include significant and unreasonable chronic lowering of groundwater levels, reduction of groundwater storage, seawater intrusion, degraded water quality, land subsidence, and depletion of interconnected surface waters.</a:t>
            </a:r>
          </a:p>
          <a:p>
            <a:r>
              <a:rPr lang="en-US" dirty="1"/>
              <a:t>Attempts to manage a zero sum game</a:t>
            </a:r>
            <a:r>
              <a:rPr lang="en-US" dirty="1" smtClean="0"/>
              <a:t>.</a:t>
            </a:r>
          </a:p>
        </p:txBody>
      </p:sp>
      <p:pic>
        <p:nvPicPr>
          <p:cNvPr id="4" name="Picture 3">
            <a:extLst>
              <a:ext uri="{FF2B5EF4-FFF2-40B4-BE49-F238E27FC236}">
                <a16:creationId xmlns:a16="http://schemas.microsoft.com/office/drawing/2014/main" xmlns="" id="{E3D92627-C719-4AD8-AA41-2DC9CF071D96}"/>
              </a:ext>
            </a:extLst>
          </p:cNvPr>
          <p:cNvPicPr>
            <a:picLocks noChangeAspect="1"/>
          </p:cNvPicPr>
          <p:nvPr/>
        </p:nvPicPr>
        <p:blipFill>
          <a:blip r:embed="rId2"/>
          <a:srcRect/>
          <a:stretch>
            <a:fillRect/>
          </a:stretch>
        </p:blipFill>
        <p:spPr>
          <a:xfrm>
            <a:off x="6483926" y="2107001"/>
            <a:ext cx="5635337" cy="4054808"/>
          </a:xfrm>
          <a:prstGeom prst="rect"/>
        </p:spPr>
      </p:pic>
    </p:spTree>
    <p:extLst>
      <p:ext uri="{BB962C8B-B14F-4D97-AF65-F5344CB8AC3E}">
        <p14:creationId xmlns:p14="http://schemas.microsoft.com/office/powerpoint/2010/main" val="199375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What does the SGMA do?</a:t>
            </a:r>
          </a:p>
        </p:txBody>
      </p:sp>
      <p:sp>
        <p:nvSpPr>
          <p:cNvPr id="3" name="Content Placeholder 2"/>
          <p:cNvSpPr>
            <a:spLocks noGrp="1"/>
          </p:cNvSpPr>
          <p:nvPr>
            <p:ph idx="1"/>
          </p:nvPr>
        </p:nvSpPr>
        <p:spPr>
          <a:xfrm>
            <a:off x="139995" y="2241382"/>
            <a:ext cx="6001034" cy="4323701"/>
          </a:xfrm>
        </p:spPr>
        <p:txBody>
          <a:bodyPr>
            <a:normAutofit fontScale="92500"/>
          </a:bodyPr>
          <a:lstStyle/>
          <a:p>
            <a:r>
              <a:rPr lang="en-US" dirty="1"/>
              <a:t>Respects regional differences and provides for a tailored approach to planning.</a:t>
            </a:r>
          </a:p>
          <a:p>
            <a:r>
              <a:rPr lang="en-US" dirty="1"/>
              <a:t>Establishes minimum standards for sustainable groundwater management.</a:t>
            </a:r>
          </a:p>
          <a:p>
            <a:r>
              <a:rPr lang="en-US" dirty="1"/>
              <a:t>Improves coordination between land use and groundwater planning.</a:t>
            </a:r>
          </a:p>
          <a:p>
            <a:r>
              <a:rPr lang="en-US" dirty="1"/>
              <a:t>Provides state technical assistance.</a:t>
            </a:r>
          </a:p>
          <a:p>
            <a:r>
              <a:rPr lang="en-US" dirty="1"/>
              <a:t>Creates a mechanism for state intervention if, and only if, a local agency is not managing its groundwater sustainably.</a:t>
            </a:r>
          </a:p>
          <a:p>
            <a:r>
              <a:rPr lang="en-US" dirty="1"/>
              <a:t>Protects water rights</a:t>
            </a:r>
            <a:r>
              <a:rPr lang="en-US" dirty="1" smtClean="0"/>
              <a:t>.</a:t>
            </a:r>
          </a:p>
        </p:txBody>
      </p:sp>
      <p:sp>
        <p:nvSpPr>
          <p:cNvPr id="4" name="Footer Placeholder 3"/>
          <p:cNvSpPr>
            <a:spLocks noGrp="1"/>
          </p:cNvSpPr>
          <p:nvPr>
            <p:ph type="ftr" sz="quarter" idx="4294967295"/>
          </p:nvPr>
        </p:nvSpPr>
        <p:spPr>
          <a:xfrm>
            <a:off x="680321" y="5936188"/>
            <a:ext cx="6870660" cy="365125"/>
          </a:xfrm>
        </p:spPr>
        <p:txBody>
          <a:bodyPr/>
          <a:lstStyle/>
          <a:p>
            <a:endParaRPr lang="en-US">
              <a:solidFill>
                <a:prstClr val="white">
                  <a:tint val="75000"/>
                </a:prstClr>
              </a:solidFill>
            </a:endParaRPr>
          </a:p>
        </p:txBody>
      </p:sp>
      <p:pic>
        <p:nvPicPr>
          <p:cNvPr id="6" name="Picture 5">
            <a:extLst>
              <a:ext uri="{FF2B5EF4-FFF2-40B4-BE49-F238E27FC236}">
                <a16:creationId xmlns:a16="http://schemas.microsoft.com/office/drawing/2014/main" xmlns="" id="{6785052E-0BEC-457A-931C-EBDEC8F08479}"/>
              </a:ext>
            </a:extLst>
          </p:cNvPr>
          <p:cNvPicPr>
            <a:picLocks noChangeAspect="1"/>
          </p:cNvPicPr>
          <p:nvPr/>
        </p:nvPicPr>
        <p:blipFill>
          <a:blip r:embed="rId2"/>
          <a:srcRect/>
          <a:stretch>
            <a:fillRect/>
          </a:stretch>
        </p:blipFill>
        <p:spPr>
          <a:xfrm>
            <a:off x="6396180" y="0"/>
            <a:ext cx="5795820" cy="7013864"/>
          </a:xfrm>
          <a:prstGeom prst="rect"/>
        </p:spPr>
      </p:pic>
    </p:spTree>
    <p:extLst>
      <p:ext uri="{BB962C8B-B14F-4D97-AF65-F5344CB8AC3E}">
        <p14:creationId xmlns:p14="http://schemas.microsoft.com/office/powerpoint/2010/main" val="175328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How does it do it?</a:t>
            </a:r>
          </a:p>
        </p:txBody>
      </p:sp>
      <p:sp>
        <p:nvSpPr>
          <p:cNvPr id="3" name="Content Placeholder 2"/>
          <p:cNvSpPr>
            <a:spLocks noGrp="1"/>
          </p:cNvSpPr>
          <p:nvPr>
            <p:ph idx="1"/>
          </p:nvPr>
        </p:nvSpPr>
        <p:spPr>
          <a:xfrm>
            <a:off x="108564" y="2047009"/>
            <a:ext cx="9201692" cy="3878789"/>
          </a:xfrm>
        </p:spPr>
        <p:txBody>
          <a:bodyPr>
            <a:noAutofit/>
          </a:bodyPr>
          <a:lstStyle/>
          <a:p>
            <a:r>
              <a:rPr lang="en-US" sz="2000" dirty="1"/>
              <a:t>SGMA requires local agencies to establish a new governance structure, known as Groundwater Sustainability Agencies (GSAs), prior to developing groundwater sustainability plans for groundwater basins or sub-basins that are designated as medium or high priority.</a:t>
            </a:r>
          </a:p>
          <a:p>
            <a:r>
              <a:rPr lang="en-US" sz="2000" dirty="1"/>
              <a:t>The act provides substantial time – 20 years – for GSAs to implement plans and achieve long-term groundwater sustainability. </a:t>
            </a:r>
          </a:p>
          <a:p>
            <a:r>
              <a:rPr lang="en-US" sz="2000" dirty="1"/>
              <a:t>The Sustainable Groundwater Management Act provides local GSAs with tools and authority to:</a:t>
            </a:r>
          </a:p>
          <a:p>
            <a:pPr lvl="1"/>
            <a:r>
              <a:rPr lang="en-US" sz="1800" dirty="1"/>
              <a:t> Require registration of groundwater wells</a:t>
            </a:r>
          </a:p>
          <a:p>
            <a:pPr lvl="1"/>
            <a:r>
              <a:rPr lang="en-US" sz="1800" dirty="1"/>
              <a:t> Measure and manage extractions</a:t>
            </a:r>
          </a:p>
          <a:p>
            <a:pPr lvl="1"/>
            <a:r>
              <a:rPr lang="en-US" sz="1800" dirty="1"/>
              <a:t> Require reports and assess fees</a:t>
            </a:r>
          </a:p>
          <a:p>
            <a:pPr lvl="1"/>
            <a:r>
              <a:rPr lang="en-US" sz="1800" dirty="1"/>
              <a:t> Request revisions of basin boundaries, including establishing new </a:t>
            </a:r>
            <a:r>
              <a:rPr lang="en-US" sz="1800" dirty="1" smtClean="0"/>
              <a:t>sub-basins</a:t>
            </a:r>
          </a:p>
        </p:txBody>
      </p:sp>
      <p:pic>
        <p:nvPicPr>
          <p:cNvPr id="5" name="Picture 4">
            <a:extLst>
              <a:ext uri="{FF2B5EF4-FFF2-40B4-BE49-F238E27FC236}">
                <a16:creationId xmlns:a16="http://schemas.microsoft.com/office/drawing/2014/main" xmlns="" id="{C6B21D42-B8AD-4418-AD55-742A6A8538A9}"/>
              </a:ext>
            </a:extLst>
          </p:cNvPr>
          <p:cNvPicPr>
            <a:picLocks noChangeAspect="1"/>
          </p:cNvPicPr>
          <p:nvPr/>
        </p:nvPicPr>
        <p:blipFill>
          <a:blip r:embed="rId2"/>
          <a:srcRect/>
          <a:stretch>
            <a:fillRect/>
          </a:stretch>
        </p:blipFill>
        <p:spPr>
          <a:xfrm>
            <a:off x="9597733" y="2843400"/>
            <a:ext cx="2286005" cy="2286005"/>
          </a:xfrm>
          <a:prstGeom prst="rect"/>
        </p:spPr>
      </p:pic>
    </p:spTree>
    <p:extLst>
      <p:ext uri="{BB962C8B-B14F-4D97-AF65-F5344CB8AC3E}">
        <p14:creationId xmlns:p14="http://schemas.microsoft.com/office/powerpoint/2010/main" val="3747337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10.xml><?xml version="1.0" encoding="utf-8"?>
<a:theme xmlns:a="http://schemas.openxmlformats.org/drawingml/2006/main" name="6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1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12.xml><?xml version="1.0" encoding="utf-8"?>
<a:theme xmlns:a="http://schemas.openxmlformats.org/drawingml/2006/main" name="3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13.xml><?xml version="1.0" encoding="utf-8"?>
<a:theme xmlns:a="http://schemas.openxmlformats.org/drawingml/2006/main" name="8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2.xml><?xml version="1.0" encoding="utf-8"?>
<a:theme xmlns:a="http://schemas.openxmlformats.org/drawingml/2006/main" name="4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3.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4.xml><?xml version="1.0" encoding="utf-8"?>
<a:theme xmlns:a="http://schemas.openxmlformats.org/drawingml/2006/main" name="7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5.xml><?xml version="1.0" encoding="utf-8"?>
<a:theme xmlns:a="http://schemas.openxmlformats.org/drawingml/2006/main" name="10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6.xml><?xml version="1.0" encoding="utf-8"?>
<a:theme xmlns:a="http://schemas.openxmlformats.org/drawingml/2006/main" name="5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8.xml><?xml version="1.0" encoding="utf-8"?>
<a:theme xmlns:a="http://schemas.openxmlformats.org/drawingml/2006/main" name="1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ppt/theme/theme9.xml><?xml version="1.0" encoding="utf-8"?>
<a:theme xmlns:a="http://schemas.openxmlformats.org/drawingml/2006/main" name="9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Trebuchet MS" panose="020b0603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tileRect/>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
  <Slides>30</Slides>
  <ScaleCrop>false</ScaleCrop>
  <HeadingPairs>
    <vt:vector size="6" baseType="variant">
      <vt:variant>
        <vt:lpstr>Fonts Used</vt:lpstr>
      </vt:variant>
      <vt:variant>
        <vt:i4>4</vt:i4>
      </vt:variant>
      <vt:variant>
        <vt:lpstr>Theme</vt:lpstr>
      </vt:variant>
      <vt:variant>
        <vt:i4>12</vt:i4>
      </vt:variant>
      <vt:variant>
        <vt:lpstr>Slide Titles</vt:lpstr>
      </vt:variant>
      <vt:variant>
        <vt:i4>30</vt:i4>
      </vt:variant>
    </vt:vector>
  </HeadingPair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2019-04-09T12:43:49Z</dcterms:modified>
  <dcterms:created xsi:type="dcterms:W3CDTF">2019-04-09T12:43:49Z</dcterms:created>
  <cp:lastPrinted>2019-04-09T12:43:49Z</cp:lastPrinted>
</cp:coreProperties>
</file>